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0" r:id="rId8"/>
    <p:sldId id="546" r:id="rId9"/>
    <p:sldId id="540" r:id="rId10"/>
    <p:sldId id="701" r:id="rId11"/>
    <p:sldId id="597" r:id="rId12"/>
    <p:sldId id="275" r:id="rId13"/>
    <p:sldId id="276" r:id="rId14"/>
    <p:sldId id="541" r:id="rId15"/>
    <p:sldId id="26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E27A-8228-E341-9C55-4420FA8B53C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C79E6-6FA0-6848-B1DC-055A8194FB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1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7"/>
          <p:cNvSpPr txBox="1">
            <a:spLocks noGrp="1"/>
          </p:cNvSpPr>
          <p:nvPr>
            <p:ph type="body" idx="1"/>
          </p:nvPr>
        </p:nvSpPr>
        <p:spPr>
          <a:xfrm>
            <a:off x="625642" y="2145755"/>
            <a:ext cx="11341769" cy="420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036" lvl="0" indent="-304518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marL="1218072" lvl="1" indent="-541365" algn="l">
              <a:lnSpc>
                <a:spcPct val="100000"/>
              </a:lnSpc>
              <a:spcBef>
                <a:spcPts val="74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2pPr>
            <a:lvl3pPr marL="1827108" lvl="2" indent="-507530" algn="l">
              <a:lnSpc>
                <a:spcPct val="100000"/>
              </a:lnSpc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/>
            </a:lvl3pPr>
            <a:lvl4pPr marL="2436144" lvl="3" indent="-47369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4pPr>
            <a:lvl5pPr marL="3045181" lvl="4" indent="-30451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3654217" lvl="5" indent="-456777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3253" lvl="6" indent="-456777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2289" lvl="7" indent="-456777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1325" lvl="8" indent="-456777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ctrTitle"/>
          </p:nvPr>
        </p:nvSpPr>
        <p:spPr>
          <a:xfrm>
            <a:off x="625642" y="935255"/>
            <a:ext cx="11341769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63A2"/>
              </a:buClr>
              <a:buSzPts val="3000"/>
              <a:buFont typeface="Calibri"/>
              <a:buNone/>
              <a:defRPr sz="3996" b="1">
                <a:solidFill>
                  <a:srgbClr val="1363A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06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>
            <a:spLocks noGrp="1"/>
          </p:cNvSpPr>
          <p:nvPr>
            <p:ph type="body" idx="1"/>
          </p:nvPr>
        </p:nvSpPr>
        <p:spPr>
          <a:xfrm>
            <a:off x="1985007" y="2563572"/>
            <a:ext cx="8221987" cy="17308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787" tIns="60877" rIns="121787" bIns="60877" rtlCol="0" anchor="ctr" anchorCtr="0">
            <a:noAutofit/>
          </a:bodyPr>
          <a:lstStyle/>
          <a:p>
            <a:pPr marL="0" indent="0" algn="ctr">
              <a:spcBef>
                <a:spcPts val="0"/>
              </a:spcBef>
              <a:buSzPct val="100000"/>
            </a:pPr>
            <a:r>
              <a:rPr lang="pt-BR" sz="3200" dirty="0"/>
              <a:t>“Nós sempre inovamos começando pelo ‘</a:t>
            </a:r>
            <a:r>
              <a:rPr lang="pt-BR" sz="3200" i="1" dirty="0"/>
              <a:t>cliente</a:t>
            </a:r>
            <a:r>
              <a:rPr lang="pt-BR" sz="3200" dirty="0"/>
              <a:t>‘ e trabalhando de trás para frente. Isso se torna o nosso ‘</a:t>
            </a:r>
            <a:r>
              <a:rPr lang="pt-BR" sz="3200" i="1" dirty="0"/>
              <a:t>padrão de qualidade</a:t>
            </a:r>
            <a:r>
              <a:rPr lang="pt-BR" sz="3200" dirty="0"/>
              <a:t>‘ de como inovar na </a:t>
            </a:r>
            <a:r>
              <a:rPr lang="pt-BR" sz="3200" dirty="0" err="1"/>
              <a:t>Amazon</a:t>
            </a:r>
            <a:r>
              <a:rPr lang="pt-BR" sz="3200" dirty="0"/>
              <a:t>.” – </a:t>
            </a:r>
            <a:r>
              <a:rPr lang="pt-BR" sz="3200" dirty="0">
                <a:solidFill>
                  <a:srgbClr val="C00000"/>
                </a:solidFill>
              </a:rPr>
              <a:t>Jeff Bezos</a:t>
            </a:r>
            <a:endParaRPr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6352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381454"/>
            <a:ext cx="9999166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/>
            <a:r>
              <a:rPr lang="pt-BR" sz="2400" b="1" dirty="0">
                <a:solidFill>
                  <a:srgbClr val="EBE6E1"/>
                </a:solidFill>
              </a:rPr>
              <a:t>Maturidade de Dados</a:t>
            </a:r>
            <a:r>
              <a:rPr lang="pt-BR" sz="2400" dirty="0">
                <a:solidFill>
                  <a:srgbClr val="EBE6E1"/>
                </a:solidFill>
              </a:rPr>
              <a:t>: Nível de prontidão dos dados para análise e </a:t>
            </a:r>
            <a:r>
              <a:rPr lang="pt-BR" sz="2400" dirty="0" err="1">
                <a:solidFill>
                  <a:srgbClr val="EBE6E1"/>
                </a:solidFill>
              </a:rPr>
              <a:t>machine</a:t>
            </a:r>
            <a:r>
              <a:rPr lang="pt-BR" sz="2400" dirty="0">
                <a:solidFill>
                  <a:srgbClr val="EBE6E1"/>
                </a:solidFill>
              </a:rPr>
              <a:t> </a:t>
            </a:r>
            <a:r>
              <a:rPr lang="pt-BR" sz="2400" dirty="0" err="1">
                <a:solidFill>
                  <a:srgbClr val="EBE6E1"/>
                </a:solidFill>
              </a:rPr>
              <a:t>learning</a:t>
            </a:r>
            <a:r>
              <a:rPr lang="pt-BR" sz="2400" dirty="0">
                <a:solidFill>
                  <a:srgbClr val="EBE6E1"/>
                </a:solidFill>
              </a:rPr>
              <a:t>, influenciando diretamente a qualidade dos modelos;</a:t>
            </a:r>
          </a:p>
          <a:p>
            <a:pPr marL="342900" indent="-342900"/>
            <a:endParaRPr lang="pt-BR" sz="2400" dirty="0">
              <a:solidFill>
                <a:srgbClr val="EBE6E1"/>
              </a:solidFill>
            </a:endParaRPr>
          </a:p>
          <a:p>
            <a:pPr marL="342900" indent="-342900"/>
            <a:r>
              <a:rPr lang="pt-BR" sz="2400" b="1" dirty="0">
                <a:solidFill>
                  <a:srgbClr val="EBE6E1"/>
                </a:solidFill>
              </a:rPr>
              <a:t>Componentes da Maturidade</a:t>
            </a:r>
            <a:r>
              <a:rPr lang="pt-BR" sz="2400" dirty="0">
                <a:solidFill>
                  <a:srgbClr val="EBE6E1"/>
                </a:solidFill>
              </a:rPr>
              <a:t>: Governança, qualidade, integração e acessibilidade dos dados;</a:t>
            </a:r>
          </a:p>
          <a:p>
            <a:pPr marL="342900" indent="-342900"/>
            <a:endParaRPr lang="pt-BR" sz="2400" dirty="0">
              <a:solidFill>
                <a:srgbClr val="EBE6E1"/>
              </a:solidFill>
            </a:endParaRPr>
          </a:p>
          <a:p>
            <a:pPr marL="342900" indent="-342900"/>
            <a:r>
              <a:rPr lang="pt-BR" sz="2400" b="1" dirty="0" err="1">
                <a:solidFill>
                  <a:srgbClr val="EBE6E1"/>
                </a:solidFill>
              </a:rPr>
              <a:t>Machine</a:t>
            </a:r>
            <a:r>
              <a:rPr lang="pt-BR" sz="2400" b="1" dirty="0">
                <a:solidFill>
                  <a:srgbClr val="EBE6E1"/>
                </a:solidFill>
              </a:rPr>
              <a:t> Learning </a:t>
            </a:r>
            <a:r>
              <a:rPr lang="pt-BR" sz="2400" b="1" dirty="0" err="1">
                <a:solidFill>
                  <a:srgbClr val="EBE6E1"/>
                </a:solidFill>
              </a:rPr>
              <a:t>Canvas</a:t>
            </a:r>
            <a:r>
              <a:rPr lang="pt-BR" sz="2400" dirty="0">
                <a:solidFill>
                  <a:srgbClr val="EBE6E1"/>
                </a:solidFill>
              </a:rPr>
              <a:t>: Ferramenta visual para mapear hipóteses, dados, métricas e requisitos de um projeto de IA;</a:t>
            </a:r>
          </a:p>
          <a:p>
            <a:pPr marL="342900" indent="-342900"/>
            <a:endParaRPr lang="pt-BR" sz="2400" dirty="0">
              <a:solidFill>
                <a:srgbClr val="EBE6E1"/>
              </a:solidFill>
            </a:endParaRPr>
          </a:p>
          <a:p>
            <a:pPr marL="342900" indent="-342900"/>
            <a:r>
              <a:rPr lang="pt-BR" sz="2400" b="1" dirty="0">
                <a:solidFill>
                  <a:srgbClr val="EBE6E1"/>
                </a:solidFill>
              </a:rPr>
              <a:t>Integração</a:t>
            </a:r>
            <a:r>
              <a:rPr lang="pt-BR" sz="2400" dirty="0">
                <a:solidFill>
                  <a:srgbClr val="EBE6E1"/>
                </a:solidFill>
              </a:rPr>
              <a:t>: Alta maturidade dos dados melhora a eficácia do uso do </a:t>
            </a:r>
            <a:r>
              <a:rPr lang="pt-BR" sz="2400" dirty="0" err="1">
                <a:solidFill>
                  <a:srgbClr val="EBE6E1"/>
                </a:solidFill>
              </a:rPr>
              <a:t>Machine</a:t>
            </a:r>
            <a:r>
              <a:rPr lang="pt-BR" sz="2400" dirty="0">
                <a:solidFill>
                  <a:srgbClr val="EBE6E1"/>
                </a:solidFill>
              </a:rPr>
              <a:t> Learning </a:t>
            </a:r>
            <a:r>
              <a:rPr lang="pt-BR" sz="2400" dirty="0" err="1">
                <a:solidFill>
                  <a:srgbClr val="EBE6E1"/>
                </a:solidFill>
              </a:rPr>
              <a:t>Canvas</a:t>
            </a:r>
            <a:r>
              <a:rPr lang="pt-BR" sz="2400" dirty="0">
                <a:solidFill>
                  <a:srgbClr val="EBE6E1"/>
                </a:solidFill>
              </a:rPr>
              <a:t>, resultando em projetos mais bem-sucedidos.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PROTOTIPAÇÃO EM PRODUTOS DE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1600" dirty="0"/>
              <a:t>A PROTOTIPAÇÃO EM PRODUTOS DE INTELIGÊNCIA ARTIFICIAL (IA) É UMA ETAPA ESSENCIAL NO DESENVOLVIMENTO, PERMITINDO QUE AS EQUIPES CRIEM MODELOS SIMPLIFICADOS OU VERSÕES MÍNIMAS VIÁVEIS (MVPS) PARA TESTAR IDEIAS E FUNCIONALIDADES ANTES DO LANÇAMENTO COMPLETO. ESSA PRÁTICA UTILIZA ABORDAGENS ÁGEIS, POSSIBILITANDO CICLOS CURTOS DE DESENVOLVIMENTO E ITERAÇÃO COM BASE NO FEEDBACK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PROTÓTITPO AOS PRODUTOS </a:t>
            </a:r>
            <a:br>
              <a:rPr lang="pt-BR" dirty="0"/>
            </a:br>
            <a:r>
              <a:rPr lang="pt-BR" dirty="0"/>
              <a:t>EM DADOS E 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POSSO FAZER HOJE E COLOCAR NAS MÃOS DO USUÁRIO AMANHÃ?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METODOLOGIA LEAN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C4D048A3-E116-2C79-4C70-C7C90ACA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33143" y="1681027"/>
            <a:ext cx="6325714" cy="4905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7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ADB35-12A7-3E9F-E494-839A1D26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60863"/>
          </a:xfrm>
        </p:spPr>
        <p:txBody>
          <a:bodyPr/>
          <a:lstStyle/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A coisa mais rápida e mais barata que você pode construir ... (Ciclos rápidos);</a:t>
            </a:r>
          </a:p>
          <a:p>
            <a:endParaRPr lang="pt-BR" altLang="pt-BR" dirty="0">
              <a:latin typeface="Calibri" pitchFamily="34" charset="0"/>
              <a:cs typeface="Calibri" pitchFamily="34" charset="0"/>
            </a:endParaRPr>
          </a:p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... E entregar para o consumidor (Foco no cliente);</a:t>
            </a:r>
          </a:p>
          <a:p>
            <a:endParaRPr lang="pt-BR" altLang="pt-BR" dirty="0">
              <a:latin typeface="Calibri" pitchFamily="34" charset="0"/>
              <a:cs typeface="Calibri" pitchFamily="34" charset="0"/>
            </a:endParaRPr>
          </a:p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... Para observar e mensurar resultados (Métricas);</a:t>
            </a:r>
          </a:p>
          <a:p>
            <a:endParaRPr lang="pt-BR" altLang="pt-BR" dirty="0">
              <a:latin typeface="Calibri" pitchFamily="34" charset="0"/>
              <a:cs typeface="Calibri" pitchFamily="34" charset="0"/>
            </a:endParaRPr>
          </a:p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...tendo em vista um produto que os consumidores precisem, desejem e amem (Aprendizagem validada).</a:t>
            </a:r>
            <a:endParaRPr lang="en-US" altLang="pt-BR" dirty="0">
              <a:latin typeface="Calibri" pitchFamily="34" charset="0"/>
              <a:cs typeface="Calibri" pitchFamily="34" charset="0"/>
            </a:endParaRPr>
          </a:p>
          <a:p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5D5D40-12C2-12C4-8113-1B32EFB5B09F}"/>
              </a:ext>
            </a:extLst>
          </p:cNvPr>
          <p:cNvSpPr txBox="1">
            <a:spLocks/>
          </p:cNvSpPr>
          <p:nvPr/>
        </p:nvSpPr>
        <p:spPr>
          <a:xfrm>
            <a:off x="2567781" y="837619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ABORDAGENS EM LEAN STARTUP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 MATURIDADE DE DADOS AO MACHINE LEARNING CANVAS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ORGANIZAÇÕES COM ALTOS NÍVEIS DE MATURIDADE DE DADOS CONSEGUEM COLETAR, ARMAZENAR E PROCESSAR INFORMAÇÕES DE MANEIRA EFICAZ, O QUE É CRUCIAL PARA O SUCESSO DE INICIATIVAS DE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416667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829769A-72ED-4168-DD6C-6465F863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7" y="578950"/>
            <a:ext cx="10957385" cy="57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645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E1685-76A6-7E4E-8A21-9C7C56C57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4" y="1760101"/>
            <a:ext cx="6207752" cy="4816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DDA53-F30C-93D9-A0D9-72F9C311860E}"/>
              </a:ext>
            </a:extLst>
          </p:cNvPr>
          <p:cNvSpPr txBox="1">
            <a:spLocks/>
          </p:cNvSpPr>
          <p:nvPr/>
        </p:nvSpPr>
        <p:spPr>
          <a:xfrm>
            <a:off x="2567781" y="837619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MACHINE LEARNING CANVAS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>
            <a:spLocks noGrp="1"/>
          </p:cNvSpPr>
          <p:nvPr>
            <p:ph type="body" idx="1"/>
          </p:nvPr>
        </p:nvSpPr>
        <p:spPr>
          <a:xfrm>
            <a:off x="1665603" y="2437486"/>
            <a:ext cx="8860793" cy="19830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787" tIns="60877" rIns="121787" bIns="60877" rtlCol="0" anchor="ctr" anchorCtr="0">
            <a:normAutofit/>
          </a:bodyPr>
          <a:lstStyle/>
          <a:p>
            <a:pPr marL="0" indent="0" algn="ctr">
              <a:spcBef>
                <a:spcPts val="0"/>
              </a:spcBef>
              <a:buSzPct val="100000"/>
            </a:pPr>
            <a:r>
              <a:rPr lang="pt-BR" sz="3200" dirty="0"/>
              <a:t>Inovação é algo </a:t>
            </a:r>
            <a:r>
              <a:rPr lang="pt-BR" sz="3200" b="1" dirty="0">
                <a:solidFill>
                  <a:srgbClr val="C00000"/>
                </a:solidFill>
              </a:rPr>
              <a:t>novo ou diferente</a:t>
            </a:r>
            <a:r>
              <a:rPr lang="pt-BR" sz="3200" dirty="0"/>
              <a:t>, trazido </a:t>
            </a:r>
            <a:r>
              <a:rPr lang="pt-BR" sz="3200" b="1" dirty="0">
                <a:solidFill>
                  <a:srgbClr val="C00000"/>
                </a:solidFill>
              </a:rPr>
              <a:t>corretamente</a:t>
            </a:r>
            <a:r>
              <a:rPr lang="pt-BR" sz="3200" dirty="0"/>
              <a:t> para o mundo, que cria uma </a:t>
            </a:r>
            <a:r>
              <a:rPr lang="pt-BR" sz="3200" b="1" dirty="0">
                <a:solidFill>
                  <a:srgbClr val="C00000"/>
                </a:solidFill>
              </a:rPr>
              <a:t>experiência positiva</a:t>
            </a:r>
            <a:r>
              <a:rPr lang="pt-BR" sz="3200" dirty="0"/>
              <a:t>.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328</Words>
  <Application>Microsoft Macintosh PowerPoint</Application>
  <PresentationFormat>Widescreen</PresentationFormat>
  <Paragraphs>27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Gotham HTF Book</vt:lpstr>
      <vt:lpstr>Noto Sans Symbols</vt:lpstr>
      <vt:lpstr>Tema do Office</vt:lpstr>
      <vt:lpstr>Apresentação do PowerPoint</vt:lpstr>
      <vt:lpstr>PROTOTIPAÇÃO EM PRODUTOS DE IA</vt:lpstr>
      <vt:lpstr>DO PROTÓTITPO AOS PRODUTOS  EM DADOS E IA</vt:lpstr>
      <vt:lpstr>Apresentação do PowerPoint</vt:lpstr>
      <vt:lpstr>Apresentação do PowerPoint</vt:lpstr>
      <vt:lpstr>DA MATURIDADE DE DADOS AO MACHINE LEARNING CANVAS</vt:lpstr>
      <vt:lpstr>Apresentação do PowerPoint</vt:lpstr>
      <vt:lpstr>Apresentação do PowerPoint</vt:lpstr>
      <vt:lpstr>Apresentação do PowerPoint</vt:lpstr>
      <vt:lpstr>Apresentação do PowerPoint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24</cp:revision>
  <dcterms:created xsi:type="dcterms:W3CDTF">2024-09-24T15:19:05Z</dcterms:created>
  <dcterms:modified xsi:type="dcterms:W3CDTF">2024-09-30T10:50:00Z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