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8"/>
  </p:handoutMasterIdLst>
  <p:sldIdLst>
    <p:sldId id="256" r:id="rId5"/>
    <p:sldId id="270" r:id="rId6"/>
    <p:sldId id="271" r:id="rId7"/>
    <p:sldId id="542" r:id="rId8"/>
    <p:sldId id="556" r:id="rId9"/>
    <p:sldId id="557" r:id="rId10"/>
    <p:sldId id="554" r:id="rId11"/>
    <p:sldId id="558" r:id="rId12"/>
    <p:sldId id="555" r:id="rId13"/>
    <p:sldId id="543" r:id="rId14"/>
    <p:sldId id="552" r:id="rId15"/>
    <p:sldId id="541" r:id="rId16"/>
    <p:sldId id="55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440"/>
    <a:srgbClr val="0D1540"/>
    <a:srgbClr val="091A70"/>
    <a:srgbClr val="EBE6E1"/>
    <a:srgbClr val="376EA5"/>
    <a:srgbClr val="82B9E6"/>
    <a:srgbClr val="960028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VARIÁVEIS PREDITORAS E RESPOSTA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39FEB7-8B2D-994C-5DA7-DEF53F1D378A}"/>
              </a:ext>
            </a:extLst>
          </p:cNvPr>
          <p:cNvSpPr txBox="1"/>
          <p:nvPr/>
        </p:nvSpPr>
        <p:spPr>
          <a:xfrm>
            <a:off x="381776" y="6147836"/>
            <a:ext cx="856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BE6E1"/>
                </a:solidFill>
              </a:rPr>
              <a:t>https://</a:t>
            </a:r>
            <a:r>
              <a:rPr lang="pt-BR" dirty="0" err="1">
                <a:solidFill>
                  <a:srgbClr val="EBE6E1"/>
                </a:solidFill>
              </a:rPr>
              <a:t>bookdown.org</a:t>
            </a:r>
            <a:r>
              <a:rPr lang="pt-BR" dirty="0">
                <a:solidFill>
                  <a:srgbClr val="EBE6E1"/>
                </a:solidFill>
              </a:rPr>
              <a:t>/</a:t>
            </a:r>
            <a:r>
              <a:rPr lang="pt-BR" dirty="0" err="1">
                <a:solidFill>
                  <a:srgbClr val="EBE6E1"/>
                </a:solidFill>
              </a:rPr>
              <a:t>cienciadedadosnaep</a:t>
            </a:r>
            <a:r>
              <a:rPr lang="pt-BR" dirty="0">
                <a:solidFill>
                  <a:srgbClr val="EBE6E1"/>
                </a:solidFill>
              </a:rPr>
              <a:t>/</a:t>
            </a:r>
            <a:r>
              <a:rPr lang="pt-BR" dirty="0" err="1">
                <a:solidFill>
                  <a:srgbClr val="EBE6E1"/>
                </a:solidFill>
              </a:rPr>
              <a:t>ebook_ciencia_de_dados</a:t>
            </a:r>
            <a:r>
              <a:rPr lang="pt-BR" dirty="0">
                <a:solidFill>
                  <a:srgbClr val="EBE6E1"/>
                </a:solidFill>
              </a:rPr>
              <a:t>/_book/cap10.html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8BCF2C-EEB7-FCFA-B3B0-97F0CB97E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53214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7301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43">
            <a:extLst>
              <a:ext uri="{FF2B5EF4-FFF2-40B4-BE49-F238E27FC236}">
                <a16:creationId xmlns:a16="http://schemas.microsoft.com/office/drawing/2014/main" id="{FA470E18-105C-1D24-36ED-FFB560BF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7" y="849460"/>
            <a:ext cx="11777138" cy="29478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B397D7-D1A1-0A22-9402-A43A3B6DBD27}"/>
              </a:ext>
            </a:extLst>
          </p:cNvPr>
          <p:cNvSpPr/>
          <p:nvPr/>
        </p:nvSpPr>
        <p:spPr>
          <a:xfrm>
            <a:off x="244567" y="844186"/>
            <a:ext cx="11472596" cy="29478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1582D50-C968-9235-1C56-574F3BEF1075}"/>
              </a:ext>
            </a:extLst>
          </p:cNvPr>
          <p:cNvSpPr/>
          <p:nvPr/>
        </p:nvSpPr>
        <p:spPr>
          <a:xfrm>
            <a:off x="11719783" y="862765"/>
            <a:ext cx="307162" cy="294789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25814E7-7C7D-9A6C-F082-D9C97F66270B}"/>
              </a:ext>
            </a:extLst>
          </p:cNvPr>
          <p:cNvSpPr/>
          <p:nvPr/>
        </p:nvSpPr>
        <p:spPr>
          <a:xfrm>
            <a:off x="2536355" y="4078562"/>
            <a:ext cx="7123112" cy="2305050"/>
          </a:xfrm>
          <a:prstGeom prst="rect">
            <a:avLst/>
          </a:prstGeom>
          <a:solidFill>
            <a:srgbClr val="000000">
              <a:alpha val="69804"/>
            </a:srgbClr>
          </a:solidFill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As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variáveis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da base de dados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são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as </a:t>
            </a:r>
            <a:r>
              <a:rPr lang="en-US" sz="1300" dirty="0" err="1">
                <a:solidFill>
                  <a:srgbClr val="4F81BD"/>
                </a:solidFill>
                <a:latin typeface="Lucida Console" panose="020B0609040504020204" pitchFamily="49" charset="0"/>
              </a:rPr>
              <a:t>características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que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procuramos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“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ensinar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” a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máquina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a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reconhecer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nos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padrões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para que a </a:t>
            </a:r>
            <a:r>
              <a:rPr lang="en-US" sz="13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variável</a:t>
            </a:r>
            <a:r>
              <a:rPr lang="en-US" sz="13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alvo</a:t>
            </a:r>
            <a:r>
              <a:rPr lang="en-US" sz="13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seja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descoberta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,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quando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novos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dados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forem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apresentados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ao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modelo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</a:p>
          <a:p>
            <a:pPr>
              <a:defRPr/>
            </a:pPr>
            <a:endParaRPr lang="en-US" sz="13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Pode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-se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usar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uma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relação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80/20 (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ou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70/30) para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segmentar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os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dados entre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treino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e teste.</a:t>
            </a:r>
          </a:p>
        </p:txBody>
      </p:sp>
      <p:sp>
        <p:nvSpPr>
          <p:cNvPr id="8" name="Arc 8">
            <a:extLst>
              <a:ext uri="{FF2B5EF4-FFF2-40B4-BE49-F238E27FC236}">
                <a16:creationId xmlns:a16="http://schemas.microsoft.com/office/drawing/2014/main" id="{8A230AE2-F0AE-3892-49A8-19841133FC0C}"/>
              </a:ext>
            </a:extLst>
          </p:cNvPr>
          <p:cNvSpPr/>
          <p:nvPr/>
        </p:nvSpPr>
        <p:spPr>
          <a:xfrm rot="10565857" flipH="1">
            <a:off x="8750215" y="2869694"/>
            <a:ext cx="3147833" cy="2096468"/>
          </a:xfrm>
          <a:prstGeom prst="arc">
            <a:avLst>
              <a:gd name="adj1" fmla="val 15602832"/>
              <a:gd name="adj2" fmla="val 0"/>
            </a:avLst>
          </a:prstGeom>
          <a:ln>
            <a:solidFill>
              <a:srgbClr val="FFC000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112C5395-15D2-C96E-44F2-B7CDF5167BD3}"/>
              </a:ext>
            </a:extLst>
          </p:cNvPr>
          <p:cNvCxnSpPr>
            <a:cxnSpLocks/>
          </p:cNvCxnSpPr>
          <p:nvPr/>
        </p:nvCxnSpPr>
        <p:spPr>
          <a:xfrm flipH="1" flipV="1">
            <a:off x="2194726" y="1041617"/>
            <a:ext cx="4639945" cy="354850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10EE57EE-77D0-C26E-34F4-00ACF16FB14F}"/>
              </a:ext>
            </a:extLst>
          </p:cNvPr>
          <p:cNvCxnSpPr>
            <a:cxnSpLocks/>
          </p:cNvCxnSpPr>
          <p:nvPr/>
        </p:nvCxnSpPr>
        <p:spPr>
          <a:xfrm flipH="1" flipV="1">
            <a:off x="1785597" y="1041618"/>
            <a:ext cx="5049074" cy="354850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EBA847C8-A3C5-9D8E-267B-2F5BC6FDA276}"/>
              </a:ext>
            </a:extLst>
          </p:cNvPr>
          <p:cNvCxnSpPr>
            <a:cxnSpLocks/>
          </p:cNvCxnSpPr>
          <p:nvPr/>
        </p:nvCxnSpPr>
        <p:spPr>
          <a:xfrm flipH="1" flipV="1">
            <a:off x="1367684" y="1041619"/>
            <a:ext cx="5459050" cy="35485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9">
            <a:extLst>
              <a:ext uri="{FF2B5EF4-FFF2-40B4-BE49-F238E27FC236}">
                <a16:creationId xmlns:a16="http://schemas.microsoft.com/office/drawing/2014/main" id="{13B2B294-D46E-6C7D-7F04-D7BA2D6A1D2D}"/>
              </a:ext>
            </a:extLst>
          </p:cNvPr>
          <p:cNvCxnSpPr>
            <a:cxnSpLocks/>
          </p:cNvCxnSpPr>
          <p:nvPr/>
        </p:nvCxnSpPr>
        <p:spPr>
          <a:xfrm flipH="1" flipV="1">
            <a:off x="901775" y="1041620"/>
            <a:ext cx="5893209" cy="35485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2">
            <a:extLst>
              <a:ext uri="{FF2B5EF4-FFF2-40B4-BE49-F238E27FC236}">
                <a16:creationId xmlns:a16="http://schemas.microsoft.com/office/drawing/2014/main" id="{CC61F353-67DA-7FE0-A1BF-994B4BB0B65B}"/>
              </a:ext>
            </a:extLst>
          </p:cNvPr>
          <p:cNvCxnSpPr>
            <a:cxnSpLocks/>
          </p:cNvCxnSpPr>
          <p:nvPr/>
        </p:nvCxnSpPr>
        <p:spPr>
          <a:xfrm flipH="1" flipV="1">
            <a:off x="2582037" y="1041616"/>
            <a:ext cx="4252633" cy="354850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5">
            <a:extLst>
              <a:ext uri="{FF2B5EF4-FFF2-40B4-BE49-F238E27FC236}">
                <a16:creationId xmlns:a16="http://schemas.microsoft.com/office/drawing/2014/main" id="{752928AA-2C56-9729-68BF-2BF096B909D1}"/>
              </a:ext>
            </a:extLst>
          </p:cNvPr>
          <p:cNvCxnSpPr>
            <a:cxnSpLocks/>
          </p:cNvCxnSpPr>
          <p:nvPr/>
        </p:nvCxnSpPr>
        <p:spPr>
          <a:xfrm flipH="1" flipV="1">
            <a:off x="3019943" y="1041615"/>
            <a:ext cx="3782977" cy="35485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8">
            <a:extLst>
              <a:ext uri="{FF2B5EF4-FFF2-40B4-BE49-F238E27FC236}">
                <a16:creationId xmlns:a16="http://schemas.microsoft.com/office/drawing/2014/main" id="{8E77F519-D9A6-A437-F36B-D053186BEDAE}"/>
              </a:ext>
            </a:extLst>
          </p:cNvPr>
          <p:cNvCxnSpPr>
            <a:cxnSpLocks/>
          </p:cNvCxnSpPr>
          <p:nvPr/>
        </p:nvCxnSpPr>
        <p:spPr>
          <a:xfrm flipH="1" flipV="1">
            <a:off x="3599192" y="1041614"/>
            <a:ext cx="3227541" cy="35485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1">
            <a:extLst>
              <a:ext uri="{FF2B5EF4-FFF2-40B4-BE49-F238E27FC236}">
                <a16:creationId xmlns:a16="http://schemas.microsoft.com/office/drawing/2014/main" id="{FE7808EB-942D-26C3-D166-4C55E558826B}"/>
              </a:ext>
            </a:extLst>
          </p:cNvPr>
          <p:cNvCxnSpPr>
            <a:cxnSpLocks/>
          </p:cNvCxnSpPr>
          <p:nvPr/>
        </p:nvCxnSpPr>
        <p:spPr>
          <a:xfrm flipH="1" flipV="1">
            <a:off x="4169838" y="1041613"/>
            <a:ext cx="2664832" cy="34961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4">
            <a:extLst>
              <a:ext uri="{FF2B5EF4-FFF2-40B4-BE49-F238E27FC236}">
                <a16:creationId xmlns:a16="http://schemas.microsoft.com/office/drawing/2014/main" id="{2FF63DC5-9324-1BE8-4553-4651F60B9306}"/>
              </a:ext>
            </a:extLst>
          </p:cNvPr>
          <p:cNvCxnSpPr>
            <a:cxnSpLocks/>
          </p:cNvCxnSpPr>
          <p:nvPr/>
        </p:nvCxnSpPr>
        <p:spPr>
          <a:xfrm flipH="1" flipV="1">
            <a:off x="4763185" y="1041612"/>
            <a:ext cx="2039735" cy="35485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0">
            <a:extLst>
              <a:ext uri="{FF2B5EF4-FFF2-40B4-BE49-F238E27FC236}">
                <a16:creationId xmlns:a16="http://schemas.microsoft.com/office/drawing/2014/main" id="{E836D5E0-8607-DC40-4B7F-E64C5E30BD36}"/>
              </a:ext>
            </a:extLst>
          </p:cNvPr>
          <p:cNvCxnSpPr>
            <a:cxnSpLocks/>
          </p:cNvCxnSpPr>
          <p:nvPr/>
        </p:nvCxnSpPr>
        <p:spPr>
          <a:xfrm flipH="1" flipV="1">
            <a:off x="5477513" y="1041611"/>
            <a:ext cx="1357157" cy="35485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0">
            <a:extLst>
              <a:ext uri="{FF2B5EF4-FFF2-40B4-BE49-F238E27FC236}">
                <a16:creationId xmlns:a16="http://schemas.microsoft.com/office/drawing/2014/main" id="{29AB2763-41DF-910A-9A6E-4500268B0221}"/>
              </a:ext>
            </a:extLst>
          </p:cNvPr>
          <p:cNvCxnSpPr>
            <a:cxnSpLocks/>
          </p:cNvCxnSpPr>
          <p:nvPr/>
        </p:nvCxnSpPr>
        <p:spPr>
          <a:xfrm flipH="1" flipV="1">
            <a:off x="6112199" y="1041610"/>
            <a:ext cx="690721" cy="35485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0">
            <a:extLst>
              <a:ext uri="{FF2B5EF4-FFF2-40B4-BE49-F238E27FC236}">
                <a16:creationId xmlns:a16="http://schemas.microsoft.com/office/drawing/2014/main" id="{5F834630-53CE-DE88-0104-AE04C0DD08BA}"/>
              </a:ext>
            </a:extLst>
          </p:cNvPr>
          <p:cNvCxnSpPr>
            <a:cxnSpLocks/>
          </p:cNvCxnSpPr>
          <p:nvPr/>
        </p:nvCxnSpPr>
        <p:spPr>
          <a:xfrm flipV="1">
            <a:off x="6794984" y="1041609"/>
            <a:ext cx="0" cy="349612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0">
            <a:extLst>
              <a:ext uri="{FF2B5EF4-FFF2-40B4-BE49-F238E27FC236}">
                <a16:creationId xmlns:a16="http://schemas.microsoft.com/office/drawing/2014/main" id="{B9A5180E-0692-3D5C-4815-130472D08881}"/>
              </a:ext>
            </a:extLst>
          </p:cNvPr>
          <p:cNvCxnSpPr>
            <a:cxnSpLocks/>
          </p:cNvCxnSpPr>
          <p:nvPr/>
        </p:nvCxnSpPr>
        <p:spPr>
          <a:xfrm flipV="1">
            <a:off x="6794984" y="1041608"/>
            <a:ext cx="669169" cy="354851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0">
            <a:extLst>
              <a:ext uri="{FF2B5EF4-FFF2-40B4-BE49-F238E27FC236}">
                <a16:creationId xmlns:a16="http://schemas.microsoft.com/office/drawing/2014/main" id="{CEA5FC34-FACE-E928-C13F-56996930E964}"/>
              </a:ext>
            </a:extLst>
          </p:cNvPr>
          <p:cNvCxnSpPr>
            <a:cxnSpLocks/>
          </p:cNvCxnSpPr>
          <p:nvPr/>
        </p:nvCxnSpPr>
        <p:spPr>
          <a:xfrm flipV="1">
            <a:off x="6794984" y="1041607"/>
            <a:ext cx="1388700" cy="349612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7" name="Straight Arrow Connector 40">
            <a:extLst>
              <a:ext uri="{FF2B5EF4-FFF2-40B4-BE49-F238E27FC236}">
                <a16:creationId xmlns:a16="http://schemas.microsoft.com/office/drawing/2014/main" id="{EF4264E4-340A-B5EA-4E99-43D5C97BEA77}"/>
              </a:ext>
            </a:extLst>
          </p:cNvPr>
          <p:cNvCxnSpPr>
            <a:cxnSpLocks/>
          </p:cNvCxnSpPr>
          <p:nvPr/>
        </p:nvCxnSpPr>
        <p:spPr>
          <a:xfrm flipV="1">
            <a:off x="6794000" y="1041606"/>
            <a:ext cx="1997125" cy="34961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0" name="Straight Arrow Connector 40">
            <a:extLst>
              <a:ext uri="{FF2B5EF4-FFF2-40B4-BE49-F238E27FC236}">
                <a16:creationId xmlns:a16="http://schemas.microsoft.com/office/drawing/2014/main" id="{88B91F44-FD49-381E-A622-57A0E70821C2}"/>
              </a:ext>
            </a:extLst>
          </p:cNvPr>
          <p:cNvCxnSpPr>
            <a:cxnSpLocks/>
          </p:cNvCxnSpPr>
          <p:nvPr/>
        </p:nvCxnSpPr>
        <p:spPr>
          <a:xfrm flipV="1">
            <a:off x="6794000" y="1041605"/>
            <a:ext cx="2601192" cy="349613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3" name="Straight Arrow Connector 40">
            <a:extLst>
              <a:ext uri="{FF2B5EF4-FFF2-40B4-BE49-F238E27FC236}">
                <a16:creationId xmlns:a16="http://schemas.microsoft.com/office/drawing/2014/main" id="{7C8B3656-EF35-38ED-F2DC-9F740A2E459C}"/>
              </a:ext>
            </a:extLst>
          </p:cNvPr>
          <p:cNvCxnSpPr>
            <a:cxnSpLocks/>
          </p:cNvCxnSpPr>
          <p:nvPr/>
        </p:nvCxnSpPr>
        <p:spPr>
          <a:xfrm flipV="1">
            <a:off x="6794000" y="1041604"/>
            <a:ext cx="3278142" cy="34961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6" name="Straight Arrow Connector 40">
            <a:extLst>
              <a:ext uri="{FF2B5EF4-FFF2-40B4-BE49-F238E27FC236}">
                <a16:creationId xmlns:a16="http://schemas.microsoft.com/office/drawing/2014/main" id="{504F2B10-8D3D-F53A-DE49-5BC5884D102D}"/>
              </a:ext>
            </a:extLst>
          </p:cNvPr>
          <p:cNvCxnSpPr>
            <a:cxnSpLocks/>
          </p:cNvCxnSpPr>
          <p:nvPr/>
        </p:nvCxnSpPr>
        <p:spPr>
          <a:xfrm flipV="1">
            <a:off x="6793999" y="1041603"/>
            <a:ext cx="4109829" cy="35485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9" name="Straight Arrow Connector 40">
            <a:extLst>
              <a:ext uri="{FF2B5EF4-FFF2-40B4-BE49-F238E27FC236}">
                <a16:creationId xmlns:a16="http://schemas.microsoft.com/office/drawing/2014/main" id="{A64B6EBD-C000-262F-FABA-911B77EB772C}"/>
              </a:ext>
            </a:extLst>
          </p:cNvPr>
          <p:cNvCxnSpPr>
            <a:cxnSpLocks/>
          </p:cNvCxnSpPr>
          <p:nvPr/>
        </p:nvCxnSpPr>
        <p:spPr>
          <a:xfrm flipV="1">
            <a:off x="6816130" y="1041602"/>
            <a:ext cx="4699221" cy="354852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3211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70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400" b="1" dirty="0">
                <a:solidFill>
                  <a:schemeClr val="bg1"/>
                </a:solidFill>
              </a:rPr>
              <a:t>Definições</a:t>
            </a:r>
            <a:r>
              <a:rPr lang="pt-BR" sz="14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Variáveis Preditoras</a:t>
            </a:r>
            <a:r>
              <a:rPr lang="pt-BR" sz="1400" dirty="0">
                <a:solidFill>
                  <a:schemeClr val="bg1"/>
                </a:solidFill>
              </a:rPr>
              <a:t>: Fatores que influenciam a variável resposta (ex.: gasto mensal, tempo de contrato);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Variável Resposta</a:t>
            </a:r>
            <a:r>
              <a:rPr lang="pt-BR" sz="1400" dirty="0">
                <a:solidFill>
                  <a:schemeClr val="bg1"/>
                </a:solidFill>
              </a:rPr>
              <a:t>: Resultado a ser previsto (ex.: </a:t>
            </a:r>
            <a:r>
              <a:rPr lang="pt-BR" sz="1400" i="1" dirty="0" err="1">
                <a:solidFill>
                  <a:schemeClr val="bg1"/>
                </a:solidFill>
              </a:rPr>
              <a:t>churn</a:t>
            </a:r>
            <a:r>
              <a:rPr lang="pt-BR" sz="1400" i="1" dirty="0">
                <a:solidFill>
                  <a:schemeClr val="bg1"/>
                </a:solidFill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de consumidores de um serviço de telefonia).</a:t>
            </a:r>
          </a:p>
          <a:p>
            <a:pPr>
              <a:buNone/>
            </a:pPr>
            <a:r>
              <a:rPr lang="pt-BR" sz="1400" b="1" dirty="0">
                <a:solidFill>
                  <a:schemeClr val="bg1"/>
                </a:solidFill>
              </a:rPr>
              <a:t>Correlação</a:t>
            </a:r>
            <a:r>
              <a:rPr lang="pt-BR" sz="14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Mede a força e direção da relação entre variáveis.</a:t>
            </a:r>
          </a:p>
          <a:p>
            <a:pPr>
              <a:buNone/>
            </a:pPr>
            <a:r>
              <a:rPr lang="pt-BR" sz="1400" b="1" dirty="0">
                <a:solidFill>
                  <a:schemeClr val="bg1"/>
                </a:solidFill>
              </a:rPr>
              <a:t>Correlação de Pearson</a:t>
            </a:r>
            <a:r>
              <a:rPr lang="pt-BR" sz="1400" dirty="0">
                <a:solidFill>
                  <a:schemeClr val="bg1"/>
                </a:solidFill>
              </a:rPr>
              <a:t>: Varia de -1 a 1; próximo de 1 = positiva, próximo de -1 = negativa.</a:t>
            </a:r>
          </a:p>
          <a:p>
            <a:pPr lvl="1"/>
            <a:r>
              <a:rPr lang="pt-BR" sz="1400" b="1" dirty="0">
                <a:solidFill>
                  <a:schemeClr val="bg1"/>
                </a:solidFill>
              </a:rPr>
              <a:t>Importância</a:t>
            </a:r>
            <a:r>
              <a:rPr lang="pt-BR" sz="1400" dirty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pt-BR" sz="1400" dirty="0">
                <a:solidFill>
                  <a:schemeClr val="bg1"/>
                </a:solidFill>
              </a:rPr>
              <a:t>Identifica variáveis que impactam a variável resposta;</a:t>
            </a:r>
          </a:p>
          <a:p>
            <a:pPr lvl="2"/>
            <a:r>
              <a:rPr lang="pt-BR" sz="1400" dirty="0">
                <a:solidFill>
                  <a:schemeClr val="bg1"/>
                </a:solidFill>
              </a:rPr>
              <a:t>Ajuda na seleção de recursos para modelos preditivos.</a:t>
            </a:r>
          </a:p>
          <a:p>
            <a:pPr>
              <a:buNone/>
            </a:pPr>
            <a:r>
              <a:rPr lang="pt-BR" sz="1400" b="1" dirty="0">
                <a:solidFill>
                  <a:schemeClr val="bg1"/>
                </a:solidFill>
              </a:rPr>
              <a:t>Visualizações</a:t>
            </a:r>
            <a:r>
              <a:rPr lang="pt-BR" sz="14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Gráficos de Dispersão</a:t>
            </a:r>
            <a:r>
              <a:rPr lang="pt-BR" sz="1400" dirty="0">
                <a:solidFill>
                  <a:schemeClr val="bg1"/>
                </a:solidFill>
              </a:rPr>
              <a:t>: Mostram a relação entre variáveis;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Linhas de Regressão</a:t>
            </a:r>
            <a:r>
              <a:rPr lang="pt-BR" sz="1400" dirty="0">
                <a:solidFill>
                  <a:schemeClr val="bg1"/>
                </a:solidFill>
              </a:rPr>
              <a:t>: Revelam tendências na relação.</a:t>
            </a:r>
          </a:p>
          <a:p>
            <a:pPr>
              <a:buNone/>
            </a:pPr>
            <a:r>
              <a:rPr lang="pt-BR" sz="1400" b="1" dirty="0">
                <a:solidFill>
                  <a:schemeClr val="bg1"/>
                </a:solidFill>
              </a:rPr>
              <a:t>Interpretação</a:t>
            </a:r>
            <a:r>
              <a:rPr lang="pt-BR" sz="14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Tendências Positivas/Negativas</a:t>
            </a:r>
            <a:r>
              <a:rPr lang="pt-BR" sz="1400" dirty="0">
                <a:solidFill>
                  <a:schemeClr val="bg1"/>
                </a:solidFill>
              </a:rPr>
              <a:t>: Indicam como as variáveis se influenciam;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b="1" i="1" dirty="0">
                <a:solidFill>
                  <a:schemeClr val="bg1"/>
                </a:solidFill>
              </a:rPr>
              <a:t>Outliers</a:t>
            </a:r>
            <a:r>
              <a:rPr lang="pt-BR" sz="1400" dirty="0">
                <a:solidFill>
                  <a:schemeClr val="bg1"/>
                </a:solidFill>
              </a:rPr>
              <a:t>: Casos especiais que podem afetar a análise.</a:t>
            </a:r>
          </a:p>
          <a:p>
            <a:pPr>
              <a:buNone/>
            </a:pPr>
            <a:r>
              <a:rPr lang="pt-BR" sz="1400" b="1" dirty="0">
                <a:solidFill>
                  <a:schemeClr val="bg1"/>
                </a:solidFill>
              </a:rPr>
              <a:t>Aplicação</a:t>
            </a:r>
            <a:r>
              <a:rPr lang="pt-BR" sz="14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Revela insights para melhorar retenção de clientes;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Fundamenta decisões baseadas em dados para estratégias de negócios.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33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DE CORRELAÇÃO, VARIÁVEIS PREDITORAS E RESPOSTA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1800" dirty="0"/>
              <a:t>Vamos explorar como as variáveis preditoras, que são os fatores que usamos para fazer previsões, se conectam à variável resposta, que é o que estamos tentando prever. </a:t>
            </a:r>
          </a:p>
          <a:p>
            <a:pPr algn="just"/>
            <a:r>
              <a:rPr lang="pt-BR" sz="1800" dirty="0"/>
              <a:t>A análise de correlação é uma ferramenta poderosa que nos ajuda a identificar se existe uma relação entre essas variáveis e, mais importante, </a:t>
            </a:r>
            <a:r>
              <a:rPr lang="pt-BR" sz="1800" b="1" dirty="0"/>
              <a:t>quão forte</a:t>
            </a:r>
            <a:r>
              <a:rPr lang="pt-BR" sz="1800" dirty="0"/>
              <a:t> essa relação pode ser. </a:t>
            </a:r>
          </a:p>
          <a:p>
            <a:pPr algn="just"/>
            <a:r>
              <a:rPr lang="pt-BR" sz="1800" dirty="0"/>
              <a:t>É através da correlação que conseguimos entender, por exemplo, se o gasto de um cliente tem impacto direto na probabilidade de ele cancelar um serviço, ou se o tempo de contrato realmente influencia essa decisão.</a:t>
            </a:r>
          </a:p>
        </p:txBody>
      </p:sp>
    </p:spTree>
    <p:extLst>
      <p:ext uri="{BB962C8B-B14F-4D97-AF65-F5344CB8AC3E}">
        <p14:creationId xmlns:p14="http://schemas.microsoft.com/office/powerpoint/2010/main" val="423653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DESCUBRA COMO A ANÁLISE DE CORRELAÇÃO REVELA AS CONEXÕES OCULTAS ENTRE DADOS E POTENCIALIZA SUAS PREVISÕES!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ENTENDA COMO A ANÁLISE DE CORRELAÇÃO PODE TRANSFORMAR VARIÁVEIS PREDITORAS EM INSIGHTS PODEROSOS DE MODO A PREVER RESULTADOS!</a:t>
            </a:r>
          </a:p>
        </p:txBody>
      </p:sp>
    </p:spTree>
    <p:extLst>
      <p:ext uri="{BB962C8B-B14F-4D97-AF65-F5344CB8AC3E}">
        <p14:creationId xmlns:p14="http://schemas.microsoft.com/office/powerpoint/2010/main" val="36297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</a:t>
            </a:r>
            <a:r>
              <a:rPr lang="pt-BR" sz="2000" b="1" dirty="0">
                <a:solidFill>
                  <a:schemeClr val="bg1"/>
                </a:solidFill>
              </a:rPr>
              <a:t>análise de correlação</a:t>
            </a:r>
            <a:r>
              <a:rPr lang="pt-BR" sz="2000" dirty="0">
                <a:solidFill>
                  <a:schemeClr val="bg1"/>
                </a:solidFill>
              </a:rPr>
              <a:t> é uma técnica estatística fundamental utilizada para explorar a relação entre variáveis em um conjunto de dados.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Ela é especialmente relevante em cenários onde buscamos entender como variáveis preditoras (variáveis independentes) influenciam uma variável resposta (variável dependente).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960028"/>
                </a:solidFill>
              </a:rPr>
              <a:t>Compreender essas correlações </a:t>
            </a:r>
            <a:r>
              <a:rPr lang="pt-BR" sz="2000" dirty="0">
                <a:solidFill>
                  <a:schemeClr val="bg1"/>
                </a:solidFill>
              </a:rPr>
              <a:t>é essencial para construir modelos preditivos eficazes, além de </a:t>
            </a:r>
            <a:r>
              <a:rPr lang="pt-BR" sz="2000" dirty="0">
                <a:solidFill>
                  <a:srgbClr val="960028"/>
                </a:solidFill>
              </a:rPr>
              <a:t>fornecer insights que apoiam a tomada de decisões informadas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ANÁLISE DE CORRELAÇÃO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Basicamente, calcula-se o coeficiente de correlação de Pearson quando duas variáveis são ditas como numéricas (isto é, quando elas são intervalares) e se tem o interesse de saber o quanto a variabilidade de uma variável está correlacionada com a variabilidade de outra variável.</a:t>
            </a:r>
          </a:p>
          <a:p>
            <a:pPr algn="just"/>
            <a:endParaRPr lang="pt-BR" sz="20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>
              <a:buNone/>
            </a:pPr>
            <a:r>
              <a:rPr lang="pt-BR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 coeficiente de correlação de Pearson (</a:t>
            </a:r>
            <a:r>
              <a:rPr lang="pt-BR" sz="20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 varia entre -1 e +1, cujos valores próximos de -1 e +1 indicam forte correlação linear e próximos de 0 indicam ausência de correlação linear.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algn="just">
              <a:buNone/>
            </a:pPr>
            <a:r>
              <a:rPr lang="pt-BR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Note que ele capta apenas relações lineares entre variáveis (quaisquer outras relações, tal coeficiente não é indicado: isso será exemplificado melhor mais para frente).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CORRELAÇÃO DE PEARSON</a:t>
            </a:r>
          </a:p>
        </p:txBody>
      </p:sp>
    </p:spTree>
    <p:extLst>
      <p:ext uri="{BB962C8B-B14F-4D97-AF65-F5344CB8AC3E}">
        <p14:creationId xmlns:p14="http://schemas.microsoft.com/office/powerpoint/2010/main" val="28128658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Note que entre 0 e 1, existe uma grande gama de valores que o coeficiente pode assumir.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algn="just">
              <a:buNone/>
            </a:pPr>
            <a:r>
              <a:rPr lang="pt-BR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Para tal, diferentes autores buscaram dar “nomes” aos diferentes valores que o coeficiente de correlação pode assumir, para poder dizer se um dado valor de correlação pode ser dito como fraco, moderada</a:t>
            </a:r>
            <a:r>
              <a:rPr lang="pt-BR" sz="2000" dirty="0">
                <a:solidFill>
                  <a:schemeClr val="bg1"/>
                </a:solidFill>
                <a:latin typeface="Roboto" panose="02000000000000000000" pitchFamily="2" charset="0"/>
              </a:rPr>
              <a:t> ou 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forte.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CORRELAÇÃO DE PEARSON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E7CE1E8-301D-7E21-34CA-8FC9EBB5F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4139957"/>
            <a:ext cx="443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0629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CORRELAÇÃO DE PEARSON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C874C0-7F29-7AEE-78EF-2C235738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18" y="1506336"/>
            <a:ext cx="4806563" cy="48065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2EAD42-9CEE-0AFE-D706-46227D7AE2D1}"/>
              </a:ext>
            </a:extLst>
          </p:cNvPr>
          <p:cNvSpPr txBox="1"/>
          <p:nvPr/>
        </p:nvSpPr>
        <p:spPr>
          <a:xfrm>
            <a:off x="550629" y="6488668"/>
            <a:ext cx="1210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vamosanalisar.wordpress.com</a:t>
            </a:r>
            <a:r>
              <a:rPr lang="pt-BR" dirty="0">
                <a:solidFill>
                  <a:schemeClr val="bg1"/>
                </a:solidFill>
              </a:rPr>
              <a:t>/2019/07/17/regressao-linear-um-dos-tipos-mais-importantes-de-analise-de-dados/</a:t>
            </a:r>
          </a:p>
        </p:txBody>
      </p:sp>
    </p:spTree>
    <p:extLst>
      <p:ext uri="{BB962C8B-B14F-4D97-AF65-F5344CB8AC3E}">
        <p14:creationId xmlns:p14="http://schemas.microsoft.com/office/powerpoint/2010/main" val="162412135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É importante frisar que </a:t>
            </a:r>
            <a:r>
              <a:rPr lang="pt-BR" sz="2000" b="0" i="0" dirty="0">
                <a:solidFill>
                  <a:srgbClr val="960028"/>
                </a:solidFill>
                <a:effectLst/>
                <a:latin typeface="Roboto" panose="02000000000000000000" pitchFamily="2" charset="0"/>
              </a:rPr>
              <a:t>correlação não implica em causalidade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; apenas mostra que tais variáveis estão correlacionadas. </a:t>
            </a:r>
          </a:p>
          <a:p>
            <a:pPr marL="342900" indent="-342900" algn="just"/>
            <a:endParaRPr lang="pt-BR" sz="20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algn="just">
              <a:buNone/>
            </a:pPr>
            <a:r>
              <a:rPr lang="pt-BR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Para concluir que existe causa, é necessário uma análise mais profunda e o estudo de outros fatores que podem influenciar a variável resposta. </a:t>
            </a:r>
          </a:p>
          <a:p>
            <a:pPr marL="342900" indent="-342900" algn="just"/>
            <a:endParaRPr lang="pt-BR" sz="20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algn="just">
              <a:buNone/>
            </a:pPr>
            <a:r>
              <a:rPr lang="pt-BR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Uma alta correlação para duas variáveis que de fato não estão correlacionadas é chamada de </a:t>
            </a:r>
            <a:r>
              <a:rPr lang="pt-BR" sz="2000" b="0" i="0" dirty="0">
                <a:solidFill>
                  <a:srgbClr val="960028"/>
                </a:solidFill>
                <a:effectLst/>
                <a:latin typeface="Roboto" panose="02000000000000000000" pitchFamily="2" charset="0"/>
              </a:rPr>
              <a:t>correlação espúria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CORRELAÇÃO ESPÚRIAS</a:t>
            </a:r>
          </a:p>
        </p:txBody>
      </p:sp>
    </p:spTree>
    <p:extLst>
      <p:ext uri="{BB962C8B-B14F-4D97-AF65-F5344CB8AC3E}">
        <p14:creationId xmlns:p14="http://schemas.microsoft.com/office/powerpoint/2010/main" val="160530863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13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Em relação ao papel de cada uma em um estudo, as variáveis podem ser classificadas em:</a:t>
            </a:r>
          </a:p>
          <a:p>
            <a:pPr marL="342900" indent="-342900" algn="just"/>
            <a:endParaRPr lang="pt-BR" sz="2000" b="1" dirty="0">
              <a:solidFill>
                <a:schemeClr val="bg1"/>
              </a:solidFill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Variáveis Preditoras, Explicativas ou </a:t>
            </a:r>
            <a:r>
              <a:rPr lang="pt-BR" sz="1600" b="1" dirty="0" err="1">
                <a:solidFill>
                  <a:schemeClr val="bg1"/>
                </a:solidFill>
              </a:rPr>
              <a:t>Independetes</a:t>
            </a:r>
            <a:r>
              <a:rPr lang="pt-BR" sz="1600" dirty="0">
                <a:solidFill>
                  <a:schemeClr val="bg1"/>
                </a:solidFill>
              </a:rPr>
              <a:t>: São os fatores que acreditamos influenciar ou explicar a variável resposta. Também conhecidas como variáveis independentes, servem como entrada para um modelo de análise ou </a:t>
            </a:r>
            <a:r>
              <a:rPr lang="pt-BR" sz="1600" i="1" dirty="0" err="1">
                <a:solidFill>
                  <a:schemeClr val="bg1"/>
                </a:solidFill>
              </a:rPr>
              <a:t>machine</a:t>
            </a:r>
            <a:r>
              <a:rPr lang="pt-BR" sz="1600" i="1" dirty="0">
                <a:solidFill>
                  <a:schemeClr val="bg1"/>
                </a:solidFill>
              </a:rPr>
              <a:t> </a:t>
            </a:r>
            <a:r>
              <a:rPr lang="pt-BR" sz="1600" i="1" dirty="0" err="1">
                <a:solidFill>
                  <a:schemeClr val="bg1"/>
                </a:solidFill>
              </a:rPr>
              <a:t>learning</a:t>
            </a:r>
            <a:r>
              <a:rPr lang="pt-BR" sz="1600" i="1" dirty="0">
                <a:solidFill>
                  <a:schemeClr val="bg1"/>
                </a:solidFill>
              </a:rPr>
              <a:t>;</a:t>
            </a:r>
            <a:endParaRPr lang="pt-BR" sz="1600" dirty="0">
              <a:solidFill>
                <a:schemeClr val="bg1"/>
              </a:solidFill>
            </a:endParaRPr>
          </a:p>
          <a:p>
            <a:pPr marL="285750" indent="-285750"/>
            <a:endParaRPr lang="pt-BR" sz="1600" dirty="0">
              <a:solidFill>
                <a:schemeClr val="bg1"/>
              </a:solidFill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Exemplo: Idade, tempo de contrato, gasto mensal, tipo de plano, etc.</a:t>
            </a:r>
          </a:p>
          <a:p>
            <a:pPr marL="285750" indent="-285750"/>
            <a:endParaRPr lang="pt-BR" sz="1600" b="1" dirty="0">
              <a:solidFill>
                <a:schemeClr val="bg1"/>
              </a:solidFill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Variável Resposta ou Dependente</a:t>
            </a:r>
            <a:r>
              <a:rPr lang="pt-BR" sz="1600" dirty="0">
                <a:solidFill>
                  <a:schemeClr val="bg1"/>
                </a:solidFill>
              </a:rPr>
              <a:t>: É a variável que estamos tentando prever ou entender com base nas variáveis preditoras. Também conhecida como variável dependente, é o foco da análise;</a:t>
            </a:r>
          </a:p>
          <a:p>
            <a:pPr marL="285750" indent="-285750"/>
            <a:endParaRPr lang="pt-BR" sz="1600" dirty="0">
              <a:solidFill>
                <a:schemeClr val="bg1"/>
              </a:solidFill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Exemplo: Se o cliente cancelou o serviço (</a:t>
            </a:r>
            <a:r>
              <a:rPr lang="pt-BR" sz="1600" i="1" dirty="0" err="1">
                <a:solidFill>
                  <a:schemeClr val="bg1"/>
                </a:solidFill>
              </a:rPr>
              <a:t>churn</a:t>
            </a:r>
            <a:r>
              <a:rPr lang="pt-BR" sz="1600" dirty="0">
                <a:solidFill>
                  <a:schemeClr val="bg1"/>
                </a:solidFill>
              </a:rPr>
              <a:t>), receita mensal, tempo de permanência.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FC961D-E7F2-419A-9101-48344FD75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VARIÁVEIS PREDITORAS E RESPOSTA</a:t>
            </a:r>
          </a:p>
        </p:txBody>
      </p:sp>
    </p:spTree>
    <p:extLst>
      <p:ext uri="{BB962C8B-B14F-4D97-AF65-F5344CB8AC3E}">
        <p14:creationId xmlns:p14="http://schemas.microsoft.com/office/powerpoint/2010/main" val="372330870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3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846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Gotham HTF Book</vt:lpstr>
      <vt:lpstr>Lucida Console</vt:lpstr>
      <vt:lpstr>Roboto</vt:lpstr>
      <vt:lpstr>Tema do Office</vt:lpstr>
      <vt:lpstr>Apresentação do PowerPoint</vt:lpstr>
      <vt:lpstr>ANÁLISE DE CORRELAÇÃO, VARIÁVEIS PREDITORAS E RESPOSTA</vt:lpstr>
      <vt:lpstr>DESCUBRA COMO A ANÁLISE DE CORRELAÇÃO REVELA AS CONEXÕES OCULTAS ENTRE DADOS E POTENCIALIZA SUAS PREVISÕES!</vt:lpstr>
      <vt:lpstr>ANÁLISE DE CORRELAÇÃO</vt:lpstr>
      <vt:lpstr>CORRELAÇÃO DE PEARSON</vt:lpstr>
      <vt:lpstr>CORRELAÇÃO DE PEARSON</vt:lpstr>
      <vt:lpstr>CORRELAÇÃO DE PEARSON</vt:lpstr>
      <vt:lpstr>CORRELAÇÃO ESPÚRIAS</vt:lpstr>
      <vt:lpstr>VARIÁVEIS PREDITORAS E RESPOSTA</vt:lpstr>
      <vt:lpstr>VARIÁVEIS PREDITORAS E RESPOSTA</vt:lpstr>
      <vt:lpstr>Apresentação do PowerPoint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23</cp:revision>
  <dcterms:created xsi:type="dcterms:W3CDTF">2024-09-24T15:19:05Z</dcterms:created>
  <dcterms:modified xsi:type="dcterms:W3CDTF">2024-10-17T23:54:09Z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