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1"/>
  </p:handoutMasterIdLst>
  <p:sldIdLst>
    <p:sldId id="256" r:id="rId5"/>
    <p:sldId id="270" r:id="rId6"/>
    <p:sldId id="271" r:id="rId7"/>
    <p:sldId id="542" r:id="rId8"/>
    <p:sldId id="556" r:id="rId9"/>
    <p:sldId id="557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41" r:id="rId19"/>
    <p:sldId id="55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40"/>
    <a:srgbClr val="0D1540"/>
    <a:srgbClr val="091A70"/>
    <a:srgbClr val="EBE6E1"/>
    <a:srgbClr val="376EA5"/>
    <a:srgbClr val="82B9E6"/>
    <a:srgbClr val="960028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A estimativa de densidade de kernel (KDE) é uma técnica de visualização que permite estimar a distribuição de probabilidade de uma variável contínua. Ao contrário dos histogramas, que podem ser afetados pela escolha do número de </a:t>
            </a:r>
            <a:r>
              <a:rPr lang="pt-BR" sz="1800" dirty="0" err="1">
                <a:solidFill>
                  <a:schemeClr val="bg1"/>
                </a:solidFill>
              </a:rPr>
              <a:t>bins</a:t>
            </a:r>
            <a:r>
              <a:rPr lang="pt-BR" sz="1800" dirty="0">
                <a:solidFill>
                  <a:schemeClr val="bg1"/>
                </a:solidFill>
              </a:rPr>
              <a:t>, a KDE fornece uma representação suave e contínua da distribuição dos dados. </a:t>
            </a:r>
          </a:p>
          <a:p>
            <a:pPr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Essa abordagem é particularmente útil em empresas de telecomunicações para entender como diferentes métricas, como gastos mensais ou duração de chamadas, se distribuem entre os clientes.</a:t>
            </a:r>
          </a:p>
          <a:p>
            <a:pPr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b="1" dirty="0">
                <a:solidFill>
                  <a:schemeClr val="bg1"/>
                </a:solidFill>
              </a:rPr>
              <a:t> Como funciona o KDE?</a:t>
            </a:r>
            <a:endParaRPr lang="pt-BR" sz="18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1800" dirty="0">
                <a:solidFill>
                  <a:schemeClr val="bg1"/>
                </a:solidFill>
              </a:rPr>
              <a:t>A KDE utiliza funções de densidade de kernel para suavizar os dados, criando uma curva que representa a probabilidade de encontrar um valor específico em um determinado intervalo.</a:t>
            </a:r>
          </a:p>
          <a:p>
            <a:pPr marL="342900" indent="-342900"/>
            <a:r>
              <a:rPr lang="pt-BR" sz="1800" dirty="0">
                <a:solidFill>
                  <a:schemeClr val="bg1"/>
                </a:solidFill>
              </a:rPr>
              <a:t>O resultado é uma visualização que mostra onde os dados estão mais concentrados, facilitando a identificação de padrões e anomalias.</a:t>
            </a: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Exemplo Prático: Análise da Distribuição de Gastos Mensais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Estimativa de Densidade do Kernel (KDE)</a:t>
            </a:r>
          </a:p>
        </p:txBody>
      </p:sp>
    </p:spTree>
    <p:extLst>
      <p:ext uri="{BB962C8B-B14F-4D97-AF65-F5344CB8AC3E}">
        <p14:creationId xmlns:p14="http://schemas.microsoft.com/office/powerpoint/2010/main" val="134817955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56576"/>
            <a:ext cx="9999166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Os gráficos de linha são uma das ferramentas mais eficazes para visualizar dados que variam ao longo do tempo. Eles permitem a representação de uma ou mais séries temporais, facilitando a identificação de tendências, padrões sazonais e anomalias.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Em empresas de telecomunicações, os gráficos de linha são amplamente utilizados para monitorar métricas-chave, como a evolução do número de clientes, receitas, gastos médios e o desempenho de serviços ao longo de períodos específicos.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Como funcionam os Gráficos de Linha?</a:t>
            </a:r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Cada ponto no gráfico representa um valor em um determinado momento no tempo, e os pontos são conectados por linhas para mostrar a continuidade dos dados;</a:t>
            </a: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Isso ajuda a visualizar as flutuações ao longo do tempo e a identificar padrões de comportamento.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Exemplo Prático: Evolução do Número de Clientes ao Longo do Tempo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GRÁFICOS DE LINHA</a:t>
            </a:r>
          </a:p>
        </p:txBody>
      </p:sp>
    </p:spTree>
    <p:extLst>
      <p:ext uri="{BB962C8B-B14F-4D97-AF65-F5344CB8AC3E}">
        <p14:creationId xmlns:p14="http://schemas.microsoft.com/office/powerpoint/2010/main" val="263886814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56576"/>
            <a:ext cx="9999166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O </a:t>
            </a:r>
            <a:r>
              <a:rPr lang="pt-BR" sz="1800" dirty="0" err="1">
                <a:solidFill>
                  <a:schemeClr val="bg1"/>
                </a:solidFill>
              </a:rPr>
              <a:t>Heatmap</a:t>
            </a:r>
            <a:r>
              <a:rPr lang="pt-BR" sz="1800" dirty="0">
                <a:solidFill>
                  <a:schemeClr val="bg1"/>
                </a:solidFill>
              </a:rPr>
              <a:t>, ou mapa de calor, é uma técnica de visualização que utiliza cores para representar os valores de uma matriz de dados. Ele é especialmente útil para identificar correlações, padrões e anomalias em grandes volumes de dados. </a:t>
            </a:r>
          </a:p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Em uma empresa de telecomunicações, o </a:t>
            </a:r>
            <a:r>
              <a:rPr lang="pt-BR" sz="1800" dirty="0" err="1">
                <a:solidFill>
                  <a:schemeClr val="bg1"/>
                </a:solidFill>
              </a:rPr>
              <a:t>Heatmap</a:t>
            </a:r>
            <a:r>
              <a:rPr lang="pt-BR" sz="1800" dirty="0">
                <a:solidFill>
                  <a:schemeClr val="bg1"/>
                </a:solidFill>
              </a:rPr>
              <a:t> pode ser aplicado para analisar a relação entre diferentes métricas, como uso de dados móveis, duração de chamadas e gastos mensais, ajudando a entender o comportamento dos clientes e a otimizar os serviços.</a:t>
            </a:r>
          </a:p>
          <a:p>
            <a:pPr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Como funciona um </a:t>
            </a:r>
            <a:r>
              <a:rPr lang="pt-BR" sz="1800" b="1" dirty="0" err="1">
                <a:solidFill>
                  <a:schemeClr val="bg1"/>
                </a:solidFill>
              </a:rPr>
              <a:t>Heatmap</a:t>
            </a:r>
            <a:r>
              <a:rPr lang="pt-BR" sz="1800" b="1" dirty="0">
                <a:solidFill>
                  <a:schemeClr val="bg1"/>
                </a:solidFill>
              </a:rPr>
              <a:t>?</a:t>
            </a:r>
            <a:endParaRPr lang="pt-BR" sz="18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1800" dirty="0">
                <a:solidFill>
                  <a:schemeClr val="bg1"/>
                </a:solidFill>
              </a:rPr>
              <a:t>Cada célula do </a:t>
            </a:r>
            <a:r>
              <a:rPr lang="pt-BR" sz="1800" dirty="0" err="1">
                <a:solidFill>
                  <a:schemeClr val="bg1"/>
                </a:solidFill>
              </a:rPr>
              <a:t>Heatmap</a:t>
            </a:r>
            <a:r>
              <a:rPr lang="pt-BR" sz="1800" dirty="0">
                <a:solidFill>
                  <a:schemeClr val="bg1"/>
                </a:solidFill>
              </a:rPr>
              <a:t> corresponde a um par de variáveis, e a intensidade da cor reflete o valor da correlação entre essas variáveis ou o valor numérico que está sendo representado;</a:t>
            </a:r>
          </a:p>
          <a:p>
            <a:pPr marL="342900" indent="-342900"/>
            <a:r>
              <a:rPr lang="pt-BR" sz="1800" dirty="0">
                <a:solidFill>
                  <a:schemeClr val="bg1"/>
                </a:solidFill>
              </a:rPr>
              <a:t>Cores mais quentes (vermelho, laranja) geralmente indicam valores altos ou correlações fortes, enquanto cores frias (azul, verde) indicam valores baixos ou correlações fracas.</a:t>
            </a:r>
          </a:p>
          <a:p>
            <a:pPr marL="342900" indent="-342900"/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Exemplo Prático: Analisando Correlações Entre Métricas de Uso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84718868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56576"/>
            <a:ext cx="999916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 Gráfico QQ, ou </a:t>
            </a:r>
            <a:r>
              <a:rPr lang="pt-BR" sz="2000" dirty="0" err="1">
                <a:solidFill>
                  <a:schemeClr val="bg1"/>
                </a:solidFill>
              </a:rPr>
              <a:t>Quantile-Quantile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Plot</a:t>
            </a:r>
            <a:r>
              <a:rPr lang="pt-BR" sz="2000" dirty="0">
                <a:solidFill>
                  <a:schemeClr val="bg1"/>
                </a:solidFill>
              </a:rPr>
              <a:t>, é uma técnica estatística usada para comparar a distribuição dos dados observados com uma distribuição teórica, normalmente a distribuição normal. Ele é útil para verificar se um conjunto de dados segue uma determinada distribuição, o que é essencial para muitos testes estatísticos e modelos preditivos.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No contexto de uma empresa de telecomunicações, o gráfico QQ pode ser utilizado para analisar, por exemplo, se os gastos mensais dos clientes ou o uso de dados móveis seguem uma distribuição normal, o que pode auxiliar na criação de modelos de previsão de comportamento ou detecção de anomalias.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GRÁFICO QQ</a:t>
            </a:r>
          </a:p>
        </p:txBody>
      </p:sp>
    </p:spTree>
    <p:extLst>
      <p:ext uri="{BB962C8B-B14F-4D97-AF65-F5344CB8AC3E}">
        <p14:creationId xmlns:p14="http://schemas.microsoft.com/office/powerpoint/2010/main" val="202453866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656576"/>
            <a:ext cx="999916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Como Funciona o Gráfico QQ?</a:t>
            </a:r>
          </a:p>
          <a:p>
            <a:pPr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O gráfico QQ compara os </a:t>
            </a:r>
            <a:r>
              <a:rPr lang="pt-BR" sz="2000" dirty="0" err="1">
                <a:solidFill>
                  <a:schemeClr val="bg1"/>
                </a:solidFill>
              </a:rPr>
              <a:t>quantis</a:t>
            </a:r>
            <a:r>
              <a:rPr lang="pt-BR" sz="2000" dirty="0">
                <a:solidFill>
                  <a:schemeClr val="bg1"/>
                </a:solidFill>
              </a:rPr>
              <a:t> dos dados amostrais com os </a:t>
            </a:r>
            <a:r>
              <a:rPr lang="pt-BR" sz="2000" dirty="0" err="1">
                <a:solidFill>
                  <a:schemeClr val="bg1"/>
                </a:solidFill>
              </a:rPr>
              <a:t>quantis</a:t>
            </a:r>
            <a:r>
              <a:rPr lang="pt-BR" sz="2000" dirty="0">
                <a:solidFill>
                  <a:schemeClr val="bg1"/>
                </a:solidFill>
              </a:rPr>
              <a:t> teóricos de uma distribuição escolhida (geralmente a normal);</a:t>
            </a: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Se os dados seguem essa distribuição, os pontos do gráfico QQ se alinharão em uma linha reta. Desvios significativos dessa linha indicam que os dados não seguem a distribuição teórica.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Exemplo Prático: Analisando a Normalidade dos Gastos Mensais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GRÁFICO QQ – Como funciona?</a:t>
            </a:r>
          </a:p>
        </p:txBody>
      </p:sp>
    </p:spTree>
    <p:extLst>
      <p:ext uri="{BB962C8B-B14F-4D97-AF65-F5344CB8AC3E}">
        <p14:creationId xmlns:p14="http://schemas.microsoft.com/office/powerpoint/2010/main" val="283647492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/>
            <a:r>
              <a:rPr lang="pt-BR" sz="2000" b="1" dirty="0" err="1">
                <a:solidFill>
                  <a:schemeClr val="bg1"/>
                </a:solidFill>
              </a:rPr>
              <a:t>Boxplot</a:t>
            </a:r>
            <a:r>
              <a:rPr lang="pt-BR" sz="2000" dirty="0">
                <a:solidFill>
                  <a:schemeClr val="bg1"/>
                </a:solidFill>
              </a:rPr>
              <a:t>: Identifica outliers e distribuições nos quartis;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Histograma</a:t>
            </a:r>
            <a:r>
              <a:rPr lang="pt-BR" sz="2000" dirty="0">
                <a:solidFill>
                  <a:schemeClr val="bg1"/>
                </a:solidFill>
              </a:rPr>
              <a:t>: Mostra a frequência dos dados e padrões de concentração;</a:t>
            </a:r>
          </a:p>
          <a:p>
            <a:pPr marL="342900" indent="-342900"/>
            <a:r>
              <a:rPr lang="pt-BR" sz="2000" b="1" dirty="0" err="1">
                <a:solidFill>
                  <a:schemeClr val="bg1"/>
                </a:solidFill>
              </a:rPr>
              <a:t>Scatter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err="1">
                <a:solidFill>
                  <a:schemeClr val="bg1"/>
                </a:solidFill>
              </a:rPr>
              <a:t>Plot</a:t>
            </a:r>
            <a:r>
              <a:rPr lang="pt-BR" sz="2000" dirty="0">
                <a:solidFill>
                  <a:schemeClr val="bg1"/>
                </a:solidFill>
              </a:rPr>
              <a:t>: Detecta padrões e outliers na relação entre duas variáveis;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KDE</a:t>
            </a:r>
            <a:r>
              <a:rPr lang="pt-BR" sz="2000" dirty="0">
                <a:solidFill>
                  <a:schemeClr val="bg1"/>
                </a:solidFill>
              </a:rPr>
              <a:t>: Representa a densidade de dados de forma suave, útil para identificar anomalias;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Gráfico de Linha</a:t>
            </a:r>
            <a:r>
              <a:rPr lang="pt-BR" sz="2000" dirty="0">
                <a:solidFill>
                  <a:schemeClr val="bg1"/>
                </a:solidFill>
              </a:rPr>
              <a:t>: Mostra variações ao longo do tempo, ideal para séries temporais;</a:t>
            </a:r>
          </a:p>
          <a:p>
            <a:pPr marL="342900" indent="-342900"/>
            <a:r>
              <a:rPr lang="pt-BR" sz="2000" b="1" dirty="0" err="1">
                <a:solidFill>
                  <a:schemeClr val="bg1"/>
                </a:solidFill>
              </a:rPr>
              <a:t>Heatmap</a:t>
            </a:r>
            <a:r>
              <a:rPr lang="pt-BR" sz="2000" dirty="0">
                <a:solidFill>
                  <a:schemeClr val="bg1"/>
                </a:solidFill>
              </a:rPr>
              <a:t>: Usa cores para visualizar concentrações e padrões em grandes </a:t>
            </a:r>
            <a:r>
              <a:rPr lang="pt-BR" sz="2000" dirty="0" err="1">
                <a:solidFill>
                  <a:schemeClr val="bg1"/>
                </a:solidFill>
              </a:rPr>
              <a:t>datasets</a:t>
            </a:r>
            <a:r>
              <a:rPr lang="pt-BR" sz="2000" dirty="0">
                <a:solidFill>
                  <a:schemeClr val="bg1"/>
                </a:solidFill>
              </a:rPr>
              <a:t>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Gráfico QQ</a:t>
            </a:r>
            <a:r>
              <a:rPr lang="pt-BR" sz="2000" dirty="0">
                <a:solidFill>
                  <a:schemeClr val="bg1"/>
                </a:solidFill>
              </a:rPr>
              <a:t>: Compara a distribuição dos dados com uma distribuição teórica (normal).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3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TÉCNICAS DE VISUALIZAÇÃO PARA ANÁLISE EXPLORATÓRIA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/>
              <a:t>No mundo dos dados, a detecção de outliers e anomalias é crucial para garantir a qualidade e a integridade das análises. Neste vídeo, vamos explorar os principais métodos de visualização que ajudam a identificar esses pontos fora do padrão, revelando informações valiosas sobre os dados. Você aprenderá a utilizar gráficos como </a:t>
            </a:r>
            <a:r>
              <a:rPr lang="pt-BR" dirty="0" err="1"/>
              <a:t>Boxplots</a:t>
            </a:r>
            <a:r>
              <a:rPr lang="pt-BR" dirty="0"/>
              <a:t>, </a:t>
            </a:r>
            <a:r>
              <a:rPr lang="pt-BR" dirty="0" err="1"/>
              <a:t>Scatterplots</a:t>
            </a:r>
            <a:r>
              <a:rPr lang="pt-BR" dirty="0"/>
              <a:t> e </a:t>
            </a:r>
            <a:r>
              <a:rPr lang="pt-BR" dirty="0" err="1"/>
              <a:t>Heatmaps</a:t>
            </a:r>
            <a:r>
              <a:rPr lang="pt-BR" dirty="0"/>
              <a:t> para visualizar e entender a distribuição dos dados, bem como a identificar facilmente aqueles valores atípicos que podem indicar erros, fraudes ou fenômenos interessantes.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5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DESCUBRA ANOMALIAS OCULTAS NOS SEUS DADOS COM TÉCNICAS VISUAIS PODEROSAS!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IDENTIFICAR OUTLIERS É A CHAVE PARA DECISÕES MAIS PRECISAS E INSIGHTS SURPREENDENTES.</a:t>
            </a:r>
          </a:p>
        </p:txBody>
      </p:sp>
    </p:spTree>
    <p:extLst>
      <p:ext uri="{BB962C8B-B14F-4D97-AF65-F5344CB8AC3E}">
        <p14:creationId xmlns:p14="http://schemas.microsoft.com/office/powerpoint/2010/main" val="362976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Detectar outliers e anomalias é crucial em áreas como finanças, saúde e telecomunicações, pois esses dados atípicos podem indicar: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Fraudes</a:t>
            </a:r>
            <a:r>
              <a:rPr lang="pt-BR" sz="2000" dirty="0">
                <a:solidFill>
                  <a:schemeClr val="bg1"/>
                </a:solidFill>
              </a:rPr>
              <a:t>: Transações incomuns que sinalizam atividades fraudulentas;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Erros de Medição</a:t>
            </a:r>
            <a:r>
              <a:rPr lang="pt-BR" sz="2000" dirty="0">
                <a:solidFill>
                  <a:schemeClr val="bg1"/>
                </a:solidFill>
              </a:rPr>
              <a:t>: Dados que fogem dos padrões esperados, resultando em falhas de instrumentos;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Dados Incomuns</a:t>
            </a:r>
            <a:r>
              <a:rPr lang="pt-BR" sz="2000" dirty="0">
                <a:solidFill>
                  <a:schemeClr val="bg1"/>
                </a:solidFill>
              </a:rPr>
              <a:t>: Sinais precoces de problemas, como doenças ou falhas em sistemas.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 visualização de dados é essencial para a detecção de outliers e anomalias, permitindo uma compreensão intuitiva dos padrões subjacentes. Os principais métodos incluem: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b="1" dirty="0" err="1">
                <a:solidFill>
                  <a:schemeClr val="bg1"/>
                </a:solidFill>
              </a:rPr>
              <a:t>Boxplot</a:t>
            </a:r>
            <a:r>
              <a:rPr lang="pt-BR" sz="2000" dirty="0">
                <a:solidFill>
                  <a:schemeClr val="bg1"/>
                </a:solidFill>
              </a:rPr>
              <a:t>: Ideal para identificar outliers, mostrando a distribuição dos dados e destacando valores atípicos;</a:t>
            </a:r>
          </a:p>
          <a:p>
            <a:pPr marL="342900" indent="-342900"/>
            <a:r>
              <a:rPr lang="pt-BR" sz="2000" b="1" dirty="0" err="1">
                <a:solidFill>
                  <a:schemeClr val="bg1"/>
                </a:solidFill>
              </a:rPr>
              <a:t>Scatterplot</a:t>
            </a:r>
            <a:r>
              <a:rPr lang="pt-BR" sz="2000" dirty="0">
                <a:solidFill>
                  <a:schemeClr val="bg1"/>
                </a:solidFill>
              </a:rPr>
              <a:t>: Permite visualizar a relação entre duas variáveis, facilitando a identificação de pontos fora do padrão;</a:t>
            </a:r>
          </a:p>
          <a:p>
            <a:pPr marL="342900" indent="-342900"/>
            <a:r>
              <a:rPr lang="pt-BR" sz="2000" b="1" dirty="0" err="1">
                <a:solidFill>
                  <a:schemeClr val="bg1"/>
                </a:solidFill>
              </a:rPr>
              <a:t>Heatmap</a:t>
            </a:r>
            <a:r>
              <a:rPr lang="pt-BR" sz="2000" dirty="0">
                <a:solidFill>
                  <a:schemeClr val="bg1"/>
                </a:solidFill>
              </a:rPr>
              <a:t>: Representa a densidade de dados em um espaço bidimensional, útil para detectar anomalias em grandes conjuntos de dados;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Histogramas</a:t>
            </a:r>
            <a:r>
              <a:rPr lang="pt-BR" sz="2000" dirty="0">
                <a:solidFill>
                  <a:schemeClr val="bg1"/>
                </a:solidFill>
              </a:rPr>
              <a:t>: Mostra a distribuição de uma variável, ajudando a identificar a presença de outliers em diferentes intervalos.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PRINCIPAIS MÉTODOS DE VISUALIZAÇÃO</a:t>
            </a:r>
          </a:p>
        </p:txBody>
      </p:sp>
    </p:spTree>
    <p:extLst>
      <p:ext uri="{BB962C8B-B14F-4D97-AF65-F5344CB8AC3E}">
        <p14:creationId xmlns:p14="http://schemas.microsoft.com/office/powerpoint/2010/main" val="28128658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</a:t>
            </a:r>
            <a:r>
              <a:rPr lang="pt-BR" sz="2000" dirty="0" err="1">
                <a:solidFill>
                  <a:schemeClr val="bg1"/>
                </a:solidFill>
              </a:rPr>
              <a:t>Boxplot</a:t>
            </a:r>
            <a:r>
              <a:rPr lang="pt-BR" sz="2000" dirty="0">
                <a:solidFill>
                  <a:schemeClr val="bg1"/>
                </a:solidFill>
              </a:rPr>
              <a:t>, também conhecido como diagrama de caixa, é uma técnica de visualização que resume a distribuição de um conjunto de dados através de seus quartis, permitindo a identificação clara de outliers e a comparação de diferentes grupos de dados.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No contexto de uma empresa de telecomunicações, o </a:t>
            </a:r>
            <a:r>
              <a:rPr lang="pt-BR" sz="2000" dirty="0" err="1">
                <a:solidFill>
                  <a:schemeClr val="bg1"/>
                </a:solidFill>
              </a:rPr>
              <a:t>Boxplot</a:t>
            </a:r>
            <a:r>
              <a:rPr lang="pt-BR" sz="2000" dirty="0">
                <a:solidFill>
                  <a:schemeClr val="bg1"/>
                </a:solidFill>
              </a:rPr>
              <a:t> pode ser extremamente útil para analisar o gasto mensal de clientes, a duração de chamadas, a qualidade do serviço e outras métricas relevantes.</a:t>
            </a:r>
            <a:endParaRPr lang="pt-BR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388610629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Como funciona o </a:t>
            </a:r>
            <a:r>
              <a:rPr lang="pt-BR" sz="2000" b="1" dirty="0" err="1">
                <a:solidFill>
                  <a:schemeClr val="bg1"/>
                </a:solidFill>
              </a:rPr>
              <a:t>Boxplot</a:t>
            </a:r>
            <a:r>
              <a:rPr lang="pt-BR" sz="2000" b="1" dirty="0">
                <a:solidFill>
                  <a:schemeClr val="bg1"/>
                </a:solidFill>
              </a:rPr>
              <a:t>?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Caixa</a:t>
            </a:r>
            <a:r>
              <a:rPr lang="pt-BR" sz="2000" dirty="0">
                <a:solidFill>
                  <a:schemeClr val="bg1"/>
                </a:solidFill>
              </a:rPr>
              <a:t>: Representa o intervalo interquartil (IQR), que contém 50% dos dados entre o primeiro quartil (Q1) e o terceiro quartil (Q3).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Linhas (bigodes)</a:t>
            </a:r>
            <a:r>
              <a:rPr lang="pt-BR" sz="2000" dirty="0">
                <a:solidFill>
                  <a:schemeClr val="bg1"/>
                </a:solidFill>
              </a:rPr>
              <a:t>: Estendem-se a partir da caixa até os limites inferior e superior, que normalmente são 1,5 vezes o IQR.</a:t>
            </a:r>
          </a:p>
          <a:p>
            <a:pPr marL="342900" indent="-342900"/>
            <a:r>
              <a:rPr lang="pt-BR" sz="2000" b="1" dirty="0">
                <a:solidFill>
                  <a:schemeClr val="bg1"/>
                </a:solidFill>
              </a:rPr>
              <a:t>Pontos fora da caixa</a:t>
            </a:r>
            <a:r>
              <a:rPr lang="pt-BR" sz="2000" dirty="0">
                <a:solidFill>
                  <a:schemeClr val="bg1"/>
                </a:solidFill>
              </a:rPr>
              <a:t>: Indicam outliers, que são valores que se desviam significativamente do restante dos dados.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Exemplo Prático: Análise do Gasto Mensal de Clientes</a:t>
            </a: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Vamos considerar um conjunto de dados fictício que representa o gasto mensal de clientes em um plano de telefonia móvel.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BOXPLOT – Como funciona?</a:t>
            </a:r>
          </a:p>
        </p:txBody>
      </p:sp>
    </p:spTree>
    <p:extLst>
      <p:ext uri="{BB962C8B-B14F-4D97-AF65-F5344CB8AC3E}">
        <p14:creationId xmlns:p14="http://schemas.microsoft.com/office/powerpoint/2010/main" val="281745557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histograma é uma representação gráfica que ilustra a distribuição de um conjunto de dados ao dividir os valores em intervalos (ou "</a:t>
            </a:r>
            <a:r>
              <a:rPr lang="pt-BR" sz="2000" dirty="0" err="1">
                <a:solidFill>
                  <a:schemeClr val="bg1"/>
                </a:solidFill>
              </a:rPr>
              <a:t>bins</a:t>
            </a:r>
            <a:r>
              <a:rPr lang="pt-BR" sz="2000" dirty="0">
                <a:solidFill>
                  <a:schemeClr val="bg1"/>
                </a:solidFill>
              </a:rPr>
              <a:t>") e contar quantos dados caem em cada intervalo. Essa visualização é especialmente útil em telecomunicações para entender o comportamento dos usuários, identificar padrões de consumo e detectar anomalias.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Como funciona o Histograma?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O eixo horizontal representa os intervalos de valores (</a:t>
            </a:r>
            <a:r>
              <a:rPr lang="pt-BR" sz="2000" dirty="0" err="1">
                <a:solidFill>
                  <a:schemeClr val="bg1"/>
                </a:solidFill>
              </a:rPr>
              <a:t>bins</a:t>
            </a:r>
            <a:r>
              <a:rPr lang="pt-BR" sz="2000" dirty="0">
                <a:solidFill>
                  <a:schemeClr val="bg1"/>
                </a:solidFill>
              </a:rPr>
              <a:t>), enquanto o eixo vertical indica a frequência de dados que se encaixam em cada intervalo;</a:t>
            </a:r>
          </a:p>
          <a:p>
            <a:pPr marL="342900" indent="-342900"/>
            <a:r>
              <a:rPr lang="pt-BR" sz="2000" dirty="0">
                <a:solidFill>
                  <a:schemeClr val="bg1"/>
                </a:solidFill>
              </a:rPr>
              <a:t>Os histogramas ajudam a visualizar a forma da distribuição, como normal, assimétrica ou multimodal, e são excelentes para identificar a presença de outliers.</a:t>
            </a:r>
          </a:p>
          <a:p>
            <a:pPr marL="342900" indent="-342900"/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Exemplo Prático: Análise da Duração de Chamadas.</a:t>
            </a:r>
          </a:p>
          <a:p>
            <a:pPr marL="342900" indent="-342900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HISTOGRAMA</a:t>
            </a:r>
          </a:p>
        </p:txBody>
      </p:sp>
    </p:spTree>
    <p:extLst>
      <p:ext uri="{BB962C8B-B14F-4D97-AF65-F5344CB8AC3E}">
        <p14:creationId xmlns:p14="http://schemas.microsoft.com/office/powerpoint/2010/main" val="115954876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50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dirty="0">
                <a:solidFill>
                  <a:schemeClr val="bg1"/>
                </a:solidFill>
              </a:rPr>
              <a:t>O </a:t>
            </a:r>
            <a:r>
              <a:rPr lang="pt-BR" sz="1800" dirty="0" err="1">
                <a:solidFill>
                  <a:schemeClr val="bg1"/>
                </a:solidFill>
              </a:rPr>
              <a:t>scatter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plot</a:t>
            </a:r>
            <a:r>
              <a:rPr lang="pt-BR" sz="1800" dirty="0">
                <a:solidFill>
                  <a:schemeClr val="bg1"/>
                </a:solidFill>
              </a:rPr>
              <a:t>, ou gráfico de dispersão, é uma técnica de visualização que mostra a relação entre duas variáveis ao plotar pontos em um sistema de coordenadas. Essa ferramenta é valiosa para identificar correlações, padrões e potenciais outliers em conjuntos de dados. Em empresas de telecomunicações, os </a:t>
            </a:r>
            <a:r>
              <a:rPr lang="pt-BR" sz="1800" dirty="0" err="1">
                <a:solidFill>
                  <a:schemeClr val="bg1"/>
                </a:solidFill>
              </a:rPr>
              <a:t>scatter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plots</a:t>
            </a:r>
            <a:r>
              <a:rPr lang="pt-BR" sz="1800" dirty="0">
                <a:solidFill>
                  <a:schemeClr val="bg1"/>
                </a:solidFill>
              </a:rPr>
              <a:t> podem ser usados para explorar a relação entre diversas métricas, como duração das chamadas e gastos mensais, permitindo uma análise mais profunda do comportamento do cliente.</a:t>
            </a:r>
          </a:p>
          <a:p>
            <a:pPr>
              <a:buNone/>
            </a:pPr>
            <a:endParaRPr lang="pt-B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Como funciona o </a:t>
            </a:r>
            <a:r>
              <a:rPr lang="pt-BR" sz="1800" b="1" dirty="0" err="1">
                <a:solidFill>
                  <a:schemeClr val="bg1"/>
                </a:solidFill>
              </a:rPr>
              <a:t>Scatter</a:t>
            </a:r>
            <a:r>
              <a:rPr lang="pt-BR" sz="1800" b="1" dirty="0">
                <a:solidFill>
                  <a:schemeClr val="bg1"/>
                </a:solidFill>
              </a:rPr>
              <a:t> </a:t>
            </a:r>
            <a:r>
              <a:rPr lang="pt-BR" sz="1800" b="1" dirty="0" err="1">
                <a:solidFill>
                  <a:schemeClr val="bg1"/>
                </a:solidFill>
              </a:rPr>
              <a:t>Plot</a:t>
            </a:r>
            <a:r>
              <a:rPr lang="pt-BR" sz="1800" b="1" dirty="0">
                <a:solidFill>
                  <a:schemeClr val="bg1"/>
                </a:solidFill>
              </a:rPr>
              <a:t>?</a:t>
            </a:r>
          </a:p>
          <a:p>
            <a:endParaRPr lang="pt-BR" sz="1800" dirty="0">
              <a:solidFill>
                <a:schemeClr val="bg1"/>
              </a:solidFill>
            </a:endParaRPr>
          </a:p>
          <a:p>
            <a:pPr marL="285750" indent="-285750"/>
            <a:r>
              <a:rPr lang="pt-BR" sz="1800" dirty="0">
                <a:solidFill>
                  <a:schemeClr val="bg1"/>
                </a:solidFill>
              </a:rPr>
              <a:t>Cada ponto no gráfico representa um par de valores, onde um eixo representa uma variável e o outro eixo representa outra variável;</a:t>
            </a:r>
          </a:p>
          <a:p>
            <a:pPr marL="285750" indent="-285750"/>
            <a:r>
              <a:rPr lang="pt-BR" sz="1800" dirty="0">
                <a:solidFill>
                  <a:schemeClr val="bg1"/>
                </a:solidFill>
              </a:rPr>
              <a:t>A disposição dos pontos pode revelar a presença de tendências ou correlações, como linearidade ou dispersão.</a:t>
            </a:r>
          </a:p>
          <a:p>
            <a:pPr>
              <a:buNone/>
            </a:pPr>
            <a:endParaRPr lang="pt-BR" sz="18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Exemplo Prático: Análise da Relação entre Duração das Chamadas e Gasto Mensal</a:t>
            </a:r>
          </a:p>
          <a:p>
            <a:pPr marL="342900" indent="-342900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536376-63EF-E977-3424-3758A0F8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272036571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1521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Gotham HTF Book</vt:lpstr>
      <vt:lpstr>Roboto</vt:lpstr>
      <vt:lpstr>Tema do Office</vt:lpstr>
      <vt:lpstr>Apresentação do PowerPoint</vt:lpstr>
      <vt:lpstr>TÉCNICAS DE VISUALIZAÇÃO PARA ANÁLISE EXPLORATÓRIA DE DADOS</vt:lpstr>
      <vt:lpstr>DESCUBRA ANOMALIAS OCULTAS NOS SEUS DADOS COM TÉCNICAS VISUAIS PODEROSAS!</vt:lpstr>
      <vt:lpstr>INTRODUÇÃO</vt:lpstr>
      <vt:lpstr>PRINCIPAIS MÉTODOS DE VISUALIZAÇÃO</vt:lpstr>
      <vt:lpstr>BOXPLOT</vt:lpstr>
      <vt:lpstr>BOXPLOT – Como funciona?</vt:lpstr>
      <vt:lpstr>HISTOGRAMA</vt:lpstr>
      <vt:lpstr>SCATTER PLOT</vt:lpstr>
      <vt:lpstr>Estimativa de Densidade do Kernel (KDE)</vt:lpstr>
      <vt:lpstr>GRÁFICOS DE LINHA</vt:lpstr>
      <vt:lpstr>HEATMAP</vt:lpstr>
      <vt:lpstr>GRÁFICO QQ</vt:lpstr>
      <vt:lpstr>GRÁFICO QQ – Como funciona?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29</cp:revision>
  <dcterms:created xsi:type="dcterms:W3CDTF">2024-09-24T15:19:05Z</dcterms:created>
  <dcterms:modified xsi:type="dcterms:W3CDTF">2024-10-17T20:12:24Z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