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3"/>
  </p:handoutMasterIdLst>
  <p:sldIdLst>
    <p:sldId id="256" r:id="rId5"/>
    <p:sldId id="560" r:id="rId6"/>
    <p:sldId id="561" r:id="rId7"/>
    <p:sldId id="562" r:id="rId8"/>
    <p:sldId id="563" r:id="rId9"/>
    <p:sldId id="552" r:id="rId10"/>
    <p:sldId id="564" r:id="rId11"/>
    <p:sldId id="55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440"/>
    <a:srgbClr val="0D1540"/>
    <a:srgbClr val="091A70"/>
    <a:srgbClr val="EBE6E1"/>
    <a:srgbClr val="376EA5"/>
    <a:srgbClr val="82B9E6"/>
    <a:srgbClr val="960028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01/10/2024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CASE 1 – EDA DE </a:t>
            </a:r>
            <a:r>
              <a:rPr lang="pt-BR"/>
              <a:t>DATASET DE TELECOM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600" dirty="0"/>
              <a:t>A ANÁLISE EXPLORATÓRIA DE DADOS (EDA) É FUNDAMENTAL NA ANÁLISE DE DATASETS EM PROBLEMAS DE TELECOMUNICAÇÕES, POIS PERMITE COMPREENDER A ESTRUTURA, PADRÕES E ANOMALIAS NOS DADOS. EM UM SETOR ONDE A TOMADA DE DECISÕES RÁPIDAS E INFORMADAS É CRUCIAL, A EDA AJUDA A IDENTIFICAR TENDÊNCIAS DE CONSUMO, PREVER CHURN DE CLIENTES E OTIMIZAR A ALOCAÇÃO DE RECURSOS. ALÉM DISSO, A EDA FACILITA A VISUALIZAÇÃO DE DADOS, PERMITINDO QUE AS EQUIPES ANALISEM VARIÁVEIS DE INTERESSE E DESENVOLVAM ESTRATÉGIAS BASEADAS EM EVIDÊNCIAS, GARANTINDO MELHORIAS NA EFICIÊNCIA OPERACIONAL E NA SATISFAÇÃO DO CLIENTE.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8833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E96E99-7FEC-476C-8F52-6361DF40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EXPLORANDO INSIGHTS: UM MERGULHO NA ANÁLISE EXPLORATÓRIA DE DADOS DO CASO DE TELECOM!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371EE1C-FEB7-4EC1-B08A-5B2D38260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DESCUBRA COMO A ANÁLISE EXPLORATÓRIA DE DADOS PODE TRANSFORMAR INFORMAÇÕES BRUTAS EM ESTRATÉGIAS PODEROSAS NO SETOR DE TELECOM!</a:t>
            </a:r>
          </a:p>
        </p:txBody>
      </p:sp>
    </p:spTree>
    <p:extLst>
      <p:ext uri="{BB962C8B-B14F-4D97-AF65-F5344CB8AC3E}">
        <p14:creationId xmlns:p14="http://schemas.microsoft.com/office/powerpoint/2010/main" val="104281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FUNDAMENTOS DA ANÁLISE EXPLORATÓRIA DE DADOS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E39FEB7-8B2D-994C-5DA7-DEF53F1D378A}"/>
              </a:ext>
            </a:extLst>
          </p:cNvPr>
          <p:cNvSpPr txBox="1"/>
          <p:nvPr/>
        </p:nvSpPr>
        <p:spPr>
          <a:xfrm>
            <a:off x="381776" y="6147836"/>
            <a:ext cx="105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ealexbarros.medium.com</a:t>
            </a:r>
            <a:r>
              <a:rPr lang="pt-BR" dirty="0">
                <a:solidFill>
                  <a:srgbClr val="EBE6E1"/>
                </a:solidFill>
              </a:rPr>
              <a:t>/fundamentos-de-an%C3%A1lise-explorat%C3%B3ria-de-dados-ff9480c6a06d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E6868AA-3017-2252-BE74-463AC8ED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78" y="1566864"/>
            <a:ext cx="4557043" cy="43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596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271C9A0-EF42-755E-2F4F-C1E0E2419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26" y="1927155"/>
            <a:ext cx="9155747" cy="4196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612D13-8213-1146-CA15-2B895B2745BC}"/>
              </a:ext>
            </a:extLst>
          </p:cNvPr>
          <p:cNvSpPr txBox="1">
            <a:spLocks/>
          </p:cNvSpPr>
          <p:nvPr/>
        </p:nvSpPr>
        <p:spPr>
          <a:xfrm>
            <a:off x="2567780" y="734461"/>
            <a:ext cx="7056438" cy="5048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EBE6E1"/>
                </a:solidFill>
                <a:latin typeface="Gotham HTF Book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pt-BR" altLang="pt-BR" sz="3200" dirty="0">
                <a:solidFill>
                  <a:schemeClr val="bg1"/>
                </a:solidFill>
              </a:rPr>
              <a:t>FUNDAMENTOS DA ANÁLISE EXPLORATÓRIA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A884AC-8441-3EDC-65B4-192F9B41B5CB}"/>
              </a:ext>
            </a:extLst>
          </p:cNvPr>
          <p:cNvSpPr txBox="1"/>
          <p:nvPr/>
        </p:nvSpPr>
        <p:spPr>
          <a:xfrm>
            <a:off x="381776" y="6247227"/>
            <a:ext cx="105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EBE6E1"/>
                </a:solidFill>
              </a:rPr>
              <a:t>https://</a:t>
            </a:r>
            <a:r>
              <a:rPr lang="pt-BR" dirty="0" err="1">
                <a:solidFill>
                  <a:srgbClr val="EBE6E1"/>
                </a:solidFill>
              </a:rPr>
              <a:t>ealexbarros.medium.com</a:t>
            </a:r>
            <a:r>
              <a:rPr lang="pt-BR" dirty="0">
                <a:solidFill>
                  <a:srgbClr val="EBE6E1"/>
                </a:solidFill>
              </a:rPr>
              <a:t>/fundamentos-de-an%C3%A1lise-explorat%C3%B3ria-de-dados-ff9480c6a06d</a:t>
            </a:r>
          </a:p>
        </p:txBody>
      </p:sp>
    </p:spTree>
    <p:extLst>
      <p:ext uri="{BB962C8B-B14F-4D97-AF65-F5344CB8AC3E}">
        <p14:creationId xmlns:p14="http://schemas.microsoft.com/office/powerpoint/2010/main" val="110279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43">
            <a:extLst>
              <a:ext uri="{FF2B5EF4-FFF2-40B4-BE49-F238E27FC236}">
                <a16:creationId xmlns:a16="http://schemas.microsoft.com/office/drawing/2014/main" id="{FA470E18-105C-1D24-36ED-FFB560BF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87" y="849460"/>
            <a:ext cx="11777138" cy="294789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B397D7-D1A1-0A22-9402-A43A3B6DBD27}"/>
              </a:ext>
            </a:extLst>
          </p:cNvPr>
          <p:cNvSpPr/>
          <p:nvPr/>
        </p:nvSpPr>
        <p:spPr>
          <a:xfrm>
            <a:off x="244567" y="844186"/>
            <a:ext cx="11472596" cy="29478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1582D50-C968-9235-1C56-574F3BEF1075}"/>
              </a:ext>
            </a:extLst>
          </p:cNvPr>
          <p:cNvSpPr/>
          <p:nvPr/>
        </p:nvSpPr>
        <p:spPr>
          <a:xfrm>
            <a:off x="11719783" y="862765"/>
            <a:ext cx="307162" cy="2947897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5814E7-7C7D-9A6C-F082-D9C97F66270B}"/>
              </a:ext>
            </a:extLst>
          </p:cNvPr>
          <p:cNvSpPr/>
          <p:nvPr/>
        </p:nvSpPr>
        <p:spPr>
          <a:xfrm>
            <a:off x="2536355" y="4078562"/>
            <a:ext cx="7123112" cy="2305050"/>
          </a:xfrm>
          <a:prstGeom prst="rect">
            <a:avLst/>
          </a:prstGeom>
          <a:solidFill>
            <a:srgbClr val="000000">
              <a:alpha val="69804"/>
            </a:srgbClr>
          </a:solidFill>
          <a:ln w="571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As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variáveis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da base de dados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são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as </a:t>
            </a:r>
            <a:r>
              <a:rPr lang="en-US" sz="1300" dirty="0" err="1">
                <a:solidFill>
                  <a:srgbClr val="4F81BD"/>
                </a:solidFill>
                <a:latin typeface="Lucida Console" panose="020B0609040504020204" pitchFamily="49" charset="0"/>
              </a:rPr>
              <a:t>características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que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procuramos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“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ensinar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” a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máquina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a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reconhecer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nos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padrões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para que a </a:t>
            </a:r>
            <a:r>
              <a:rPr lang="en-US" sz="13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variável</a:t>
            </a:r>
            <a:r>
              <a:rPr lang="en-US" sz="13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srgbClr val="FFFF00"/>
                </a:solidFill>
                <a:latin typeface="Lucida Console" panose="020B0609040504020204" pitchFamily="49" charset="0"/>
              </a:rPr>
              <a:t>alvo</a:t>
            </a:r>
            <a:r>
              <a:rPr lang="en-US" sz="1300" dirty="0">
                <a:solidFill>
                  <a:srgbClr val="FFFF00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seja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descoberta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,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quando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novos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dados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forem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apresentados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ao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modelo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.</a:t>
            </a:r>
          </a:p>
          <a:p>
            <a:pPr>
              <a:defRPr/>
            </a:pPr>
            <a:endParaRPr lang="en-US" sz="1300" dirty="0">
              <a:solidFill>
                <a:prstClr val="white"/>
              </a:solidFill>
              <a:latin typeface="Lucida Console" panose="020B0609040504020204" pitchFamily="49" charset="0"/>
            </a:endParaRPr>
          </a:p>
          <a:p>
            <a:pPr>
              <a:defRPr/>
            </a:pP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Pode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-se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usar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uma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relação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80/20 (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ou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70/30) para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segmentar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os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dados entre </a:t>
            </a:r>
            <a:r>
              <a:rPr lang="en-US" sz="1300" dirty="0" err="1">
                <a:solidFill>
                  <a:prstClr val="white"/>
                </a:solidFill>
                <a:latin typeface="Lucida Console" panose="020B0609040504020204" pitchFamily="49" charset="0"/>
              </a:rPr>
              <a:t>treino</a:t>
            </a:r>
            <a:r>
              <a:rPr lang="en-US" sz="1300" dirty="0">
                <a:solidFill>
                  <a:prstClr val="white"/>
                </a:solidFill>
                <a:latin typeface="Lucida Console" panose="020B0609040504020204" pitchFamily="49" charset="0"/>
              </a:rPr>
              <a:t> e teste.</a:t>
            </a:r>
          </a:p>
        </p:txBody>
      </p:sp>
      <p:sp>
        <p:nvSpPr>
          <p:cNvPr id="8" name="Arc 8">
            <a:extLst>
              <a:ext uri="{FF2B5EF4-FFF2-40B4-BE49-F238E27FC236}">
                <a16:creationId xmlns:a16="http://schemas.microsoft.com/office/drawing/2014/main" id="{8A230AE2-F0AE-3892-49A8-19841133FC0C}"/>
              </a:ext>
            </a:extLst>
          </p:cNvPr>
          <p:cNvSpPr/>
          <p:nvPr/>
        </p:nvSpPr>
        <p:spPr>
          <a:xfrm rot="10565857" flipH="1">
            <a:off x="8750215" y="2869694"/>
            <a:ext cx="3147833" cy="2096468"/>
          </a:xfrm>
          <a:prstGeom prst="arc">
            <a:avLst>
              <a:gd name="adj1" fmla="val 15602832"/>
              <a:gd name="adj2" fmla="val 0"/>
            </a:avLst>
          </a:prstGeom>
          <a:ln>
            <a:solidFill>
              <a:srgbClr val="FFC000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112C5395-15D2-C96E-44F2-B7CDF5167BD3}"/>
              </a:ext>
            </a:extLst>
          </p:cNvPr>
          <p:cNvCxnSpPr>
            <a:cxnSpLocks/>
          </p:cNvCxnSpPr>
          <p:nvPr/>
        </p:nvCxnSpPr>
        <p:spPr>
          <a:xfrm flipH="1" flipV="1">
            <a:off x="2194726" y="1041617"/>
            <a:ext cx="4639945" cy="354850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3">
            <a:extLst>
              <a:ext uri="{FF2B5EF4-FFF2-40B4-BE49-F238E27FC236}">
                <a16:creationId xmlns:a16="http://schemas.microsoft.com/office/drawing/2014/main" id="{10EE57EE-77D0-C26E-34F4-00ACF16FB14F}"/>
              </a:ext>
            </a:extLst>
          </p:cNvPr>
          <p:cNvCxnSpPr>
            <a:cxnSpLocks/>
          </p:cNvCxnSpPr>
          <p:nvPr/>
        </p:nvCxnSpPr>
        <p:spPr>
          <a:xfrm flipH="1" flipV="1">
            <a:off x="1785597" y="1041618"/>
            <a:ext cx="5049074" cy="354850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EBA847C8-A3C5-9D8E-267B-2F5BC6FDA276}"/>
              </a:ext>
            </a:extLst>
          </p:cNvPr>
          <p:cNvCxnSpPr>
            <a:cxnSpLocks/>
          </p:cNvCxnSpPr>
          <p:nvPr/>
        </p:nvCxnSpPr>
        <p:spPr>
          <a:xfrm flipH="1" flipV="1">
            <a:off x="1367684" y="1041619"/>
            <a:ext cx="5459050" cy="35485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9">
            <a:extLst>
              <a:ext uri="{FF2B5EF4-FFF2-40B4-BE49-F238E27FC236}">
                <a16:creationId xmlns:a16="http://schemas.microsoft.com/office/drawing/2014/main" id="{13B2B294-D46E-6C7D-7F04-D7BA2D6A1D2D}"/>
              </a:ext>
            </a:extLst>
          </p:cNvPr>
          <p:cNvCxnSpPr>
            <a:cxnSpLocks/>
          </p:cNvCxnSpPr>
          <p:nvPr/>
        </p:nvCxnSpPr>
        <p:spPr>
          <a:xfrm flipH="1" flipV="1">
            <a:off x="901775" y="1041620"/>
            <a:ext cx="5893209" cy="354850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2">
            <a:extLst>
              <a:ext uri="{FF2B5EF4-FFF2-40B4-BE49-F238E27FC236}">
                <a16:creationId xmlns:a16="http://schemas.microsoft.com/office/drawing/2014/main" id="{CC61F353-67DA-7FE0-A1BF-994B4BB0B65B}"/>
              </a:ext>
            </a:extLst>
          </p:cNvPr>
          <p:cNvCxnSpPr>
            <a:cxnSpLocks/>
          </p:cNvCxnSpPr>
          <p:nvPr/>
        </p:nvCxnSpPr>
        <p:spPr>
          <a:xfrm flipH="1" flipV="1">
            <a:off x="2582037" y="1041616"/>
            <a:ext cx="4252633" cy="354850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5">
            <a:extLst>
              <a:ext uri="{FF2B5EF4-FFF2-40B4-BE49-F238E27FC236}">
                <a16:creationId xmlns:a16="http://schemas.microsoft.com/office/drawing/2014/main" id="{752928AA-2C56-9729-68BF-2BF096B909D1}"/>
              </a:ext>
            </a:extLst>
          </p:cNvPr>
          <p:cNvCxnSpPr>
            <a:cxnSpLocks/>
          </p:cNvCxnSpPr>
          <p:nvPr/>
        </p:nvCxnSpPr>
        <p:spPr>
          <a:xfrm flipH="1" flipV="1">
            <a:off x="3019943" y="1041615"/>
            <a:ext cx="3782977" cy="35485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8">
            <a:extLst>
              <a:ext uri="{FF2B5EF4-FFF2-40B4-BE49-F238E27FC236}">
                <a16:creationId xmlns:a16="http://schemas.microsoft.com/office/drawing/2014/main" id="{8E77F519-D9A6-A437-F36B-D053186BEDAE}"/>
              </a:ext>
            </a:extLst>
          </p:cNvPr>
          <p:cNvCxnSpPr>
            <a:cxnSpLocks/>
          </p:cNvCxnSpPr>
          <p:nvPr/>
        </p:nvCxnSpPr>
        <p:spPr>
          <a:xfrm flipH="1" flipV="1">
            <a:off x="3599192" y="1041614"/>
            <a:ext cx="3227541" cy="354851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1">
            <a:extLst>
              <a:ext uri="{FF2B5EF4-FFF2-40B4-BE49-F238E27FC236}">
                <a16:creationId xmlns:a16="http://schemas.microsoft.com/office/drawing/2014/main" id="{FE7808EB-942D-26C3-D166-4C55E558826B}"/>
              </a:ext>
            </a:extLst>
          </p:cNvPr>
          <p:cNvCxnSpPr>
            <a:cxnSpLocks/>
          </p:cNvCxnSpPr>
          <p:nvPr/>
        </p:nvCxnSpPr>
        <p:spPr>
          <a:xfrm flipH="1" flipV="1">
            <a:off x="4169838" y="1041613"/>
            <a:ext cx="2664832" cy="349612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4">
            <a:extLst>
              <a:ext uri="{FF2B5EF4-FFF2-40B4-BE49-F238E27FC236}">
                <a16:creationId xmlns:a16="http://schemas.microsoft.com/office/drawing/2014/main" id="{2FF63DC5-9324-1BE8-4553-4651F60B9306}"/>
              </a:ext>
            </a:extLst>
          </p:cNvPr>
          <p:cNvCxnSpPr>
            <a:cxnSpLocks/>
          </p:cNvCxnSpPr>
          <p:nvPr/>
        </p:nvCxnSpPr>
        <p:spPr>
          <a:xfrm flipH="1" flipV="1">
            <a:off x="4763185" y="1041612"/>
            <a:ext cx="2039735" cy="354851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0">
            <a:extLst>
              <a:ext uri="{FF2B5EF4-FFF2-40B4-BE49-F238E27FC236}">
                <a16:creationId xmlns:a16="http://schemas.microsoft.com/office/drawing/2014/main" id="{E836D5E0-8607-DC40-4B7F-E64C5E30BD36}"/>
              </a:ext>
            </a:extLst>
          </p:cNvPr>
          <p:cNvCxnSpPr>
            <a:cxnSpLocks/>
          </p:cNvCxnSpPr>
          <p:nvPr/>
        </p:nvCxnSpPr>
        <p:spPr>
          <a:xfrm flipH="1" flipV="1">
            <a:off x="5477513" y="1041611"/>
            <a:ext cx="1357157" cy="35485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0">
            <a:extLst>
              <a:ext uri="{FF2B5EF4-FFF2-40B4-BE49-F238E27FC236}">
                <a16:creationId xmlns:a16="http://schemas.microsoft.com/office/drawing/2014/main" id="{29AB2763-41DF-910A-9A6E-4500268B0221}"/>
              </a:ext>
            </a:extLst>
          </p:cNvPr>
          <p:cNvCxnSpPr>
            <a:cxnSpLocks/>
          </p:cNvCxnSpPr>
          <p:nvPr/>
        </p:nvCxnSpPr>
        <p:spPr>
          <a:xfrm flipH="1" flipV="1">
            <a:off x="6112199" y="1041610"/>
            <a:ext cx="690721" cy="3548514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40">
            <a:extLst>
              <a:ext uri="{FF2B5EF4-FFF2-40B4-BE49-F238E27FC236}">
                <a16:creationId xmlns:a16="http://schemas.microsoft.com/office/drawing/2014/main" id="{5F834630-53CE-DE88-0104-AE04C0DD08BA}"/>
              </a:ext>
            </a:extLst>
          </p:cNvPr>
          <p:cNvCxnSpPr>
            <a:cxnSpLocks/>
          </p:cNvCxnSpPr>
          <p:nvPr/>
        </p:nvCxnSpPr>
        <p:spPr>
          <a:xfrm flipV="1">
            <a:off x="6794984" y="1041609"/>
            <a:ext cx="0" cy="349612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40">
            <a:extLst>
              <a:ext uri="{FF2B5EF4-FFF2-40B4-BE49-F238E27FC236}">
                <a16:creationId xmlns:a16="http://schemas.microsoft.com/office/drawing/2014/main" id="{B9A5180E-0692-3D5C-4815-130472D08881}"/>
              </a:ext>
            </a:extLst>
          </p:cNvPr>
          <p:cNvCxnSpPr>
            <a:cxnSpLocks/>
          </p:cNvCxnSpPr>
          <p:nvPr/>
        </p:nvCxnSpPr>
        <p:spPr>
          <a:xfrm flipV="1">
            <a:off x="6794984" y="1041608"/>
            <a:ext cx="669169" cy="354851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40">
            <a:extLst>
              <a:ext uri="{FF2B5EF4-FFF2-40B4-BE49-F238E27FC236}">
                <a16:creationId xmlns:a16="http://schemas.microsoft.com/office/drawing/2014/main" id="{CEA5FC34-FACE-E928-C13F-56996930E964}"/>
              </a:ext>
            </a:extLst>
          </p:cNvPr>
          <p:cNvCxnSpPr>
            <a:cxnSpLocks/>
          </p:cNvCxnSpPr>
          <p:nvPr/>
        </p:nvCxnSpPr>
        <p:spPr>
          <a:xfrm flipV="1">
            <a:off x="6794984" y="1041607"/>
            <a:ext cx="1388700" cy="3496129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07" name="Straight Arrow Connector 40">
            <a:extLst>
              <a:ext uri="{FF2B5EF4-FFF2-40B4-BE49-F238E27FC236}">
                <a16:creationId xmlns:a16="http://schemas.microsoft.com/office/drawing/2014/main" id="{EF4264E4-340A-B5EA-4E99-43D5C97BEA77}"/>
              </a:ext>
            </a:extLst>
          </p:cNvPr>
          <p:cNvCxnSpPr>
            <a:cxnSpLocks/>
          </p:cNvCxnSpPr>
          <p:nvPr/>
        </p:nvCxnSpPr>
        <p:spPr>
          <a:xfrm flipV="1">
            <a:off x="6794000" y="1041606"/>
            <a:ext cx="1997125" cy="34961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0" name="Straight Arrow Connector 40">
            <a:extLst>
              <a:ext uri="{FF2B5EF4-FFF2-40B4-BE49-F238E27FC236}">
                <a16:creationId xmlns:a16="http://schemas.microsoft.com/office/drawing/2014/main" id="{88B91F44-FD49-381E-A622-57A0E70821C2}"/>
              </a:ext>
            </a:extLst>
          </p:cNvPr>
          <p:cNvCxnSpPr>
            <a:cxnSpLocks/>
          </p:cNvCxnSpPr>
          <p:nvPr/>
        </p:nvCxnSpPr>
        <p:spPr>
          <a:xfrm flipV="1">
            <a:off x="6794000" y="1041605"/>
            <a:ext cx="2601192" cy="349613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3" name="Straight Arrow Connector 40">
            <a:extLst>
              <a:ext uri="{FF2B5EF4-FFF2-40B4-BE49-F238E27FC236}">
                <a16:creationId xmlns:a16="http://schemas.microsoft.com/office/drawing/2014/main" id="{7C8B3656-EF35-38ED-F2DC-9F740A2E459C}"/>
              </a:ext>
            </a:extLst>
          </p:cNvPr>
          <p:cNvCxnSpPr>
            <a:cxnSpLocks/>
          </p:cNvCxnSpPr>
          <p:nvPr/>
        </p:nvCxnSpPr>
        <p:spPr>
          <a:xfrm flipV="1">
            <a:off x="6794000" y="1041604"/>
            <a:ext cx="3278142" cy="34961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6" name="Straight Arrow Connector 40">
            <a:extLst>
              <a:ext uri="{FF2B5EF4-FFF2-40B4-BE49-F238E27FC236}">
                <a16:creationId xmlns:a16="http://schemas.microsoft.com/office/drawing/2014/main" id="{504F2B10-8D3D-F53A-DE49-5BC5884D102D}"/>
              </a:ext>
            </a:extLst>
          </p:cNvPr>
          <p:cNvCxnSpPr>
            <a:cxnSpLocks/>
          </p:cNvCxnSpPr>
          <p:nvPr/>
        </p:nvCxnSpPr>
        <p:spPr>
          <a:xfrm flipV="1">
            <a:off x="6793999" y="1041603"/>
            <a:ext cx="4109829" cy="35485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19" name="Straight Arrow Connector 40">
            <a:extLst>
              <a:ext uri="{FF2B5EF4-FFF2-40B4-BE49-F238E27FC236}">
                <a16:creationId xmlns:a16="http://schemas.microsoft.com/office/drawing/2014/main" id="{A64B6EBD-C000-262F-FABA-911B77EB772C}"/>
              </a:ext>
            </a:extLst>
          </p:cNvPr>
          <p:cNvCxnSpPr>
            <a:cxnSpLocks/>
          </p:cNvCxnSpPr>
          <p:nvPr/>
        </p:nvCxnSpPr>
        <p:spPr>
          <a:xfrm flipV="1">
            <a:off x="6816130" y="1041602"/>
            <a:ext cx="4699221" cy="354852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23211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15718"/>
            <a:ext cx="9999166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1400" b="1" dirty="0">
                <a:solidFill>
                  <a:schemeClr val="bg1"/>
                </a:solidFill>
              </a:rPr>
              <a:t>Entendimento do </a:t>
            </a:r>
            <a:r>
              <a:rPr lang="pt-BR" sz="1400" b="1" dirty="0" err="1">
                <a:solidFill>
                  <a:schemeClr val="bg1"/>
                </a:solidFill>
              </a:rPr>
              <a:t>Dataset</a:t>
            </a:r>
            <a:r>
              <a:rPr lang="pt-BR" sz="1400" dirty="0">
                <a:solidFill>
                  <a:schemeClr val="bg1"/>
                </a:solidFill>
              </a:rPr>
              <a:t>: EDA ajuda a compreender a estrutura, as variáveis e as características do </a:t>
            </a:r>
            <a:r>
              <a:rPr lang="pt-BR" sz="1400" dirty="0" err="1">
                <a:solidFill>
                  <a:schemeClr val="bg1"/>
                </a:solidFill>
              </a:rPr>
              <a:t>dataset</a:t>
            </a:r>
            <a:r>
              <a:rPr lang="pt-BR" sz="1400" dirty="0">
                <a:solidFill>
                  <a:schemeClr val="bg1"/>
                </a:solidFill>
              </a:rPr>
              <a:t>, permitindo identificar informações relevantes;</a:t>
            </a:r>
          </a:p>
          <a:p>
            <a:pPr algn="just"/>
            <a:endParaRPr lang="pt-BR" sz="14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400" b="1" dirty="0">
                <a:solidFill>
                  <a:schemeClr val="bg1"/>
                </a:solidFill>
              </a:rPr>
              <a:t>Identificação de Padrões</a:t>
            </a:r>
            <a:r>
              <a:rPr lang="pt-BR" sz="1400" dirty="0">
                <a:solidFill>
                  <a:schemeClr val="bg1"/>
                </a:solidFill>
              </a:rPr>
              <a:t>: A análise visual e estatística pode revelar padrões, tendências e anomalias nos dados que podem impactar a tomada de decisões;</a:t>
            </a:r>
          </a:p>
          <a:p>
            <a:pPr algn="just"/>
            <a:endParaRPr lang="pt-BR" sz="14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400" b="1" dirty="0">
                <a:solidFill>
                  <a:schemeClr val="bg1"/>
                </a:solidFill>
              </a:rPr>
              <a:t>Tratamento de Dados Faltantes</a:t>
            </a:r>
            <a:r>
              <a:rPr lang="pt-BR" sz="1400" dirty="0">
                <a:solidFill>
                  <a:schemeClr val="bg1"/>
                </a:solidFill>
              </a:rPr>
              <a:t>: EDA é essencial para identificar e tratar dados ausentes, garantindo a integridade das análises posteriores;</a:t>
            </a:r>
          </a:p>
          <a:p>
            <a:pPr algn="just"/>
            <a:endParaRPr lang="pt-BR" sz="14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400" b="1" dirty="0">
                <a:solidFill>
                  <a:schemeClr val="bg1"/>
                </a:solidFill>
              </a:rPr>
              <a:t>Distribuição de Variáveis</a:t>
            </a:r>
            <a:r>
              <a:rPr lang="pt-BR" sz="1400" dirty="0">
                <a:solidFill>
                  <a:schemeClr val="bg1"/>
                </a:solidFill>
              </a:rPr>
              <a:t>: A análise da distribuição de variáveis (ex. histogramas, </a:t>
            </a:r>
            <a:r>
              <a:rPr lang="pt-BR" sz="1400" dirty="0" err="1">
                <a:solidFill>
                  <a:schemeClr val="bg1"/>
                </a:solidFill>
              </a:rPr>
              <a:t>boxplots</a:t>
            </a:r>
            <a:r>
              <a:rPr lang="pt-BR" sz="1400" dirty="0">
                <a:solidFill>
                  <a:schemeClr val="bg1"/>
                </a:solidFill>
              </a:rPr>
              <a:t>) fornece insights sobre a normalidade e a variabilidade dos dados;</a:t>
            </a:r>
          </a:p>
          <a:p>
            <a:pPr algn="just"/>
            <a:endParaRPr lang="pt-BR" sz="14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400" b="1" dirty="0">
                <a:solidFill>
                  <a:schemeClr val="bg1"/>
                </a:solidFill>
              </a:rPr>
              <a:t>Correlação entre Variáveis</a:t>
            </a:r>
            <a:r>
              <a:rPr lang="pt-BR" sz="1400" dirty="0">
                <a:solidFill>
                  <a:schemeClr val="bg1"/>
                </a:solidFill>
              </a:rPr>
              <a:t>: A EDA facilita a identificação de relações entre variáveis, que podem ser cruciais para modelos preditivos;</a:t>
            </a:r>
          </a:p>
          <a:p>
            <a:pPr algn="just"/>
            <a:endParaRPr lang="pt-BR" sz="14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1400" b="1" dirty="0">
                <a:solidFill>
                  <a:schemeClr val="bg1"/>
                </a:solidFill>
              </a:rPr>
              <a:t>Preparação para Modelagem</a:t>
            </a:r>
            <a:r>
              <a:rPr lang="pt-BR" sz="1400" dirty="0">
                <a:solidFill>
                  <a:schemeClr val="bg1"/>
                </a:solidFill>
              </a:rPr>
              <a:t>: Os insights obtidos na EDA são fundamentais para informar a escolha de modelos e as estratégias de pré-processamento dos dados.</a:t>
            </a:r>
          </a:p>
        </p:txBody>
      </p:sp>
    </p:spTree>
    <p:extLst>
      <p:ext uri="{BB962C8B-B14F-4D97-AF65-F5344CB8AC3E}">
        <p14:creationId xmlns:p14="http://schemas.microsoft.com/office/powerpoint/2010/main" val="115415500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798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Props1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395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Gotham HTF Book</vt:lpstr>
      <vt:lpstr>Lucida Console</vt:lpstr>
      <vt:lpstr>Tema do Office</vt:lpstr>
      <vt:lpstr>Apresentação do PowerPoint</vt:lpstr>
      <vt:lpstr>CASE 1 – EDA DE DATASET DE TELECOM</vt:lpstr>
      <vt:lpstr>EXPLORANDO INSIGHTS: UM MERGULHO NA ANÁLISE EXPLORATÓRIA DE DADOS DO CASO DE TELECOM!</vt:lpstr>
      <vt:lpstr>FUNDAMENTOS DA ANÁLISE EXPLORATÓRIA DE DADOS</vt:lpstr>
      <vt:lpstr>Apresentação do PowerPoint</vt:lpstr>
      <vt:lpstr>Apresentação do PowerPoint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19</cp:revision>
  <dcterms:created xsi:type="dcterms:W3CDTF">2024-09-24T15:19:05Z</dcterms:created>
  <dcterms:modified xsi:type="dcterms:W3CDTF">2024-10-01T13:25:57Z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