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542" r:id="rId7"/>
    <p:sldId id="648" r:id="rId8"/>
    <p:sldId id="553" r:id="rId9"/>
    <p:sldId id="649" r:id="rId10"/>
    <p:sldId id="554" r:id="rId11"/>
    <p:sldId id="558" r:id="rId12"/>
    <p:sldId id="647" r:id="rId13"/>
    <p:sldId id="559" r:id="rId14"/>
    <p:sldId id="562" r:id="rId15"/>
    <p:sldId id="561" r:id="rId16"/>
    <p:sldId id="563" r:id="rId17"/>
    <p:sldId id="564" r:id="rId18"/>
    <p:sldId id="567" r:id="rId19"/>
    <p:sldId id="646" r:id="rId20"/>
    <p:sldId id="55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EBE6E1"/>
    <a:srgbClr val="0D1440"/>
    <a:srgbClr val="0D1540"/>
    <a:srgbClr val="091A70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1671B-953B-3348-A388-ABA77F7E6778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CAB0-47FA-4D44-A083-71A847D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1F871-FA25-4E41-AC75-B96F0315878B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48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1F871-FA25-4E41-AC75-B96F0315878B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036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euraldesigner.com/blog/genetic_algorithms_for_feature_selection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HEURÍSTICAS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EF1737BC-CEB6-B382-77BA-FE162A8A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973" y="2332551"/>
            <a:ext cx="423968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5067" dirty="0">
                <a:solidFill>
                  <a:schemeClr val="bg1"/>
                </a:solidFill>
              </a:rPr>
              <a:t>E agora?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608735-9F3B-3491-1B59-6085EA39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08" y="3429000"/>
            <a:ext cx="42375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5600" dirty="0">
                <a:solidFill>
                  <a:srgbClr val="960028"/>
                </a:solidFill>
              </a:rPr>
              <a:t>Heurísticas!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71B2A9-7FB1-1FA3-D14E-AEDD7824D97B}"/>
              </a:ext>
            </a:extLst>
          </p:cNvPr>
          <p:cNvSpPr txBox="1"/>
          <p:nvPr/>
        </p:nvSpPr>
        <p:spPr>
          <a:xfrm>
            <a:off x="1163072" y="1651195"/>
            <a:ext cx="609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uso de </a:t>
            </a:r>
            <a:r>
              <a:rPr lang="pt-BR" dirty="0">
                <a:solidFill>
                  <a:srgbClr val="960028"/>
                </a:solidFill>
              </a:rPr>
              <a:t>heurísticas</a:t>
            </a:r>
            <a:r>
              <a:rPr lang="pt-BR" dirty="0">
                <a:solidFill>
                  <a:schemeClr val="bg1"/>
                </a:solidFill>
              </a:rPr>
              <a:t> em </a:t>
            </a:r>
            <a:r>
              <a:rPr lang="pt-BR" dirty="0" err="1">
                <a:solidFill>
                  <a:schemeClr val="bg1"/>
                </a:solidFill>
              </a:rPr>
              <a:t>feature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selection</a:t>
            </a:r>
            <a:r>
              <a:rPr lang="pt-BR" dirty="0">
                <a:solidFill>
                  <a:schemeClr val="bg1"/>
                </a:solidFill>
              </a:rPr>
              <a:t> envolve a aplicação de </a:t>
            </a:r>
            <a:r>
              <a:rPr lang="pt-BR" dirty="0">
                <a:solidFill>
                  <a:srgbClr val="960028"/>
                </a:solidFill>
              </a:rPr>
              <a:t>estratégias aproximadas para identificar subconjuntos de atributos relevantes </a:t>
            </a:r>
            <a:r>
              <a:rPr lang="pt-BR" dirty="0">
                <a:solidFill>
                  <a:schemeClr val="bg1"/>
                </a:solidFill>
              </a:rPr>
              <a:t>de forma eficiente. 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Essas técnicas não garantem a melhor solução possível, mas buscam um equilíbrio entre qualidade e custo computacional, tornando-se ideais para </a:t>
            </a:r>
            <a:r>
              <a:rPr lang="pt-BR" dirty="0" err="1">
                <a:solidFill>
                  <a:schemeClr val="bg1"/>
                </a:solidFill>
              </a:rPr>
              <a:t>datasets</a:t>
            </a:r>
            <a:r>
              <a:rPr lang="pt-BR" dirty="0">
                <a:solidFill>
                  <a:schemeClr val="bg1"/>
                </a:solidFill>
              </a:rPr>
              <a:t> grandes e complexos.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Exemplos incluem algoritmos como busca por relevância mútua, </a:t>
            </a:r>
            <a:r>
              <a:rPr lang="pt-BR" dirty="0">
                <a:solidFill>
                  <a:srgbClr val="960028"/>
                </a:solidFill>
              </a:rPr>
              <a:t>algoritmos genéticos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 métodos baseados em enxames de partículas. 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Essas abordagens avaliam combinações de atributos de maneira inteligente, considerando interações e impactos no desempenho do modelo, e são especialmente úteis quando métodos exatos, como </a:t>
            </a:r>
            <a:r>
              <a:rPr lang="pt-BR" i="1" dirty="0" err="1">
                <a:solidFill>
                  <a:schemeClr val="bg1"/>
                </a:solidFill>
              </a:rPr>
              <a:t>wrapper</a:t>
            </a:r>
            <a:r>
              <a:rPr lang="pt-BR" dirty="0">
                <a:solidFill>
                  <a:schemeClr val="bg1"/>
                </a:solidFill>
              </a:rPr>
              <a:t>, são inviáveis devido a limitações de recursos.</a:t>
            </a:r>
          </a:p>
        </p:txBody>
      </p:sp>
    </p:spTree>
    <p:extLst>
      <p:ext uri="{BB962C8B-B14F-4D97-AF65-F5344CB8AC3E}">
        <p14:creationId xmlns:p14="http://schemas.microsoft.com/office/powerpoint/2010/main" val="6761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GENÉTICOS</a:t>
            </a:r>
          </a:p>
        </p:txBody>
      </p:sp>
      <p:sp>
        <p:nvSpPr>
          <p:cNvPr id="2" name="Retângulo: Cantos Arredondados 3">
            <a:extLst>
              <a:ext uri="{FF2B5EF4-FFF2-40B4-BE49-F238E27FC236}">
                <a16:creationId xmlns:a16="http://schemas.microsoft.com/office/drawing/2014/main" id="{2A0E1228-C4C5-CBEC-EF97-16136FEB5D00}"/>
              </a:ext>
            </a:extLst>
          </p:cNvPr>
          <p:cNvSpPr/>
          <p:nvPr/>
        </p:nvSpPr>
        <p:spPr>
          <a:xfrm>
            <a:off x="607484" y="2948518"/>
            <a:ext cx="17272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/>
              <a:t>Inicialização</a:t>
            </a:r>
          </a:p>
        </p:txBody>
      </p:sp>
      <p:sp>
        <p:nvSpPr>
          <p:cNvPr id="6" name="Retângulo: Cantos Arredondados 7">
            <a:extLst>
              <a:ext uri="{FF2B5EF4-FFF2-40B4-BE49-F238E27FC236}">
                <a16:creationId xmlns:a16="http://schemas.microsoft.com/office/drawing/2014/main" id="{3324621D-F98F-2A1C-935F-794B641FEE0D}"/>
              </a:ext>
            </a:extLst>
          </p:cNvPr>
          <p:cNvSpPr/>
          <p:nvPr/>
        </p:nvSpPr>
        <p:spPr>
          <a:xfrm>
            <a:off x="2722033" y="2950634"/>
            <a:ext cx="17272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/>
              <a:t>Avaliação</a:t>
            </a:r>
          </a:p>
        </p:txBody>
      </p:sp>
      <p:sp>
        <p:nvSpPr>
          <p:cNvPr id="7" name="Retângulo: Cantos Arredondados 8">
            <a:extLst>
              <a:ext uri="{FF2B5EF4-FFF2-40B4-BE49-F238E27FC236}">
                <a16:creationId xmlns:a16="http://schemas.microsoft.com/office/drawing/2014/main" id="{52CFA43D-9836-FADD-F070-55E183DFFA31}"/>
              </a:ext>
            </a:extLst>
          </p:cNvPr>
          <p:cNvSpPr/>
          <p:nvPr/>
        </p:nvSpPr>
        <p:spPr>
          <a:xfrm>
            <a:off x="4927600" y="2942167"/>
            <a:ext cx="1727200" cy="67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/>
              <a:t>Seleção</a:t>
            </a:r>
          </a:p>
        </p:txBody>
      </p:sp>
      <p:sp>
        <p:nvSpPr>
          <p:cNvPr id="8" name="Retângulo: Cantos Arredondados 9">
            <a:extLst>
              <a:ext uri="{FF2B5EF4-FFF2-40B4-BE49-F238E27FC236}">
                <a16:creationId xmlns:a16="http://schemas.microsoft.com/office/drawing/2014/main" id="{DA3C7AAC-D47F-8A68-39BB-4DFA0F4236B4}"/>
              </a:ext>
            </a:extLst>
          </p:cNvPr>
          <p:cNvSpPr/>
          <p:nvPr/>
        </p:nvSpPr>
        <p:spPr>
          <a:xfrm>
            <a:off x="7135285" y="2942167"/>
            <a:ext cx="1824567" cy="67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/>
              <a:t>Reprodução</a:t>
            </a:r>
          </a:p>
        </p:txBody>
      </p:sp>
      <p:sp>
        <p:nvSpPr>
          <p:cNvPr id="9" name="Retângulo: Cantos Arredondados 10">
            <a:extLst>
              <a:ext uri="{FF2B5EF4-FFF2-40B4-BE49-F238E27FC236}">
                <a16:creationId xmlns:a16="http://schemas.microsoft.com/office/drawing/2014/main" id="{EF1D452F-69CC-8AA9-241D-AACE24BDFAFC}"/>
              </a:ext>
            </a:extLst>
          </p:cNvPr>
          <p:cNvSpPr/>
          <p:nvPr/>
        </p:nvSpPr>
        <p:spPr>
          <a:xfrm>
            <a:off x="9431867" y="2942167"/>
            <a:ext cx="1824567" cy="67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/>
              <a:t>Mutação</a:t>
            </a:r>
          </a:p>
        </p:txBody>
      </p:sp>
      <p:sp>
        <p:nvSpPr>
          <p:cNvPr id="10" name="Elipse 4">
            <a:extLst>
              <a:ext uri="{FF2B5EF4-FFF2-40B4-BE49-F238E27FC236}">
                <a16:creationId xmlns:a16="http://schemas.microsoft.com/office/drawing/2014/main" id="{DCE87BAA-DF9F-35BB-DF84-A1A17F61A240}"/>
              </a:ext>
            </a:extLst>
          </p:cNvPr>
          <p:cNvSpPr/>
          <p:nvPr/>
        </p:nvSpPr>
        <p:spPr>
          <a:xfrm>
            <a:off x="1183218" y="1841500"/>
            <a:ext cx="575733" cy="575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0ABB805-3DE5-4B28-9BF6-F3822F5F5BD2}"/>
              </a:ext>
            </a:extLst>
          </p:cNvPr>
          <p:cNvCxnSpPr>
            <a:cxnSpLocks/>
            <a:stCxn id="10" idx="4"/>
            <a:endCxn id="2" idx="0"/>
          </p:cNvCxnSpPr>
          <p:nvPr/>
        </p:nvCxnSpPr>
        <p:spPr>
          <a:xfrm>
            <a:off x="1471084" y="2417234"/>
            <a:ext cx="0" cy="53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F9B0E81-C8B8-25BE-8CDF-8F1E5D8F475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334684" y="3285067"/>
            <a:ext cx="387349" cy="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3852982-7E69-3D9D-34D0-DEA9E9D773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47117" y="3274485"/>
            <a:ext cx="480483" cy="2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5506B89-E4CB-AAAD-9F88-C4D4BD0DEB08}"/>
              </a:ext>
            </a:extLst>
          </p:cNvPr>
          <p:cNvCxnSpPr>
            <a:cxnSpLocks/>
          </p:cNvCxnSpPr>
          <p:nvPr/>
        </p:nvCxnSpPr>
        <p:spPr>
          <a:xfrm>
            <a:off x="6650567" y="3285067"/>
            <a:ext cx="480484" cy="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6784919-B5B8-1089-8DA7-A802D369E4A2}"/>
              </a:ext>
            </a:extLst>
          </p:cNvPr>
          <p:cNvCxnSpPr>
            <a:cxnSpLocks/>
          </p:cNvCxnSpPr>
          <p:nvPr/>
        </p:nvCxnSpPr>
        <p:spPr>
          <a:xfrm>
            <a:off x="8955617" y="3285067"/>
            <a:ext cx="480483" cy="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o 15">
            <a:extLst>
              <a:ext uri="{FF2B5EF4-FFF2-40B4-BE49-F238E27FC236}">
                <a16:creationId xmlns:a16="http://schemas.microsoft.com/office/drawing/2014/main" id="{A26599F5-D8DF-75B7-FCAE-E5A6F7097FFD}"/>
              </a:ext>
            </a:extLst>
          </p:cNvPr>
          <p:cNvSpPr/>
          <p:nvPr/>
        </p:nvSpPr>
        <p:spPr>
          <a:xfrm>
            <a:off x="9954684" y="4389968"/>
            <a:ext cx="778933" cy="766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B16B474-C00D-C85A-F070-1067B7CCFBC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0344151" y="3613151"/>
            <a:ext cx="0" cy="776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31">
            <a:extLst>
              <a:ext uri="{FF2B5EF4-FFF2-40B4-BE49-F238E27FC236}">
                <a16:creationId xmlns:a16="http://schemas.microsoft.com/office/drawing/2014/main" id="{27C135EF-77D6-62B2-99ED-C01C76E6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2017" y="3911601"/>
            <a:ext cx="16996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/>
              <a:t>Critério de Parada</a:t>
            </a:r>
          </a:p>
        </p:txBody>
      </p:sp>
      <p:sp>
        <p:nvSpPr>
          <p:cNvPr id="19" name="Elipse 35">
            <a:extLst>
              <a:ext uri="{FF2B5EF4-FFF2-40B4-BE49-F238E27FC236}">
                <a16:creationId xmlns:a16="http://schemas.microsoft.com/office/drawing/2014/main" id="{CE3FB588-0D9F-C7A1-B124-A1C5E86553E1}"/>
              </a:ext>
            </a:extLst>
          </p:cNvPr>
          <p:cNvSpPr/>
          <p:nvPr/>
        </p:nvSpPr>
        <p:spPr>
          <a:xfrm>
            <a:off x="10056284" y="5655734"/>
            <a:ext cx="575733" cy="5757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40145D5-B56C-CA0A-1BBE-5DF9B9127BC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0344151" y="5156200"/>
            <a:ext cx="0" cy="499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3" descr="Resultado de imagem para genetic algorithm population">
            <a:extLst>
              <a:ext uri="{FF2B5EF4-FFF2-40B4-BE49-F238E27FC236}">
                <a16:creationId xmlns:a16="http://schemas.microsoft.com/office/drawing/2014/main" id="{45C13556-FFA7-170A-7065-29704A86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3890433"/>
            <a:ext cx="230081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8DBFB7E-EDFA-FB75-D3B3-CEC9013E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84" y="3638551"/>
            <a:ext cx="2224616" cy="122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A976564-D12F-305A-4347-24357821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4938184"/>
            <a:ext cx="22225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eta: para Baixo 5">
            <a:extLst>
              <a:ext uri="{FF2B5EF4-FFF2-40B4-BE49-F238E27FC236}">
                <a16:creationId xmlns:a16="http://schemas.microsoft.com/office/drawing/2014/main" id="{F9657AC0-C933-3217-6BDA-D59BC1E94FFB}"/>
              </a:ext>
            </a:extLst>
          </p:cNvPr>
          <p:cNvSpPr/>
          <p:nvPr/>
        </p:nvSpPr>
        <p:spPr>
          <a:xfrm>
            <a:off x="7876117" y="4601634"/>
            <a:ext cx="287867" cy="43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472DE58-2FBF-EB80-CA49-CBF27A7A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1509184"/>
            <a:ext cx="248708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553FC91-5A32-7275-A299-A350B79B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85" y="2332567"/>
            <a:ext cx="2432049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1F9B6F6B-7FD4-CA02-168F-8E7FF3EE7DED}"/>
              </a:ext>
            </a:extLst>
          </p:cNvPr>
          <p:cNvSpPr/>
          <p:nvPr/>
        </p:nvSpPr>
        <p:spPr>
          <a:xfrm>
            <a:off x="10016067" y="1911352"/>
            <a:ext cx="287867" cy="43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pic>
        <p:nvPicPr>
          <p:cNvPr id="28" name="Picture 4" descr="Team:McMasterU/Genetic - 2017.igem.org">
            <a:extLst>
              <a:ext uri="{FF2B5EF4-FFF2-40B4-BE49-F238E27FC236}">
                <a16:creationId xmlns:a16="http://schemas.microsoft.com/office/drawing/2014/main" id="{8A5D923F-DC17-3D22-A9F7-A9D9D529C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418" y="1403351"/>
            <a:ext cx="3695700" cy="14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7BE5D36-CF50-025B-5D21-8B8023481794}"/>
              </a:ext>
            </a:extLst>
          </p:cNvPr>
          <p:cNvCxnSpPr>
            <a:cxnSpLocks/>
            <a:stCxn id="16" idx="1"/>
            <a:endCxn id="6" idx="2"/>
          </p:cNvCxnSpPr>
          <p:nvPr/>
        </p:nvCxnSpPr>
        <p:spPr>
          <a:xfrm rot="10800000">
            <a:off x="3585633" y="3623734"/>
            <a:ext cx="6369051" cy="11493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50CE0B-9AF4-99C9-9596-F80DD831CCA7}"/>
              </a:ext>
            </a:extLst>
          </p:cNvPr>
          <p:cNvSpPr txBox="1"/>
          <p:nvPr/>
        </p:nvSpPr>
        <p:spPr>
          <a:xfrm>
            <a:off x="539637" y="5535367"/>
            <a:ext cx="62024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Os </a:t>
            </a:r>
            <a:r>
              <a:rPr lang="pt-BR" sz="1400" b="1" dirty="0">
                <a:solidFill>
                  <a:srgbClr val="960028"/>
                </a:solidFill>
              </a:rPr>
              <a:t>algoritmos genéticos</a:t>
            </a:r>
            <a:r>
              <a:rPr lang="pt-BR" sz="1400" dirty="0">
                <a:solidFill>
                  <a:srgbClr val="960028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são uma técnica de otimização inspirada na evolução biológica, e podem ser aplicados na seleção de atributos (</a:t>
            </a:r>
            <a:r>
              <a:rPr lang="pt-BR" sz="1400" i="1" dirty="0" err="1">
                <a:solidFill>
                  <a:schemeClr val="bg1"/>
                </a:solidFill>
              </a:rPr>
              <a:t>feature</a:t>
            </a:r>
            <a:r>
              <a:rPr lang="pt-BR" sz="1400" i="1" dirty="0">
                <a:solidFill>
                  <a:schemeClr val="bg1"/>
                </a:solidFill>
              </a:rPr>
              <a:t> </a:t>
            </a:r>
            <a:r>
              <a:rPr lang="pt-BR" sz="1400" i="1" dirty="0" err="1">
                <a:solidFill>
                  <a:schemeClr val="bg1"/>
                </a:solidFill>
              </a:rPr>
              <a:t>selection</a:t>
            </a:r>
            <a:r>
              <a:rPr lang="pt-BR" sz="1400" dirty="0">
                <a:solidFill>
                  <a:schemeClr val="bg1"/>
                </a:solidFill>
              </a:rPr>
              <a:t>). Eles utilizam processos como seleção, cruzamento e mutação para explorar o espaço de possíveis combinações de atributos. O objetivo é encontrar o </a:t>
            </a:r>
            <a:r>
              <a:rPr lang="pt-BR" sz="1400" dirty="0">
                <a:solidFill>
                  <a:srgbClr val="960028"/>
                </a:solidFill>
              </a:rPr>
              <a:t>subconjunto de atributos</a:t>
            </a:r>
            <a:r>
              <a:rPr lang="pt-BR" sz="1400" dirty="0">
                <a:solidFill>
                  <a:schemeClr val="bg1"/>
                </a:solidFill>
              </a:rPr>
              <a:t> que maximize o desempenho do modelo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6498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GENÉTICOS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986967-FF57-7CED-F777-169F0489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4918"/>
            <a:ext cx="5056717" cy="316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ontainer Loading Software, Truck Loading Software, Pallet Loading  Software, Load Planning Software creates, calculates, efficient space  utilization load plans for freight transportation - Pallets, Cartons and  Cargo into Trucks and Containers.">
            <a:extLst>
              <a:ext uri="{FF2B5EF4-FFF2-40B4-BE49-F238E27FC236}">
                <a16:creationId xmlns:a16="http://schemas.microsoft.com/office/drawing/2014/main" id="{C5E676B1-0D73-CD05-039D-404239F922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8" y="2084917"/>
            <a:ext cx="3111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7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GENÉTICOS</a:t>
            </a:r>
          </a:p>
        </p:txBody>
      </p:sp>
      <p:pic>
        <p:nvPicPr>
          <p:cNvPr id="3" name="Picture 2" descr="Genetic algorithm population">
            <a:extLst>
              <a:ext uri="{FF2B5EF4-FFF2-40B4-BE49-F238E27FC236}">
                <a16:creationId xmlns:a16="http://schemas.microsoft.com/office/drawing/2014/main" id="{612F2FEB-3656-9027-F748-DF0D9743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04433"/>
            <a:ext cx="8834967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1">
            <a:extLst>
              <a:ext uri="{FF2B5EF4-FFF2-40B4-BE49-F238E27FC236}">
                <a16:creationId xmlns:a16="http://schemas.microsoft.com/office/drawing/2014/main" id="{B0C1BD4A-62B4-D4DF-3E95-1DFA4F6D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86" y="6410890"/>
            <a:ext cx="1276984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33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Fonte: https://www.neuraldesigner.com/blog/genetic_algorithms_for_feature_selection</a:t>
            </a:r>
            <a:endParaRPr lang="pt-BR" altLang="pt-BR" sz="1333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B640BC-27C8-7FE9-8295-9EA7A07E7F58}"/>
              </a:ext>
            </a:extLst>
          </p:cNvPr>
          <p:cNvSpPr txBox="1"/>
          <p:nvPr/>
        </p:nvSpPr>
        <p:spPr>
          <a:xfrm>
            <a:off x="624418" y="1604433"/>
            <a:ext cx="2495549" cy="9131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189" indent="-457189">
              <a:spcBef>
                <a:spcPct val="20000"/>
              </a:spcBef>
              <a:buBlip>
                <a:blip r:embed="rId4"/>
              </a:buBlip>
              <a:defRPr/>
            </a:pPr>
            <a:r>
              <a:rPr lang="pt-BR" sz="2667" kern="0" dirty="0">
                <a:solidFill>
                  <a:srgbClr val="960028"/>
                </a:solidFill>
                <a:ea typeface="MS PGothic" panose="020B0600070205080204" pitchFamily="34" charset="-128"/>
              </a:rPr>
              <a:t>Codificação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5044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GENÉTICOS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318C93-410E-B001-FD0B-B2B907A0ED8D}"/>
              </a:ext>
            </a:extLst>
          </p:cNvPr>
          <p:cNvSpPr txBox="1"/>
          <p:nvPr/>
        </p:nvSpPr>
        <p:spPr>
          <a:xfrm>
            <a:off x="624417" y="1604433"/>
            <a:ext cx="4366683" cy="43608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189" indent="-457189">
              <a:spcBef>
                <a:spcPct val="20000"/>
              </a:spcBef>
              <a:buBlip>
                <a:blip r:embed="rId3"/>
              </a:buBlip>
              <a:defRPr/>
            </a:pPr>
            <a:r>
              <a:rPr lang="pt-BR" sz="2667" kern="0" dirty="0">
                <a:solidFill>
                  <a:srgbClr val="960028"/>
                </a:solidFill>
                <a:ea typeface="MS PGothic" panose="020B0600070205080204" pitchFamily="34" charset="-128"/>
              </a:rPr>
              <a:t>Função de Avaliação:</a:t>
            </a:r>
          </a:p>
          <a:p>
            <a:pPr marL="1066773" lvl="1" indent="-457189">
              <a:spcBef>
                <a:spcPct val="20000"/>
              </a:spcBef>
              <a:buBlip>
                <a:blip r:embed="rId3"/>
              </a:buBlip>
              <a:defRPr/>
            </a:pPr>
            <a:r>
              <a:rPr lang="pt-BR" sz="2667" kern="0" dirty="0">
                <a:solidFill>
                  <a:schemeClr val="bg1"/>
                </a:solidFill>
                <a:ea typeface="MS PGothic" panose="020B0600070205080204" pitchFamily="34" charset="-128"/>
              </a:rPr>
              <a:t>Seleciona as características do cromossomo e faz validação cruzada (</a:t>
            </a:r>
            <a:r>
              <a:rPr lang="pt-BR" sz="2667" i="1" kern="0" dirty="0" err="1">
                <a:solidFill>
                  <a:schemeClr val="bg1"/>
                </a:solidFill>
                <a:ea typeface="MS PGothic" panose="020B0600070205080204" pitchFamily="34" charset="-128"/>
              </a:rPr>
              <a:t>cross</a:t>
            </a:r>
            <a:r>
              <a:rPr lang="pt-BR" sz="2667" i="1" kern="0" dirty="0">
                <a:solidFill>
                  <a:schemeClr val="bg1"/>
                </a:solidFill>
                <a:ea typeface="MS PGothic" panose="020B0600070205080204" pitchFamily="34" charset="-128"/>
              </a:rPr>
              <a:t> </a:t>
            </a:r>
            <a:r>
              <a:rPr lang="pt-BR" sz="2667" i="1" kern="0" dirty="0" err="1">
                <a:solidFill>
                  <a:schemeClr val="bg1"/>
                </a:solidFill>
                <a:ea typeface="MS PGothic" panose="020B0600070205080204" pitchFamily="34" charset="-128"/>
              </a:rPr>
              <a:t>validation</a:t>
            </a:r>
            <a:r>
              <a:rPr lang="pt-BR" sz="2667" kern="0" dirty="0">
                <a:solidFill>
                  <a:schemeClr val="bg1"/>
                </a:solidFill>
                <a:ea typeface="MS PGothic" panose="020B0600070205080204" pitchFamily="34" charset="-128"/>
              </a:rPr>
              <a:t>) e obtém a acurácia, usada como critério de avaliação do GA.</a:t>
            </a:r>
          </a:p>
          <a:p>
            <a:pPr marL="1066773" lvl="1" indent="-457189">
              <a:spcBef>
                <a:spcPct val="20000"/>
              </a:spcBef>
              <a:buBlip>
                <a:blip r:embed="rId3"/>
              </a:buBlip>
              <a:defRPr/>
            </a:pPr>
            <a:endParaRPr lang="pt-BR" sz="2667" kern="0" dirty="0">
              <a:ea typeface="MS PGothic" panose="020B0600070205080204" pitchFamily="34" charset="-128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6DDECC9D-F90F-7FBA-5801-EBCD01CB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604434"/>
            <a:ext cx="6817784" cy="466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01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6231BC9B-F552-444A-A0E9-FFCBDF952CC0}"/>
              </a:ext>
            </a:extLst>
          </p:cNvPr>
          <p:cNvSpPr txBox="1"/>
          <p:nvPr/>
        </p:nvSpPr>
        <p:spPr>
          <a:xfrm>
            <a:off x="1246717" y="2710127"/>
            <a:ext cx="9698567" cy="2079139"/>
          </a:xfrm>
          <a:prstGeom prst="rect">
            <a:avLst/>
          </a:prstGeom>
          <a:noFill/>
        </p:spPr>
        <p:txBody>
          <a:bodyPr wrap="square" tIns="62400" rtlCol="0">
            <a:spAutoFit/>
          </a:bodyPr>
          <a:lstStyle/>
          <a:p>
            <a:pPr algn="ctr">
              <a:spcAft>
                <a:spcPts val="1600"/>
              </a:spcAft>
              <a:buClr>
                <a:srgbClr val="ED145B"/>
              </a:buClr>
            </a:pPr>
            <a:r>
              <a:rPr lang="pt-BR" sz="42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br>
              <a:rPr lang="pt-BR" sz="4267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267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SELEÇÃO DE ATRIBUTOS</a:t>
            </a:r>
          </a:p>
        </p:txBody>
      </p:sp>
    </p:spTree>
    <p:extLst>
      <p:ext uri="{BB962C8B-B14F-4D97-AF65-F5344CB8AC3E}">
        <p14:creationId xmlns:p14="http://schemas.microsoft.com/office/powerpoint/2010/main" val="26020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9296"/>
            <a:ext cx="999916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dirty="0">
                <a:solidFill>
                  <a:srgbClr val="960028"/>
                </a:solidFill>
              </a:rPr>
              <a:t>seleção de atributos </a:t>
            </a:r>
            <a:r>
              <a:rPr lang="pt-BR" sz="2000" dirty="0">
                <a:solidFill>
                  <a:schemeClr val="bg1"/>
                </a:solidFill>
              </a:rPr>
              <a:t>é essencial para </a:t>
            </a:r>
            <a:r>
              <a:rPr lang="pt-BR" sz="2000" dirty="0">
                <a:solidFill>
                  <a:srgbClr val="960028"/>
                </a:solidFill>
              </a:rPr>
              <a:t>reduzir a complexidade dos modelos</a:t>
            </a:r>
            <a:r>
              <a:rPr lang="pt-BR" sz="2000" dirty="0">
                <a:solidFill>
                  <a:schemeClr val="bg1"/>
                </a:solidFill>
              </a:rPr>
              <a:t>, melhorar o desempenho e evitar o </a:t>
            </a:r>
            <a:r>
              <a:rPr lang="pt-BR" sz="2000" dirty="0" err="1">
                <a:solidFill>
                  <a:schemeClr val="bg1"/>
                </a:solidFill>
              </a:rPr>
              <a:t>overfitting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Métodos como filtro, </a:t>
            </a:r>
            <a:r>
              <a:rPr lang="pt-BR" sz="2000" i="1" dirty="0" err="1">
                <a:solidFill>
                  <a:schemeClr val="bg1"/>
                </a:solidFill>
              </a:rPr>
              <a:t>wrapper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i="1" dirty="0" err="1">
                <a:solidFill>
                  <a:schemeClr val="bg1"/>
                </a:solidFill>
              </a:rPr>
              <a:t>embedded</a:t>
            </a:r>
            <a:r>
              <a:rPr lang="pt-BR" sz="2000" dirty="0">
                <a:solidFill>
                  <a:schemeClr val="bg1"/>
                </a:solidFill>
              </a:rPr>
              <a:t> ajudam a identificar quais variáveis realmente impactam o problema.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Técnicas como </a:t>
            </a:r>
            <a:r>
              <a:rPr lang="pt-BR" sz="2000" i="1" dirty="0" err="1">
                <a:solidFill>
                  <a:schemeClr val="bg1"/>
                </a:solidFill>
              </a:rPr>
              <a:t>backward</a:t>
            </a:r>
            <a:r>
              <a:rPr lang="pt-BR" sz="2000" i="1" dirty="0">
                <a:solidFill>
                  <a:schemeClr val="bg1"/>
                </a:solidFill>
              </a:rPr>
              <a:t> </a:t>
            </a:r>
            <a:r>
              <a:rPr lang="pt-BR" sz="2000" i="1" dirty="0" err="1">
                <a:solidFill>
                  <a:schemeClr val="bg1"/>
                </a:solidFill>
              </a:rPr>
              <a:t>elimination</a:t>
            </a:r>
            <a:r>
              <a:rPr lang="pt-BR" sz="2000" dirty="0">
                <a:solidFill>
                  <a:schemeClr val="bg1"/>
                </a:solidFill>
              </a:rPr>
              <a:t>, LASSO e algoritmos genéticos otimizam a escolha dos atributos mais relevantes.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processo de seleção </a:t>
            </a:r>
            <a:r>
              <a:rPr lang="pt-BR" sz="2000" dirty="0">
                <a:solidFill>
                  <a:srgbClr val="960028"/>
                </a:solidFill>
              </a:rPr>
              <a:t>melhora a </a:t>
            </a:r>
            <a:r>
              <a:rPr lang="pt-BR" sz="2000" dirty="0" err="1">
                <a:solidFill>
                  <a:srgbClr val="960028"/>
                </a:solidFill>
              </a:rPr>
              <a:t>interpretabilidade</a:t>
            </a:r>
            <a:r>
              <a:rPr lang="pt-BR" sz="2000" dirty="0">
                <a:solidFill>
                  <a:srgbClr val="960028"/>
                </a:solidFill>
              </a:rPr>
              <a:t> do modelo </a:t>
            </a:r>
            <a:r>
              <a:rPr lang="pt-BR" sz="2000" dirty="0">
                <a:solidFill>
                  <a:schemeClr val="bg1"/>
                </a:solidFill>
              </a:rPr>
              <a:t>e </a:t>
            </a:r>
            <a:r>
              <a:rPr lang="pt-BR" sz="2000" dirty="0">
                <a:solidFill>
                  <a:srgbClr val="960028"/>
                </a:solidFill>
              </a:rPr>
              <a:t>reduz custos computacionais</a:t>
            </a:r>
            <a:r>
              <a:rPr lang="pt-BR" sz="2000" dirty="0">
                <a:solidFill>
                  <a:schemeClr val="bg1"/>
                </a:solidFill>
              </a:rPr>
              <a:t>, sendo especialmente útil em </a:t>
            </a:r>
            <a:r>
              <a:rPr lang="pt-BR" sz="2000" dirty="0" err="1">
                <a:solidFill>
                  <a:schemeClr val="bg1"/>
                </a:solidFill>
              </a:rPr>
              <a:t>datasets</a:t>
            </a:r>
            <a:r>
              <a:rPr lang="pt-BR" sz="2000" dirty="0">
                <a:solidFill>
                  <a:schemeClr val="bg1"/>
                </a:solidFill>
              </a:rPr>
              <a:t> grandes e complexos.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escolha do método ideal depende do volume de dados, da aplicação e dos recursos disponíveis, equilibrando eficiência e precisão.</a:t>
            </a:r>
          </a:p>
        </p:txBody>
      </p:sp>
    </p:spTree>
    <p:extLst>
      <p:ext uri="{BB962C8B-B14F-4D97-AF65-F5344CB8AC3E}">
        <p14:creationId xmlns:p14="http://schemas.microsoft.com/office/powerpoint/2010/main" val="122393441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1257"/>
            <a:ext cx="9144000" cy="1568387"/>
          </a:xfrm>
        </p:spPr>
        <p:txBody>
          <a:bodyPr>
            <a:normAutofit/>
          </a:bodyPr>
          <a:lstStyle/>
          <a:p>
            <a:pPr algn="ctr"/>
            <a:r>
              <a:rPr lang="pt-BR" altLang="pt-BR" dirty="0">
                <a:solidFill>
                  <a:schemeClr val="bg1"/>
                </a:solidFill>
              </a:rPr>
              <a:t>SELEÇÃO DE ATRIBUTOS</a:t>
            </a:r>
            <a:endParaRPr lang="pt-BR" altLang="pt-BR" sz="5400" dirty="0">
              <a:solidFill>
                <a:schemeClr val="bg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5081"/>
            <a:ext cx="9144000" cy="1747837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SELEÇÃO DE ATRIBUTOS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É UMA ETAPA CRUCIAL NO PRÉ-PROCESSAMENTO DE DADOS, ONDE IDENTIFICAMOS AS VARIÁVEIS MAIS RELEVANTES PARA O MODELO PREDITIVO.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AO REMOVER INFORMAÇÕES REDUNDANTES OU IRRELEVANTES, NÃO APENAS SIMPLIFICAMOS O MODELO.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TAMBÉM MELHORAMOS SUA EFICIÊNCIA E CAPACIDADE DE GENERALIZAÇÃO, REDUZINDO O RISCO DE OVERFITTING.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ESSA PRÁTICA É ESPECIALMENTE IMPORTANTE EM CONJUNTOS DE DADOS COM ALTA DIMENSIONALIDADE, 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PERMITINDO QUE O MODELO FOQUE NOS DADOS MAIS SIGNIFICATIVOS, ECONOMIZANDO RECURSOS COMPUTACIONAIS E MELHORANDO A INTERPRETABILIDADE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13206"/>
            <a:ext cx="999916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que fazer ser tivermos características inúteis ou ruins em nosso </a:t>
            </a:r>
            <a:r>
              <a:rPr lang="pt-BR" sz="2000" dirty="0" err="1">
                <a:solidFill>
                  <a:schemeClr val="bg1"/>
                </a:solidFill>
              </a:rPr>
              <a:t>dataset</a:t>
            </a:r>
            <a:r>
              <a:rPr lang="pt-BR" sz="2000" dirty="0">
                <a:solidFill>
                  <a:schemeClr val="bg1"/>
                </a:solidFill>
              </a:rPr>
              <a:t>?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seleção de atributos é uma </a:t>
            </a:r>
            <a:r>
              <a:rPr lang="pt-BR" sz="2000" dirty="0">
                <a:solidFill>
                  <a:srgbClr val="960028"/>
                </a:solidFill>
              </a:rPr>
              <a:t>etapa fundamental</a:t>
            </a:r>
            <a:r>
              <a:rPr lang="pt-BR" sz="2000" dirty="0">
                <a:solidFill>
                  <a:schemeClr val="bg1"/>
                </a:solidFill>
              </a:rPr>
              <a:t> no desenvolvimento de modelos de </a:t>
            </a:r>
            <a:r>
              <a:rPr lang="pt-BR" sz="2000" dirty="0" err="1">
                <a:solidFill>
                  <a:schemeClr val="bg1"/>
                </a:solidFill>
              </a:rPr>
              <a:t>machine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learning</a:t>
            </a:r>
            <a:r>
              <a:rPr lang="pt-BR" sz="2000" dirty="0">
                <a:solidFill>
                  <a:schemeClr val="bg1"/>
                </a:solidFill>
              </a:rPr>
              <a:t>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Seu objetivo é identificar as variáveis mais relevantes para a tarefa, </a:t>
            </a:r>
            <a:r>
              <a:rPr lang="pt-BR" sz="2000" dirty="0">
                <a:solidFill>
                  <a:srgbClr val="960028"/>
                </a:solidFill>
              </a:rPr>
              <a:t>reduzindo a complexidade do modelo </a:t>
            </a:r>
            <a:r>
              <a:rPr lang="pt-BR" sz="2000" dirty="0">
                <a:solidFill>
                  <a:schemeClr val="bg1"/>
                </a:solidFill>
              </a:rPr>
              <a:t>e aumentando sua eficiência.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Isso é especialmente importante em conjuntos de dados com muitas dimensões, onde variáveis irrelevantes podem </a:t>
            </a:r>
            <a:r>
              <a:rPr lang="pt-BR" sz="2000" dirty="0">
                <a:solidFill>
                  <a:srgbClr val="960028"/>
                </a:solidFill>
              </a:rPr>
              <a:t>introduzir ruído e prejudicar o desempenho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SELEÇÃO DE ATRIBUTOS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74674"/>
            <a:ext cx="9999166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Além de melhorar a precisão, a seleção de atributos ajuda a </a:t>
            </a:r>
            <a:r>
              <a:rPr lang="pt-BR" sz="1800" dirty="0">
                <a:solidFill>
                  <a:srgbClr val="960028"/>
                </a:solidFill>
              </a:rPr>
              <a:t>evitar </a:t>
            </a:r>
            <a:r>
              <a:rPr lang="pt-BR" sz="1800" i="1" dirty="0" err="1">
                <a:solidFill>
                  <a:srgbClr val="960028"/>
                </a:solidFill>
              </a:rPr>
              <a:t>overfitting</a:t>
            </a:r>
            <a:r>
              <a:rPr lang="pt-BR" sz="1800" dirty="0">
                <a:solidFill>
                  <a:schemeClr val="bg1"/>
                </a:solidFill>
              </a:rPr>
              <a:t>, ao garantir que o modelo se concentre apenas nas informações essenciais. 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Essa abordagem também </a:t>
            </a:r>
            <a:r>
              <a:rPr lang="pt-BR" sz="1800" dirty="0">
                <a:solidFill>
                  <a:srgbClr val="960028"/>
                </a:solidFill>
              </a:rPr>
              <a:t>facilita a interpretação dos resultados </a:t>
            </a:r>
            <a:r>
              <a:rPr lang="pt-BR" sz="1800" dirty="0">
                <a:solidFill>
                  <a:schemeClr val="bg1"/>
                </a:solidFill>
              </a:rPr>
              <a:t>e reduz o custo computacional, tornando o processo mais ágil e eficaz.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SELEÇÃO DE 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EEB8F4-71D0-D96C-85EF-DBC1F07E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55" y="3358268"/>
            <a:ext cx="4917487" cy="30580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07512F-29D2-627A-2AA6-6ABB9D692B0C}"/>
              </a:ext>
            </a:extLst>
          </p:cNvPr>
          <p:cNvSpPr txBox="1"/>
          <p:nvPr/>
        </p:nvSpPr>
        <p:spPr>
          <a:xfrm>
            <a:off x="2775790" y="6511797"/>
            <a:ext cx="6640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https://</a:t>
            </a:r>
            <a:r>
              <a:rPr lang="pt-BR" sz="1400" dirty="0" err="1">
                <a:solidFill>
                  <a:schemeClr val="bg1"/>
                </a:solidFill>
              </a:rPr>
              <a:t>machinelearningmastery.com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feature</a:t>
            </a:r>
            <a:r>
              <a:rPr lang="pt-BR" sz="1400" dirty="0">
                <a:solidFill>
                  <a:schemeClr val="bg1"/>
                </a:solidFill>
              </a:rPr>
              <a:t>-</a:t>
            </a:r>
            <a:r>
              <a:rPr lang="pt-BR" sz="1400" dirty="0" err="1">
                <a:solidFill>
                  <a:schemeClr val="bg1"/>
                </a:solidFill>
              </a:rPr>
              <a:t>selection</a:t>
            </a:r>
            <a:r>
              <a:rPr lang="pt-BR" sz="1400" dirty="0">
                <a:solidFill>
                  <a:schemeClr val="bg1"/>
                </a:solidFill>
              </a:rPr>
              <a:t>-</a:t>
            </a:r>
            <a:r>
              <a:rPr lang="pt-BR" sz="1400" dirty="0" err="1">
                <a:solidFill>
                  <a:schemeClr val="bg1"/>
                </a:solidFill>
              </a:rPr>
              <a:t>with</a:t>
            </a:r>
            <a:r>
              <a:rPr lang="pt-BR" sz="1400" dirty="0">
                <a:solidFill>
                  <a:schemeClr val="bg1"/>
                </a:solidFill>
              </a:rPr>
              <a:t>-real-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-</a:t>
            </a:r>
            <a:r>
              <a:rPr lang="pt-BR" sz="1400" dirty="0" err="1">
                <a:solidFill>
                  <a:schemeClr val="bg1"/>
                </a:solidFill>
              </a:rPr>
              <a:t>categorical</a:t>
            </a:r>
            <a:r>
              <a:rPr lang="pt-BR" sz="1400" dirty="0">
                <a:solidFill>
                  <a:schemeClr val="bg1"/>
                </a:solidFill>
              </a:rPr>
              <a:t>-data/</a:t>
            </a:r>
          </a:p>
        </p:txBody>
      </p:sp>
    </p:spTree>
    <p:extLst>
      <p:ext uri="{BB962C8B-B14F-4D97-AF65-F5344CB8AC3E}">
        <p14:creationId xmlns:p14="http://schemas.microsoft.com/office/powerpoint/2010/main" val="87837279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(FILTER METHODS)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974596-E043-A128-B115-F9B1EF9D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96" y="1935609"/>
            <a:ext cx="4827985" cy="450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3">
            <a:extLst>
              <a:ext uri="{FF2B5EF4-FFF2-40B4-BE49-F238E27FC236}">
                <a16:creationId xmlns:a16="http://schemas.microsoft.com/office/drawing/2014/main" id="{4CC54C92-E0D3-6F26-C62D-96827AC9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072" y="1542016"/>
            <a:ext cx="3943351" cy="111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333" kern="0" dirty="0">
                <a:solidFill>
                  <a:srgbClr val="960028"/>
                </a:solidFill>
                <a:latin typeface="GOTHAM-LIGHT" panose="02000504020000020004" pitchFamily="2" charset="0"/>
              </a:rPr>
              <a:t>Correlação de Pearson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4A4F36-F716-DA91-DE36-57EF88444891}"/>
              </a:ext>
            </a:extLst>
          </p:cNvPr>
          <p:cNvSpPr/>
          <p:nvPr/>
        </p:nvSpPr>
        <p:spPr>
          <a:xfrm>
            <a:off x="6962632" y="3581918"/>
            <a:ext cx="404283" cy="38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F450B7-4C38-3AB0-468F-360A0C1438E8}"/>
              </a:ext>
            </a:extLst>
          </p:cNvPr>
          <p:cNvSpPr/>
          <p:nvPr/>
        </p:nvSpPr>
        <p:spPr>
          <a:xfrm>
            <a:off x="6981296" y="2740972"/>
            <a:ext cx="402167" cy="383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9BC425-FE82-7381-D6C6-533A95E7C0AC}"/>
              </a:ext>
            </a:extLst>
          </p:cNvPr>
          <p:cNvSpPr/>
          <p:nvPr/>
        </p:nvSpPr>
        <p:spPr>
          <a:xfrm>
            <a:off x="8151233" y="2740972"/>
            <a:ext cx="404283" cy="383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E3C28-3B17-B06C-BE75-171BC4D9C050}"/>
              </a:ext>
            </a:extLst>
          </p:cNvPr>
          <p:cNvSpPr/>
          <p:nvPr/>
        </p:nvSpPr>
        <p:spPr>
          <a:xfrm>
            <a:off x="8125986" y="3539198"/>
            <a:ext cx="404283" cy="385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AEFE53-D337-02D7-9539-846D3A7A1FD0}"/>
              </a:ext>
            </a:extLst>
          </p:cNvPr>
          <p:cNvSpPr txBox="1"/>
          <p:nvPr/>
        </p:nvSpPr>
        <p:spPr>
          <a:xfrm>
            <a:off x="1331706" y="2900446"/>
            <a:ext cx="37760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Os métodos de filtro para seleção de atributos avaliam a relevância de cada variável de forma independente do modelo de </a:t>
            </a:r>
            <a:r>
              <a:rPr lang="pt-BR" sz="1400" i="1" dirty="0" err="1">
                <a:solidFill>
                  <a:schemeClr val="bg1"/>
                </a:solidFill>
              </a:rPr>
              <a:t>machine</a:t>
            </a:r>
            <a:r>
              <a:rPr lang="pt-BR" sz="1400" i="1" dirty="0">
                <a:solidFill>
                  <a:schemeClr val="bg1"/>
                </a:solidFill>
              </a:rPr>
              <a:t> </a:t>
            </a:r>
            <a:r>
              <a:rPr lang="pt-BR" sz="1400" i="1" dirty="0" err="1">
                <a:solidFill>
                  <a:schemeClr val="bg1"/>
                </a:solidFill>
              </a:rPr>
              <a:t>learning</a:t>
            </a:r>
            <a:r>
              <a:rPr lang="pt-BR" sz="14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Eles utilizam métricas estatísticas, como </a:t>
            </a:r>
            <a:r>
              <a:rPr lang="pt-BR" sz="1400" dirty="0">
                <a:solidFill>
                  <a:srgbClr val="960028"/>
                </a:solidFill>
              </a:rPr>
              <a:t>correlação</a:t>
            </a:r>
            <a:r>
              <a:rPr lang="pt-BR" sz="1400" dirty="0">
                <a:solidFill>
                  <a:schemeClr val="bg1"/>
                </a:solidFill>
              </a:rPr>
              <a:t>, teste </a:t>
            </a:r>
            <a:r>
              <a:rPr lang="pt-BR" sz="1400" dirty="0" err="1">
                <a:solidFill>
                  <a:srgbClr val="960028"/>
                </a:solidFill>
              </a:rPr>
              <a:t>qui</a:t>
            </a:r>
            <a:r>
              <a:rPr lang="pt-BR" sz="1400" dirty="0">
                <a:solidFill>
                  <a:srgbClr val="960028"/>
                </a:solidFill>
              </a:rPr>
              <a:t>-quadrado</a:t>
            </a:r>
            <a:r>
              <a:rPr lang="pt-BR" sz="1400" dirty="0">
                <a:solidFill>
                  <a:schemeClr val="bg1"/>
                </a:solidFill>
              </a:rPr>
              <a:t> ou </a:t>
            </a:r>
            <a:r>
              <a:rPr lang="pt-BR" sz="1400" dirty="0">
                <a:solidFill>
                  <a:srgbClr val="960028"/>
                </a:solidFill>
              </a:rPr>
              <a:t>ganho de informação</a:t>
            </a:r>
            <a:r>
              <a:rPr lang="pt-BR" sz="1400" dirty="0">
                <a:solidFill>
                  <a:schemeClr val="bg1"/>
                </a:solidFill>
              </a:rPr>
              <a:t>, para identificar os </a:t>
            </a:r>
            <a:r>
              <a:rPr lang="pt-BR" sz="1400" dirty="0">
                <a:solidFill>
                  <a:srgbClr val="960028"/>
                </a:solidFill>
              </a:rPr>
              <a:t>atributos mais significativos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Esses métodos são rápidos e escaláveis, sendo ideais para pré-seleção em </a:t>
            </a:r>
            <a:r>
              <a:rPr lang="pt-BR" sz="1400" i="1" dirty="0" err="1">
                <a:solidFill>
                  <a:schemeClr val="bg1"/>
                </a:solidFill>
              </a:rPr>
              <a:t>datasets</a:t>
            </a:r>
            <a:r>
              <a:rPr lang="pt-BR" sz="1400" dirty="0">
                <a:solidFill>
                  <a:schemeClr val="bg1"/>
                </a:solidFill>
              </a:rPr>
              <a:t> grandes. 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Contudo, como não consideram a interação direta com o modelo, podem exigir combinações com outras técnicas para resultados mais precisos.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9C95A84-F6D4-B386-48B0-DFEE41B2DE1A}"/>
              </a:ext>
            </a:extLst>
          </p:cNvPr>
          <p:cNvSpPr/>
          <p:nvPr/>
        </p:nvSpPr>
        <p:spPr>
          <a:xfrm>
            <a:off x="8125986" y="3925469"/>
            <a:ext cx="404283" cy="385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15107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46257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Os métodos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wrapper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para seleção de atributos utilizam um modelo de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learning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para </a:t>
            </a:r>
            <a:r>
              <a:rPr lang="pt-BR" sz="2000" dirty="0">
                <a:solidFill>
                  <a:srgbClr val="960028"/>
                </a:solidFill>
              </a:rPr>
              <a:t>avaliar diretamente o impacto das variáveis no desempenho do modelo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Eles testam diferentes combinações de atributos, utilizando estratégias como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backward</a:t>
            </a:r>
            <a:r>
              <a:rPr lang="pt-BR" sz="2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elimination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(remoção incremental),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forward</a:t>
            </a:r>
            <a:r>
              <a:rPr lang="pt-BR" sz="2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selection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(adição incremental) ou busca exaustiva.</a:t>
            </a:r>
          </a:p>
          <a:p>
            <a:pPr>
              <a:buNone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Apesar de serem mais precisos por considerarem a interação entre as variáveis e o modelo, os métodos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wrapper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podem ser </a:t>
            </a:r>
            <a:r>
              <a:rPr lang="pt-BR" sz="2000" dirty="0">
                <a:solidFill>
                  <a:srgbClr val="960028"/>
                </a:solidFill>
              </a:rPr>
              <a:t>computacionalmente caros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especialmente em grandes </a:t>
            </a:r>
            <a:r>
              <a:rPr lang="pt-BR" sz="2000" i="1" dirty="0" err="1">
                <a:solidFill>
                  <a:schemeClr val="bg1">
                    <a:lumMod val="95000"/>
                  </a:schemeClr>
                </a:solidFill>
              </a:rPr>
              <a:t>datasets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>
              <a:buNone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São mais indicados quando o </a:t>
            </a:r>
            <a:r>
              <a:rPr lang="pt-BR" sz="2000" dirty="0">
                <a:solidFill>
                  <a:srgbClr val="960028"/>
                </a:solidFill>
              </a:rPr>
              <a:t>desempenho é prioridade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e os recursos computacionais permitem análises mais intensivas.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05668C-19B8-68AE-D56D-285B1FB338A6}"/>
              </a:ext>
            </a:extLst>
          </p:cNvPr>
          <p:cNvSpPr txBox="1">
            <a:spLocks/>
          </p:cNvSpPr>
          <p:nvPr/>
        </p:nvSpPr>
        <p:spPr>
          <a:xfrm>
            <a:off x="2720181" y="837600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SELEÇÃO DE ATRIBUTOS – MÉTODOS EMBUTIDOS</a:t>
            </a:r>
          </a:p>
        </p:txBody>
      </p:sp>
    </p:spTree>
    <p:extLst>
      <p:ext uri="{BB962C8B-B14F-4D97-AF65-F5344CB8AC3E}">
        <p14:creationId xmlns:p14="http://schemas.microsoft.com/office/powerpoint/2010/main" val="15792840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EMBUTIDOS (WRAPPER METHODS)</a:t>
            </a:r>
          </a:p>
        </p:txBody>
      </p:sp>
      <p:pic>
        <p:nvPicPr>
          <p:cNvPr id="6" name="Picture 4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BB3D9A4-B19D-2A1E-17D2-61CC7F57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33" y="3077634"/>
            <a:ext cx="37846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5">
            <a:extLst>
              <a:ext uri="{FF2B5EF4-FFF2-40B4-BE49-F238E27FC236}">
                <a16:creationId xmlns:a16="http://schemas.microsoft.com/office/drawing/2014/main" id="{B2F8EE24-FFFD-A39A-C62A-7370957F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7" y="4965700"/>
            <a:ext cx="3831167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8">
            <a:extLst>
              <a:ext uri="{FF2B5EF4-FFF2-40B4-BE49-F238E27FC236}">
                <a16:creationId xmlns:a16="http://schemas.microsoft.com/office/drawing/2014/main" id="{A8148CDC-EAE3-1C03-BEB2-0F65090B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1" y="1604434"/>
            <a:ext cx="2586567" cy="164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8DB46B6-DE72-DC97-500F-ED5BDAEDC6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09" y="1634067"/>
            <a:ext cx="4785783" cy="358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1">
            <a:extLst>
              <a:ext uri="{FF2B5EF4-FFF2-40B4-BE49-F238E27FC236}">
                <a16:creationId xmlns:a16="http://schemas.microsoft.com/office/drawing/2014/main" id="{5378CA42-3A57-DA2E-2E62-91384CB9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13" y="5427646"/>
            <a:ext cx="5472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6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>
                <a:solidFill>
                  <a:srgbClr val="960028"/>
                </a:solidFill>
              </a:rPr>
              <a:t>LASSO, Elastic Net, Ridge Regression</a:t>
            </a:r>
            <a:endParaRPr lang="pt-BR" altLang="pt-BR" sz="2400" dirty="0">
              <a:solidFill>
                <a:srgbClr val="96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pt-BR" sz="2400" dirty="0">
                <a:solidFill>
                  <a:srgbClr val="ED14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58CFC09-41FD-C980-5FB0-9E982250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04" y="1967287"/>
            <a:ext cx="5961215" cy="40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148C6C4-3156-9DC5-E105-BD1121DAA6A5}"/>
              </a:ext>
            </a:extLst>
          </p:cNvPr>
          <p:cNvSpPr txBox="1"/>
          <p:nvPr/>
        </p:nvSpPr>
        <p:spPr>
          <a:xfrm>
            <a:off x="944581" y="2658074"/>
            <a:ext cx="377608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A </a:t>
            </a:r>
            <a:r>
              <a:rPr lang="pt-BR" sz="1400" b="1" i="1" dirty="0" err="1">
                <a:solidFill>
                  <a:schemeClr val="bg1"/>
                </a:solidFill>
              </a:rPr>
              <a:t>backward</a:t>
            </a:r>
            <a:r>
              <a:rPr lang="pt-BR" sz="1400" b="1" i="1" dirty="0">
                <a:solidFill>
                  <a:schemeClr val="bg1"/>
                </a:solidFill>
              </a:rPr>
              <a:t> </a:t>
            </a:r>
            <a:r>
              <a:rPr lang="pt-BR" sz="1400" b="1" i="1" dirty="0" err="1">
                <a:solidFill>
                  <a:schemeClr val="bg1"/>
                </a:solidFill>
              </a:rPr>
              <a:t>elimination</a:t>
            </a:r>
            <a:r>
              <a:rPr lang="pt-BR" sz="1400" i="1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é uma técnica de seleção de atributos onde se inicia o processo com todas as variáveis disponíveis no </a:t>
            </a:r>
            <a:r>
              <a:rPr lang="pt-BR" sz="1400" i="1" dirty="0" err="1">
                <a:solidFill>
                  <a:schemeClr val="bg1"/>
                </a:solidFill>
              </a:rPr>
              <a:t>dataset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Gradualmente, as variáveis menos relevantes, com base em métricas estatísticas ou impacto no desempenho do modelo, são removidas uma a uma. O objetivo é manter apenas os atributos mais significativos.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Esse método é eficiente para reduzir a complexidade do modelo e melhorar sua </a:t>
            </a:r>
            <a:r>
              <a:rPr lang="pt-BR" sz="1400" dirty="0" err="1">
                <a:solidFill>
                  <a:schemeClr val="bg1"/>
                </a:solidFill>
              </a:rPr>
              <a:t>interpretabilidade</a:t>
            </a:r>
            <a:r>
              <a:rPr lang="pt-BR" sz="14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Contudo, pode ser computacionalmente intensivo em </a:t>
            </a:r>
            <a:r>
              <a:rPr lang="pt-BR" sz="1400" dirty="0" err="1">
                <a:solidFill>
                  <a:schemeClr val="bg1"/>
                </a:solidFill>
              </a:rPr>
              <a:t>datasets</a:t>
            </a:r>
            <a:r>
              <a:rPr lang="pt-BR" sz="1400" dirty="0">
                <a:solidFill>
                  <a:schemeClr val="bg1"/>
                </a:solidFill>
              </a:rPr>
              <a:t> com muitas variáveis, sendo mais adequado para situações onde </a:t>
            </a:r>
            <a:r>
              <a:rPr lang="pt-BR" sz="1400" dirty="0">
                <a:solidFill>
                  <a:srgbClr val="960028"/>
                </a:solidFill>
              </a:rPr>
              <a:t>o foco está em compreender quais atributos realmente influenciam o problema analisado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A28BD768-D6C8-888F-CD31-2AD2287B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46" y="1810849"/>
            <a:ext cx="394335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333" kern="0" dirty="0" err="1">
                <a:solidFill>
                  <a:srgbClr val="960028"/>
                </a:solidFill>
                <a:latin typeface="GOTHAM-LIGHT" panose="02000504020000020004" pitchFamily="2" charset="0"/>
              </a:rPr>
              <a:t>Backward</a:t>
            </a:r>
            <a:r>
              <a:rPr lang="pt-BR" altLang="pt-BR" sz="3333" kern="0" dirty="0">
                <a:solidFill>
                  <a:srgbClr val="960028"/>
                </a:solidFill>
                <a:latin typeface="GOTHAM-LIGHT" panose="02000504020000020004" pitchFamily="2" charset="0"/>
              </a:rPr>
              <a:t> </a:t>
            </a:r>
            <a:r>
              <a:rPr lang="pt-BR" altLang="pt-BR" sz="3333" kern="0" dirty="0" err="1">
                <a:solidFill>
                  <a:srgbClr val="960028"/>
                </a:solidFill>
                <a:latin typeface="GOTHAM-LIGHT" panose="02000504020000020004" pitchFamily="2" charset="0"/>
              </a:rPr>
              <a:t>Elimination</a:t>
            </a:r>
            <a:endParaRPr lang="pt-BR" altLang="pt-BR" sz="3333" kern="0" dirty="0">
              <a:solidFill>
                <a:srgbClr val="960028"/>
              </a:solidFill>
              <a:latin typeface="GOTHAM-LIGHT" panose="02000504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2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4B499D37-963F-C03F-406F-1869D7ED4FBE}"/>
              </a:ext>
            </a:extLst>
          </p:cNvPr>
          <p:cNvSpPr txBox="1"/>
          <p:nvPr/>
        </p:nvSpPr>
        <p:spPr>
          <a:xfrm>
            <a:off x="1248072" y="737857"/>
            <a:ext cx="9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96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 – BUSCAS EXAUSTIVAS</a:t>
            </a:r>
          </a:p>
        </p:txBody>
      </p:sp>
      <p:pic>
        <p:nvPicPr>
          <p:cNvPr id="2" name="Picture 2" descr="Image for post">
            <a:extLst>
              <a:ext uri="{FF2B5EF4-FFF2-40B4-BE49-F238E27FC236}">
                <a16:creationId xmlns:a16="http://schemas.microsoft.com/office/drawing/2014/main" id="{84B16FAD-5273-09B9-61D5-854A6F23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85" y="1509184"/>
            <a:ext cx="6760633" cy="4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1">
            <a:extLst>
              <a:ext uri="{FF2B5EF4-FFF2-40B4-BE49-F238E27FC236}">
                <a16:creationId xmlns:a16="http://schemas.microsoft.com/office/drawing/2014/main" id="{51896044-71D8-47EE-8B3C-41BD9B3A5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83" y="1412777"/>
            <a:ext cx="4417384" cy="189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2933" dirty="0" err="1">
                <a:solidFill>
                  <a:schemeClr val="bg1"/>
                </a:solidFill>
              </a:rPr>
              <a:t>Recursive</a:t>
            </a:r>
            <a:r>
              <a:rPr lang="pt-BR" altLang="pt-BR" sz="2933" dirty="0">
                <a:solidFill>
                  <a:schemeClr val="bg1"/>
                </a:solidFill>
              </a:rPr>
              <a:t> </a:t>
            </a:r>
            <a:r>
              <a:rPr lang="pt-BR" altLang="pt-BR" sz="2933" dirty="0" err="1">
                <a:solidFill>
                  <a:schemeClr val="bg1"/>
                </a:solidFill>
              </a:rPr>
              <a:t>Feature</a:t>
            </a:r>
            <a:r>
              <a:rPr lang="pt-BR" altLang="pt-BR" sz="2933" dirty="0">
                <a:solidFill>
                  <a:schemeClr val="bg1"/>
                </a:solidFill>
              </a:rPr>
              <a:t> </a:t>
            </a:r>
            <a:r>
              <a:rPr lang="pt-BR" altLang="pt-BR" sz="2933" dirty="0" err="1">
                <a:solidFill>
                  <a:schemeClr val="bg1"/>
                </a:solidFill>
              </a:rPr>
              <a:t>Elimination</a:t>
            </a:r>
            <a:r>
              <a:rPr lang="pt-BR" altLang="pt-BR" sz="2933" dirty="0">
                <a:solidFill>
                  <a:schemeClr val="bg1"/>
                </a:solidFill>
              </a:rPr>
              <a:t> e </a:t>
            </a:r>
            <a:r>
              <a:rPr lang="pt-BR" sz="2933" dirty="0" err="1">
                <a:solidFill>
                  <a:schemeClr val="bg1"/>
                </a:solidFill>
              </a:rPr>
              <a:t>Exhaustive</a:t>
            </a:r>
            <a:r>
              <a:rPr lang="pt-BR" sz="2933" dirty="0">
                <a:solidFill>
                  <a:schemeClr val="bg1"/>
                </a:solidFill>
              </a:rPr>
              <a:t> </a:t>
            </a:r>
            <a:r>
              <a:rPr lang="pt-BR" sz="2933" dirty="0" err="1">
                <a:solidFill>
                  <a:schemeClr val="bg1"/>
                </a:solidFill>
              </a:rPr>
              <a:t>Feature</a:t>
            </a:r>
            <a:r>
              <a:rPr lang="pt-BR" sz="2933" dirty="0">
                <a:solidFill>
                  <a:schemeClr val="bg1"/>
                </a:solidFill>
              </a:rPr>
              <a:t> </a:t>
            </a:r>
            <a:r>
              <a:rPr lang="pt-BR" sz="2933" dirty="0" err="1">
                <a:solidFill>
                  <a:schemeClr val="bg1"/>
                </a:solidFill>
              </a:rPr>
              <a:t>Selection</a:t>
            </a:r>
            <a:endParaRPr lang="pt-BR" sz="2933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933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661485-27E6-4BD9-6F92-5AE8AA621C3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981" y="3429001"/>
            <a:ext cx="3998191" cy="1600439"/>
          </a:xfrm>
          <a:prstGeom prst="rect">
            <a:avLst/>
          </a:prstGeom>
          <a:blipFill>
            <a:blip r:embed="rId4"/>
            <a:stretch>
              <a:fillRect t="-3553" b="-11168"/>
            </a:stretch>
          </a:blipFill>
        </p:spPr>
        <p:txBody>
          <a:bodyPr/>
          <a:lstStyle/>
          <a:p>
            <a:pPr>
              <a:defRPr/>
            </a:pPr>
            <a:r>
              <a:rPr lang="pt-BR" sz="2400">
                <a:noFill/>
                <a:ea typeface="MS PGothic" panose="020B0600070205080204" pitchFamily="34" charset="-12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79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921</Words>
  <Application>Microsoft Macintosh PowerPoint</Application>
  <PresentationFormat>Widescreen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Gotham HTF</vt:lpstr>
      <vt:lpstr>Gotham HTF Book</vt:lpstr>
      <vt:lpstr>GOTHAM-LIGHT</vt:lpstr>
      <vt:lpstr>Tema do Office</vt:lpstr>
      <vt:lpstr>Apresentação do PowerPoint</vt:lpstr>
      <vt:lpstr>SELEÇÃO DE ATRIBUTOS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57</cp:revision>
  <dcterms:created xsi:type="dcterms:W3CDTF">2024-09-24T15:19:05Z</dcterms:created>
  <dcterms:modified xsi:type="dcterms:W3CDTF">2024-11-18T15:29:05Z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