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454FF9-A987-4015-A573-BD98F3905FE1}"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DD146-0496-4702-877C-9FC8C93BA153}" type="slidenum">
              <a:rPr lang="en-US" smtClean="0"/>
              <a:t>‹#›</a:t>
            </a:fld>
            <a:endParaRPr lang="en-US"/>
          </a:p>
        </p:txBody>
      </p:sp>
    </p:spTree>
    <p:extLst>
      <p:ext uri="{BB962C8B-B14F-4D97-AF65-F5344CB8AC3E}">
        <p14:creationId xmlns:p14="http://schemas.microsoft.com/office/powerpoint/2010/main" val="1024834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454FF9-A987-4015-A573-BD98F3905FE1}"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DD146-0496-4702-877C-9FC8C93BA153}" type="slidenum">
              <a:rPr lang="en-US" smtClean="0"/>
              <a:t>‹#›</a:t>
            </a:fld>
            <a:endParaRPr lang="en-US"/>
          </a:p>
        </p:txBody>
      </p:sp>
    </p:spTree>
    <p:extLst>
      <p:ext uri="{BB962C8B-B14F-4D97-AF65-F5344CB8AC3E}">
        <p14:creationId xmlns:p14="http://schemas.microsoft.com/office/powerpoint/2010/main" val="153367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454FF9-A987-4015-A573-BD98F3905FE1}"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DD146-0496-4702-877C-9FC8C93BA153}" type="slidenum">
              <a:rPr lang="en-US" smtClean="0"/>
              <a:t>‹#›</a:t>
            </a:fld>
            <a:endParaRPr lang="en-US"/>
          </a:p>
        </p:txBody>
      </p:sp>
    </p:spTree>
    <p:extLst>
      <p:ext uri="{BB962C8B-B14F-4D97-AF65-F5344CB8AC3E}">
        <p14:creationId xmlns:p14="http://schemas.microsoft.com/office/powerpoint/2010/main" val="287590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454FF9-A987-4015-A573-BD98F3905FE1}"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DD146-0496-4702-877C-9FC8C93BA153}" type="slidenum">
              <a:rPr lang="en-US" smtClean="0"/>
              <a:t>‹#›</a:t>
            </a:fld>
            <a:endParaRPr lang="en-US"/>
          </a:p>
        </p:txBody>
      </p:sp>
    </p:spTree>
    <p:extLst>
      <p:ext uri="{BB962C8B-B14F-4D97-AF65-F5344CB8AC3E}">
        <p14:creationId xmlns:p14="http://schemas.microsoft.com/office/powerpoint/2010/main" val="222409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454FF9-A987-4015-A573-BD98F3905FE1}"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DD146-0496-4702-877C-9FC8C93BA153}" type="slidenum">
              <a:rPr lang="en-US" smtClean="0"/>
              <a:t>‹#›</a:t>
            </a:fld>
            <a:endParaRPr lang="en-US"/>
          </a:p>
        </p:txBody>
      </p:sp>
    </p:spTree>
    <p:extLst>
      <p:ext uri="{BB962C8B-B14F-4D97-AF65-F5344CB8AC3E}">
        <p14:creationId xmlns:p14="http://schemas.microsoft.com/office/powerpoint/2010/main" val="3009738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454FF9-A987-4015-A573-BD98F3905FE1}"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DD146-0496-4702-877C-9FC8C93BA153}" type="slidenum">
              <a:rPr lang="en-US" smtClean="0"/>
              <a:t>‹#›</a:t>
            </a:fld>
            <a:endParaRPr lang="en-US"/>
          </a:p>
        </p:txBody>
      </p:sp>
    </p:spTree>
    <p:extLst>
      <p:ext uri="{BB962C8B-B14F-4D97-AF65-F5344CB8AC3E}">
        <p14:creationId xmlns:p14="http://schemas.microsoft.com/office/powerpoint/2010/main" val="1538438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454FF9-A987-4015-A573-BD98F3905FE1}" type="datetimeFigureOut">
              <a:rPr lang="en-US" smtClean="0"/>
              <a:t>3/29/2022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FDD146-0496-4702-877C-9FC8C93BA153}" type="slidenum">
              <a:rPr lang="en-US" smtClean="0"/>
              <a:t>‹#›</a:t>
            </a:fld>
            <a:endParaRPr lang="en-US"/>
          </a:p>
        </p:txBody>
      </p:sp>
    </p:spTree>
    <p:extLst>
      <p:ext uri="{BB962C8B-B14F-4D97-AF65-F5344CB8AC3E}">
        <p14:creationId xmlns:p14="http://schemas.microsoft.com/office/powerpoint/2010/main" val="822510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454FF9-A987-4015-A573-BD98F3905FE1}" type="datetimeFigureOut">
              <a:rPr lang="en-US" smtClean="0"/>
              <a:t>3/29/2022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FDD146-0496-4702-877C-9FC8C93BA153}" type="slidenum">
              <a:rPr lang="en-US" smtClean="0"/>
              <a:t>‹#›</a:t>
            </a:fld>
            <a:endParaRPr lang="en-US"/>
          </a:p>
        </p:txBody>
      </p:sp>
    </p:spTree>
    <p:extLst>
      <p:ext uri="{BB962C8B-B14F-4D97-AF65-F5344CB8AC3E}">
        <p14:creationId xmlns:p14="http://schemas.microsoft.com/office/powerpoint/2010/main" val="2427883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454FF9-A987-4015-A573-BD98F3905FE1}" type="datetimeFigureOut">
              <a:rPr lang="en-US" smtClean="0"/>
              <a:t>3/29/2022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FDD146-0496-4702-877C-9FC8C93BA153}" type="slidenum">
              <a:rPr lang="en-US" smtClean="0"/>
              <a:t>‹#›</a:t>
            </a:fld>
            <a:endParaRPr lang="en-US"/>
          </a:p>
        </p:txBody>
      </p:sp>
    </p:spTree>
    <p:extLst>
      <p:ext uri="{BB962C8B-B14F-4D97-AF65-F5344CB8AC3E}">
        <p14:creationId xmlns:p14="http://schemas.microsoft.com/office/powerpoint/2010/main" val="170217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454FF9-A987-4015-A573-BD98F3905FE1}"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DD146-0496-4702-877C-9FC8C93BA153}" type="slidenum">
              <a:rPr lang="en-US" smtClean="0"/>
              <a:t>‹#›</a:t>
            </a:fld>
            <a:endParaRPr lang="en-US"/>
          </a:p>
        </p:txBody>
      </p:sp>
    </p:spTree>
    <p:extLst>
      <p:ext uri="{BB962C8B-B14F-4D97-AF65-F5344CB8AC3E}">
        <p14:creationId xmlns:p14="http://schemas.microsoft.com/office/powerpoint/2010/main" val="361446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454FF9-A987-4015-A573-BD98F3905FE1}"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DD146-0496-4702-877C-9FC8C93BA153}" type="slidenum">
              <a:rPr lang="en-US" smtClean="0"/>
              <a:t>‹#›</a:t>
            </a:fld>
            <a:endParaRPr lang="en-US"/>
          </a:p>
        </p:txBody>
      </p:sp>
    </p:spTree>
    <p:extLst>
      <p:ext uri="{BB962C8B-B14F-4D97-AF65-F5344CB8AC3E}">
        <p14:creationId xmlns:p14="http://schemas.microsoft.com/office/powerpoint/2010/main" val="1039653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54FF9-A987-4015-A573-BD98F3905FE1}" type="datetimeFigureOut">
              <a:rPr lang="en-US" smtClean="0"/>
              <a:t>3/29/2022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DD146-0496-4702-877C-9FC8C93BA153}" type="slidenum">
              <a:rPr lang="en-US" smtClean="0"/>
              <a:t>‹#›</a:t>
            </a:fld>
            <a:endParaRPr lang="en-US"/>
          </a:p>
        </p:txBody>
      </p:sp>
    </p:spTree>
    <p:extLst>
      <p:ext uri="{BB962C8B-B14F-4D97-AF65-F5344CB8AC3E}">
        <p14:creationId xmlns:p14="http://schemas.microsoft.com/office/powerpoint/2010/main" val="960428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42449"/>
            <a:ext cx="9144000" cy="1667514"/>
          </a:xfrm>
        </p:spPr>
        <p:txBody>
          <a:bodyPr>
            <a:noAutofit/>
          </a:bodyPr>
          <a:lstStyle/>
          <a:p>
            <a:r>
              <a:rPr lang="en-US" sz="5000" dirty="0" smtClean="0">
                <a:latin typeface="Times New Roman" panose="02020603050405020304" pitchFamily="18" charset="0"/>
                <a:cs typeface="Times New Roman" panose="02020603050405020304" pitchFamily="18" charset="0"/>
              </a:rPr>
              <a:t>ASSOCIATION MINING WITH WEKA</a:t>
            </a:r>
            <a:endParaRPr lang="en-US" sz="5000"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6541" y="483098"/>
            <a:ext cx="1436272" cy="11897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8392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repeatCount="indefinite"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anose="02020603050405020304" pitchFamily="18" charset="0"/>
                <a:cs typeface="Times New Roman" panose="02020603050405020304" pitchFamily="18" charset="0"/>
              </a:rPr>
              <a:t>Associator</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61168"/>
            <a:ext cx="10515600" cy="1149803"/>
          </a:xfrm>
        </p:spPr>
        <p:txBody>
          <a:bodyPr>
            <a:normAutofit/>
          </a:bodyPr>
          <a:lstStyle/>
          <a:p>
            <a:pPr>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 Click on the Associate TAB and click on the Choose button. Select the </a:t>
            </a:r>
            <a:r>
              <a:rPr lang="en-US" sz="2500" dirty="0" err="1" smtClean="0">
                <a:latin typeface="Times New Roman" panose="02020603050405020304" pitchFamily="18" charset="0"/>
                <a:cs typeface="Times New Roman" panose="02020603050405020304" pitchFamily="18" charset="0"/>
              </a:rPr>
              <a:t>Apriori</a:t>
            </a:r>
            <a:r>
              <a:rPr lang="en-US" sz="2500" dirty="0" smtClean="0">
                <a:latin typeface="Times New Roman" panose="02020603050405020304" pitchFamily="18" charset="0"/>
                <a:cs typeface="Times New Roman" panose="02020603050405020304" pitchFamily="18" charset="0"/>
              </a:rPr>
              <a:t> association as shown in the screenshot</a:t>
            </a:r>
            <a:endParaRPr lang="en-US" sz="2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2258332"/>
            <a:ext cx="10248899" cy="4286250"/>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85902" y="278382"/>
            <a:ext cx="1436272" cy="11897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5293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repeatCount="indefinite"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9463"/>
          </a:xfrm>
        </p:spPr>
        <p:txBody>
          <a:bodyPr/>
          <a:lstStyle/>
          <a:p>
            <a:r>
              <a:rPr lang="en-US" dirty="0" smtClean="0"/>
              <a:t>Parameters</a:t>
            </a:r>
            <a:endParaRPr lang="en-US" dirty="0"/>
          </a:p>
        </p:txBody>
      </p:sp>
      <p:sp>
        <p:nvSpPr>
          <p:cNvPr id="3" name="Content Placeholder 2"/>
          <p:cNvSpPr>
            <a:spLocks noGrp="1"/>
          </p:cNvSpPr>
          <p:nvPr>
            <p:ph idx="1"/>
          </p:nvPr>
        </p:nvSpPr>
        <p:spPr>
          <a:xfrm>
            <a:off x="838200" y="1144588"/>
            <a:ext cx="10515600" cy="5032375"/>
          </a:xfrm>
        </p:spPr>
        <p:txBody>
          <a:bodyPr>
            <a:normAutofit/>
          </a:bodyPr>
          <a:lstStyle/>
          <a:p>
            <a:pPr>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To set the parameters for the </a:t>
            </a:r>
            <a:r>
              <a:rPr lang="en-US" sz="2200" dirty="0" err="1" smtClean="0">
                <a:latin typeface="Times New Roman" panose="02020603050405020304" pitchFamily="18" charset="0"/>
                <a:cs typeface="Times New Roman" panose="02020603050405020304" pitchFamily="18" charset="0"/>
              </a:rPr>
              <a:t>Apriori</a:t>
            </a:r>
            <a:r>
              <a:rPr lang="en-US" sz="2200" dirty="0" smtClean="0">
                <a:latin typeface="Times New Roman" panose="02020603050405020304" pitchFamily="18" charset="0"/>
                <a:cs typeface="Times New Roman" panose="02020603050405020304" pitchFamily="18" charset="0"/>
              </a:rPr>
              <a:t> algorithm, click on its name, a window will pop up as shown below that allows you to set the parameters</a:t>
            </a:r>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279" y="1890642"/>
            <a:ext cx="9822408" cy="4632989"/>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32686" y="278382"/>
            <a:ext cx="889488" cy="73679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5545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repeatCount="indefinite"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8866"/>
            <a:ext cx="10515600" cy="5358097"/>
          </a:xfrm>
        </p:spPr>
        <p:txBody>
          <a:bodyPr>
            <a:normAutofit/>
          </a:bodyPr>
          <a:lstStyle/>
          <a:p>
            <a:pPr>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After you set the parameters, click the Start button. After a while you will see the results as shown in the screenshot below</a:t>
            </a:r>
            <a:endParaRPr lang="en-US" sz="2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796" y="1543974"/>
            <a:ext cx="9822408" cy="4632989"/>
          </a:xfrm>
          <a:prstGeom prst="rect">
            <a:avLst/>
          </a:prstGeom>
        </p:spPr>
      </p:pic>
      <p:sp>
        <p:nvSpPr>
          <p:cNvPr id="6" name="Oval 5"/>
          <p:cNvSpPr/>
          <p:nvPr/>
        </p:nvSpPr>
        <p:spPr>
          <a:xfrm>
            <a:off x="1241946" y="2210937"/>
            <a:ext cx="1364776" cy="4776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9770" y="123984"/>
            <a:ext cx="802403" cy="6646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300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repeatCount="indefinite"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8867"/>
            <a:ext cx="10515600" cy="887104"/>
          </a:xfrm>
        </p:spPr>
        <p:txBody>
          <a:bodyPr>
            <a:normAutofit/>
          </a:bodyPr>
          <a:lstStyle/>
          <a:p>
            <a:r>
              <a:rPr lang="en-US" sz="2200" dirty="0" smtClean="0">
                <a:latin typeface="Times New Roman" panose="02020603050405020304" pitchFamily="18" charset="0"/>
                <a:cs typeface="Times New Roman" panose="02020603050405020304" pitchFamily="18" charset="0"/>
              </a:rPr>
              <a:t>At the bottom, you will find the detected best rules of associations. This will help the supermarket in stocking their products in appropriate shelves.</a:t>
            </a:r>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469" y="1577240"/>
            <a:ext cx="9840035" cy="4932742"/>
          </a:xfrm>
          <a:prstGeom prst="rect">
            <a:avLst/>
          </a:prstGeom>
        </p:spPr>
      </p:pic>
      <p:sp>
        <p:nvSpPr>
          <p:cNvPr id="5" name="Rectangle 4"/>
          <p:cNvSpPr/>
          <p:nvPr/>
        </p:nvSpPr>
        <p:spPr>
          <a:xfrm>
            <a:off x="838200" y="255015"/>
            <a:ext cx="3226011" cy="477054"/>
          </a:xfrm>
          <a:prstGeom prst="rect">
            <a:avLst/>
          </a:prstGeom>
        </p:spPr>
        <p:txBody>
          <a:bodyPr wrap="none">
            <a:spAutoFit/>
          </a:bodyPr>
          <a:lstStyle/>
          <a:p>
            <a:pPr fontAlgn="base"/>
            <a:r>
              <a:rPr lang="en-US" sz="2500" b="1" dirty="0" smtClean="0">
                <a:solidFill>
                  <a:srgbClr val="222222"/>
                </a:solidFill>
                <a:effectLst/>
                <a:latin typeface="Times New Roman" panose="02020603050405020304" pitchFamily="18" charset="0"/>
                <a:cs typeface="Times New Roman" panose="02020603050405020304" pitchFamily="18" charset="0"/>
              </a:rPr>
              <a:t>ANALYZE RESULTS</a:t>
            </a:r>
            <a:endParaRPr lang="en-US" sz="2500" b="1" dirty="0">
              <a:solidFill>
                <a:srgbClr val="222222"/>
              </a:solidFill>
              <a:effectLst/>
              <a:latin typeface="Times New Roman" panose="02020603050405020304" pitchFamily="18" charset="0"/>
              <a:cs typeface="Times New Roman" panose="02020603050405020304" pitchFamily="18" charset="0"/>
            </a:endParaRP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0998" y="315581"/>
            <a:ext cx="1005603" cy="8329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88066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repeatCount="indefinite"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ANALYZE RESULTS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2666" y="1443487"/>
            <a:ext cx="10515600" cy="5271212"/>
          </a:xfrm>
        </p:spPr>
        <p:txBody>
          <a:bodyPr>
            <a:normAutofit/>
          </a:bodyPr>
          <a:lstStyle/>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From looking at the “</a:t>
            </a:r>
            <a:r>
              <a:rPr lang="en-US" sz="2200" dirty="0" err="1" smtClean="0">
                <a:latin typeface="Times New Roman" panose="02020603050405020304" pitchFamily="18" charset="0"/>
                <a:cs typeface="Times New Roman" panose="02020603050405020304" pitchFamily="18" charset="0"/>
              </a:rPr>
              <a:t>Associator</a:t>
            </a:r>
            <a:r>
              <a:rPr lang="en-US" sz="2200" dirty="0" smtClean="0">
                <a:latin typeface="Times New Roman" panose="02020603050405020304" pitchFamily="18" charset="0"/>
                <a:cs typeface="Times New Roman" panose="02020603050405020304" pitchFamily="18" charset="0"/>
              </a:rPr>
              <a:t> output” window, you can see that the algorithm presented 10 rules learned from the supermarket dataset. The algorithm is configured to stop at 10 rules by default, you can click on the algorithm name and configure it to find and report more rules if you like by changing the “</a:t>
            </a:r>
            <a:r>
              <a:rPr lang="en-US" sz="2200" dirty="0" err="1" smtClean="0">
                <a:latin typeface="Times New Roman" panose="02020603050405020304" pitchFamily="18" charset="0"/>
                <a:cs typeface="Times New Roman" panose="02020603050405020304" pitchFamily="18" charset="0"/>
              </a:rPr>
              <a:t>numRules</a:t>
            </a:r>
            <a:r>
              <a:rPr lang="en-US" sz="2200" dirty="0" smtClean="0">
                <a:latin typeface="Times New Roman" panose="02020603050405020304" pitchFamily="18" charset="0"/>
                <a:cs typeface="Times New Roman" panose="02020603050405020304" pitchFamily="18" charset="0"/>
              </a:rPr>
              <a:t>” value.</a:t>
            </a:r>
          </a:p>
          <a:p>
            <a:pPr marL="0" indent="0" algn="just">
              <a:buNone/>
            </a:pPr>
            <a:r>
              <a:rPr lang="en-US" sz="2200" dirty="0" smtClean="0">
                <a:latin typeface="Times New Roman" panose="02020603050405020304" pitchFamily="18" charset="0"/>
                <a:cs typeface="Times New Roman" panose="02020603050405020304" pitchFamily="18" charset="0"/>
              </a:rPr>
              <a:t>The rules discovered where:</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biscuits=t frozen foods=t fruit=t total=high 788 ==&gt; bread and cake=t 723 </a:t>
            </a:r>
            <a:r>
              <a:rPr lang="en-US" sz="2200" dirty="0" err="1" smtClean="0">
                <a:latin typeface="Times New Roman" panose="02020603050405020304" pitchFamily="18" charset="0"/>
                <a:cs typeface="Times New Roman" panose="02020603050405020304" pitchFamily="18" charset="0"/>
              </a:rPr>
              <a:t>conf</a:t>
            </a:r>
            <a:r>
              <a:rPr lang="en-US" sz="2200" dirty="0" smtClean="0">
                <a:latin typeface="Times New Roman" panose="02020603050405020304" pitchFamily="18" charset="0"/>
                <a:cs typeface="Times New Roman" panose="02020603050405020304" pitchFamily="18" charset="0"/>
              </a:rPr>
              <a:t>:(0.92)</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baking needs=t biscuits=t fruit=t total=high 760 ==&gt; bread and cake=t 696 </a:t>
            </a:r>
            <a:r>
              <a:rPr lang="en-US" sz="2200" dirty="0" err="1" smtClean="0">
                <a:latin typeface="Times New Roman" panose="02020603050405020304" pitchFamily="18" charset="0"/>
                <a:cs typeface="Times New Roman" panose="02020603050405020304" pitchFamily="18" charset="0"/>
              </a:rPr>
              <a:t>conf</a:t>
            </a:r>
            <a:r>
              <a:rPr lang="en-US" sz="2200" dirty="0" smtClean="0">
                <a:latin typeface="Times New Roman" panose="02020603050405020304" pitchFamily="18" charset="0"/>
                <a:cs typeface="Times New Roman" panose="02020603050405020304" pitchFamily="18" charset="0"/>
              </a:rPr>
              <a:t>:(0.92)</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baking needs=t frozen foods=t fruit=t total=high 770 ==&gt; bread and cake=t 705 </a:t>
            </a:r>
            <a:r>
              <a:rPr lang="en-US" sz="2200" dirty="0" err="1" smtClean="0">
                <a:latin typeface="Times New Roman" panose="02020603050405020304" pitchFamily="18" charset="0"/>
                <a:cs typeface="Times New Roman" panose="02020603050405020304" pitchFamily="18" charset="0"/>
              </a:rPr>
              <a:t>conf</a:t>
            </a:r>
            <a:r>
              <a:rPr lang="en-US" sz="2200" dirty="0" smtClean="0">
                <a:latin typeface="Times New Roman" panose="02020603050405020304" pitchFamily="18" charset="0"/>
                <a:cs typeface="Times New Roman" panose="02020603050405020304" pitchFamily="18" charset="0"/>
              </a:rPr>
              <a:t>:(0.92)</a:t>
            </a:r>
            <a:endParaRPr lang="en-US" sz="2200"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37485" y="251145"/>
            <a:ext cx="1136231" cy="9411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15841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repeatCount="indefinite"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Weka</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85902" y="278382"/>
            <a:ext cx="1436272" cy="11897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Rectangle 4"/>
          <p:cNvSpPr/>
          <p:nvPr/>
        </p:nvSpPr>
        <p:spPr>
          <a:xfrm>
            <a:off x="1064525" y="1777432"/>
            <a:ext cx="10153934" cy="1938992"/>
          </a:xfrm>
          <a:prstGeom prst="rect">
            <a:avLst/>
          </a:prstGeom>
        </p:spPr>
        <p:txBody>
          <a:bodyPr wrap="square">
            <a:spAutoFit/>
          </a:bodyPr>
          <a:lstStyle/>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Weka is a data mining visualization tool which contains collection of machine learning algorithms for data mining tasks. It is an open source software issued under the GNU General Public License. It provides result information in the form of chart, tree, table etc.</a:t>
            </a:r>
          </a:p>
          <a:p>
            <a:pPr marL="342900" indent="-342900"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Weka expects the data file to be in Attribute-Relation File Format (ARFF) file. So, first we have to convert any file into ARFF before we start mining with it in Weka.</a:t>
            </a:r>
            <a:endParaRPr lang="en-US"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1064525" y="3803168"/>
            <a:ext cx="2864054" cy="553998"/>
          </a:xfrm>
          <a:prstGeom prst="rect">
            <a:avLst/>
          </a:prstGeom>
        </p:spPr>
        <p:txBody>
          <a:bodyPr wrap="none">
            <a:spAutoFit/>
          </a:bodyPr>
          <a:lstStyle/>
          <a:p>
            <a:r>
              <a:rPr lang="en-US" sz="3000" dirty="0" smtClean="0">
                <a:latin typeface="Times New Roman" panose="02020603050405020304" pitchFamily="18" charset="0"/>
                <a:cs typeface="Times New Roman" panose="02020603050405020304" pitchFamily="18" charset="0"/>
              </a:rPr>
              <a:t>Features of Weka</a:t>
            </a:r>
            <a:endParaRPr lang="en-US" sz="3000" dirty="0">
              <a:latin typeface="Times New Roman" panose="02020603050405020304" pitchFamily="18" charset="0"/>
              <a:cs typeface="Times New Roman" panose="02020603050405020304" pitchFamily="18" charset="0"/>
            </a:endParaRPr>
          </a:p>
        </p:txBody>
      </p:sp>
      <p:sp>
        <p:nvSpPr>
          <p:cNvPr id="7" name="Rectangle 6"/>
          <p:cNvSpPr/>
          <p:nvPr/>
        </p:nvSpPr>
        <p:spPr>
          <a:xfrm>
            <a:off x="1064524" y="4357166"/>
            <a:ext cx="10153935" cy="1015663"/>
          </a:xfrm>
          <a:prstGeom prst="rect">
            <a:avLst/>
          </a:prstGeom>
        </p:spPr>
        <p:txBody>
          <a:bodyPr wrap="square">
            <a:spAutoFit/>
          </a:bodyPr>
          <a:lstStyle/>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Data Preprocessing</a:t>
            </a: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Data Classification and Prediction</a:t>
            </a: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Clustering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217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repeatCount="indefinite"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Rule Learning</a:t>
            </a:r>
            <a:endParaRPr lang="en-US" dirty="0"/>
          </a:p>
        </p:txBody>
      </p:sp>
      <p:sp>
        <p:nvSpPr>
          <p:cNvPr id="3" name="Content Placeholder 2"/>
          <p:cNvSpPr>
            <a:spLocks noGrp="1"/>
          </p:cNvSpPr>
          <p:nvPr>
            <p:ph idx="1"/>
          </p:nvPr>
        </p:nvSpPr>
        <p:spPr>
          <a:xfrm>
            <a:off x="838200" y="1825625"/>
            <a:ext cx="10515600" cy="3675289"/>
          </a:xfrm>
        </p:spPr>
        <p:txBody>
          <a:bodyPr>
            <a:normAutofit/>
          </a:bodyPr>
          <a:lstStyle/>
          <a:p>
            <a:pPr algn="just">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Association Mining is defined as finding patterns, associations, correlations, or casual structures among sets of items or objects in transaction dataset, relational database, and other information repositories. </a:t>
            </a:r>
          </a:p>
          <a:p>
            <a:pPr algn="just">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The association rule takes the form of if … then… statement of the form:    </a:t>
            </a:r>
          </a:p>
          <a:p>
            <a:pPr marL="0" indent="0" algn="just">
              <a:buNone/>
            </a:pP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   A =&gt; B (read as, if A then B)</a:t>
            </a:r>
          </a:p>
          <a:p>
            <a:pPr marL="0" indent="0" algn="just">
              <a:buNone/>
            </a:pPr>
            <a:r>
              <a:rPr lang="en-US" sz="3000" dirty="0" smtClean="0">
                <a:latin typeface="Times New Roman" panose="02020603050405020304" pitchFamily="18" charset="0"/>
                <a:cs typeface="Times New Roman" panose="02020603050405020304" pitchFamily="18" charset="0"/>
              </a:rPr>
              <a:t>Performance measures for association rules:</a:t>
            </a:r>
          </a:p>
          <a:p>
            <a:pPr algn="just">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Support</a:t>
            </a:r>
          </a:p>
          <a:p>
            <a:pPr algn="just">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Confidence</a:t>
            </a:r>
            <a:endParaRPr lang="en-US" sz="2500"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5902" y="278382"/>
            <a:ext cx="1436272" cy="11897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7021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repeatCount="indefinite"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anose="02020603050405020304" pitchFamily="18" charset="0"/>
                <a:cs typeface="Times New Roman" panose="02020603050405020304" pitchFamily="18" charset="0"/>
              </a:rPr>
              <a:t>Apriori</a:t>
            </a:r>
            <a:r>
              <a:rPr lang="en-US" sz="4000" dirty="0" smtClean="0">
                <a:latin typeface="Times New Roman" panose="02020603050405020304" pitchFamily="18" charset="0"/>
                <a:cs typeface="Times New Roman" panose="02020603050405020304" pitchFamily="18" charset="0"/>
              </a:rPr>
              <a:t> algorithm</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The </a:t>
            </a:r>
            <a:r>
              <a:rPr lang="en-US" sz="2500" dirty="0" err="1" smtClean="0">
                <a:latin typeface="Times New Roman" panose="02020603050405020304" pitchFamily="18" charset="0"/>
                <a:cs typeface="Times New Roman" panose="02020603050405020304" pitchFamily="18" charset="0"/>
              </a:rPr>
              <a:t>Apriori</a:t>
            </a:r>
            <a:r>
              <a:rPr lang="en-US" sz="2500" dirty="0" smtClean="0">
                <a:latin typeface="Times New Roman" panose="02020603050405020304" pitchFamily="18" charset="0"/>
                <a:cs typeface="Times New Roman" panose="02020603050405020304" pitchFamily="18" charset="0"/>
              </a:rPr>
              <a:t> algorithm is one such algorithm in ML that finds out the probable associations and creates association rules. WEKA provides the implementation of the </a:t>
            </a:r>
            <a:r>
              <a:rPr lang="en-US" sz="2500" dirty="0" err="1" smtClean="0">
                <a:latin typeface="Times New Roman" panose="02020603050405020304" pitchFamily="18" charset="0"/>
                <a:cs typeface="Times New Roman" panose="02020603050405020304" pitchFamily="18" charset="0"/>
              </a:rPr>
              <a:t>Apriori</a:t>
            </a:r>
            <a:r>
              <a:rPr lang="en-US" sz="2500" dirty="0" smtClean="0">
                <a:latin typeface="Times New Roman" panose="02020603050405020304" pitchFamily="18" charset="0"/>
                <a:cs typeface="Times New Roman" panose="02020603050405020304" pitchFamily="18" charset="0"/>
              </a:rPr>
              <a:t> algorithm. You can define the minimum support and an acceptable confidence level while computing these rules.</a:t>
            </a:r>
          </a:p>
          <a:p>
            <a:pPr marL="0" indent="0">
              <a:buNone/>
            </a:pPr>
            <a:r>
              <a:rPr lang="en-US" sz="3500" dirty="0" smtClean="0">
                <a:latin typeface="Times New Roman" panose="02020603050405020304" pitchFamily="18" charset="0"/>
                <a:cs typeface="Times New Roman" panose="02020603050405020304" pitchFamily="18" charset="0"/>
              </a:rPr>
              <a:t>Attribute Types in </a:t>
            </a:r>
            <a:r>
              <a:rPr lang="en-US" sz="3500" dirty="0" err="1" smtClean="0">
                <a:latin typeface="Times New Roman" panose="02020603050405020304" pitchFamily="18" charset="0"/>
                <a:cs typeface="Times New Roman" panose="02020603050405020304" pitchFamily="18" charset="0"/>
              </a:rPr>
              <a:t>Apriori</a:t>
            </a:r>
            <a:r>
              <a:rPr lang="en-US" sz="3500" dirty="0" smtClean="0">
                <a:latin typeface="Times New Roman" panose="02020603050405020304" pitchFamily="18" charset="0"/>
                <a:cs typeface="Times New Roman" panose="02020603050405020304" pitchFamily="18" charset="0"/>
              </a:rPr>
              <a:t> </a:t>
            </a:r>
          </a:p>
          <a:p>
            <a:pPr marL="0" indent="0">
              <a:buNone/>
            </a:pPr>
            <a:r>
              <a:rPr lang="en-US" sz="2500" dirty="0" smtClean="0">
                <a:latin typeface="Times New Roman" panose="02020603050405020304" pitchFamily="18" charset="0"/>
                <a:cs typeface="Times New Roman" panose="02020603050405020304" pitchFamily="18" charset="0"/>
              </a:rPr>
              <a:t>For running a priori algorithm, all attribute type must be one of these-</a:t>
            </a:r>
          </a:p>
          <a:p>
            <a:pPr>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Nominal</a:t>
            </a:r>
          </a:p>
          <a:p>
            <a:pPr>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Binary</a:t>
            </a:r>
          </a:p>
          <a:p>
            <a:pPr>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Unary</a:t>
            </a:r>
          </a:p>
          <a:p>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5902" y="278382"/>
            <a:ext cx="1436272" cy="11897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8006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repeatCount="indefinite"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Available Tools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2644775"/>
          </a:xfrm>
        </p:spPr>
        <p:txBody>
          <a:bodyPr/>
          <a:lstStyle/>
          <a:p>
            <a:pPr marL="0" indent="0">
              <a:buNone/>
            </a:pPr>
            <a:r>
              <a:rPr lang="en-US" dirty="0" smtClean="0">
                <a:latin typeface="Times New Roman" panose="02020603050405020304" pitchFamily="18" charset="0"/>
                <a:cs typeface="Times New Roman" panose="02020603050405020304" pitchFamily="18" charset="0"/>
              </a:rPr>
              <a:t>More popular tools used for data mining are-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Weka</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Keel</a:t>
            </a:r>
          </a:p>
          <a:p>
            <a:pPr marL="0" indent="0">
              <a:buNone/>
            </a:pPr>
            <a:r>
              <a:rPr lang="en-US" dirty="0" smtClean="0">
                <a:latin typeface="Times New Roman" panose="02020603050405020304" pitchFamily="18" charset="0"/>
                <a:cs typeface="Times New Roman" panose="02020603050405020304" pitchFamily="18" charset="0"/>
              </a:rPr>
              <a:t>In this lab, we will use WEKA data mining tool.</a:t>
            </a:r>
          </a:p>
          <a:p>
            <a:pPr marL="0" indent="0">
              <a:buNone/>
            </a:pPr>
            <a:r>
              <a:rPr lang="en-US" sz="3000" dirty="0" smtClean="0">
                <a:latin typeface="Times New Roman" panose="02020603050405020304" pitchFamily="18" charset="0"/>
                <a:cs typeface="Times New Roman" panose="02020603050405020304" pitchFamily="18" charset="0"/>
              </a:rPr>
              <a:t>Dataset in WEKA</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5902" y="278382"/>
            <a:ext cx="1436272" cy="11897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68555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repeatCount="indefinite"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 y="1872343"/>
            <a:ext cx="4702630" cy="4590090"/>
          </a:xfrm>
          <a:prstGeom prst="rect">
            <a:avLst/>
          </a:prstGeom>
        </p:spPr>
      </p:pic>
      <p:sp>
        <p:nvSpPr>
          <p:cNvPr id="5" name="Rectangle 4"/>
          <p:cNvSpPr/>
          <p:nvPr/>
        </p:nvSpPr>
        <p:spPr>
          <a:xfrm>
            <a:off x="740227" y="275771"/>
            <a:ext cx="2873830" cy="1323439"/>
          </a:xfrm>
          <a:prstGeom prst="rect">
            <a:avLst/>
          </a:prstGeom>
        </p:spPr>
        <p:txBody>
          <a:bodyPr wrap="square">
            <a:spAutoFit/>
          </a:bodyPr>
          <a:lstStyle/>
          <a:p>
            <a:r>
              <a:rPr lang="en-US" sz="3000" dirty="0" smtClean="0">
                <a:latin typeface="Times New Roman" panose="02020603050405020304" pitchFamily="18" charset="0"/>
                <a:cs typeface="Times New Roman" panose="02020603050405020304" pitchFamily="18" charset="0"/>
              </a:rPr>
              <a:t>Data set can be.</a:t>
            </a:r>
          </a:p>
          <a:p>
            <a:pPr lvl="1">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Created</a:t>
            </a:r>
          </a:p>
          <a:p>
            <a:pPr lvl="1">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Download</a:t>
            </a:r>
            <a:endParaRPr lang="en-US" sz="2500" dirty="0" smtClean="0">
              <a:latin typeface="Times New Roman" panose="02020603050405020304" pitchFamily="18" charset="0"/>
              <a:cs typeface="Times New Roman" panose="02020603050405020304" pitchFamily="18" charset="0"/>
            </a:endParaRPr>
          </a:p>
        </p:txBody>
      </p:sp>
      <p:pic>
        <p:nvPicPr>
          <p:cNvPr id="6"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09028" y="827315"/>
            <a:ext cx="6749143" cy="5635118"/>
          </a:xfrm>
        </p:spPr>
      </p:pic>
      <p:pic>
        <p:nvPicPr>
          <p:cNvPr id="8"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47045" y="232459"/>
            <a:ext cx="1436272" cy="11897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2300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repeatCount="indefinite"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.ARFF File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967" y="1553029"/>
            <a:ext cx="10972799" cy="5017314"/>
          </a:xfr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85902" y="278382"/>
            <a:ext cx="1436272" cy="11897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93236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repeatCount="indefinite"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the Weka Explorer</a:t>
            </a:r>
            <a:endParaRPr lang="en-US" dirty="0"/>
          </a:p>
        </p:txBody>
      </p:sp>
      <p:pic>
        <p:nvPicPr>
          <p:cNvPr id="4" name="Content Placeholder 3"/>
          <p:cNvPicPr>
            <a:picLocks noGrp="1" noChangeAspect="1"/>
          </p:cNvPicPr>
          <p:nvPr>
            <p:ph idx="1"/>
          </p:nvPr>
        </p:nvPicPr>
        <p:blipFill>
          <a:blip r:embed="rId2"/>
          <a:stretch>
            <a:fillRect/>
          </a:stretch>
        </p:blipFill>
        <p:spPr>
          <a:xfrm>
            <a:off x="1725386" y="1414916"/>
            <a:ext cx="8741228" cy="556645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85902" y="278382"/>
            <a:ext cx="1436272" cy="11897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038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repeatCount="indefinite"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Load the Supermarket Datasets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4711"/>
            <a:ext cx="10515600" cy="4351338"/>
          </a:xfrm>
        </p:spPr>
        <p:txBody>
          <a:bodyPr/>
          <a:lstStyle/>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Load the Supermarket dataset (data/</a:t>
            </a:r>
            <a:r>
              <a:rPr lang="en-US" sz="2200" dirty="0" err="1" smtClean="0">
                <a:latin typeface="Times New Roman" panose="02020603050405020304" pitchFamily="18" charset="0"/>
                <a:cs typeface="Times New Roman" panose="02020603050405020304" pitchFamily="18" charset="0"/>
              </a:rPr>
              <a:t>supermarket.arff</a:t>
            </a:r>
            <a:r>
              <a:rPr lang="en-US" sz="2200" dirty="0" smtClean="0">
                <a:latin typeface="Times New Roman" panose="02020603050405020304" pitchFamily="18" charset="0"/>
                <a:cs typeface="Times New Roman" panose="02020603050405020304" pitchFamily="18" charset="0"/>
              </a:rPr>
              <a:t>). This is a dataset of point of sale information. The data is nominal and each instance represents a customer transaction at a supermarket, the products purchased and the departments involved.</a:t>
            </a:r>
          </a:p>
          <a:p>
            <a:pPr algn="just"/>
            <a:endParaRPr lang="en-US" sz="22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543" y="2322286"/>
            <a:ext cx="11263086" cy="4507139"/>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85902" y="278382"/>
            <a:ext cx="1436272" cy="11897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72159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repeatCount="indefinite"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550</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ASSOCIATION MINING WITH WEKA</vt:lpstr>
      <vt:lpstr>Weka</vt:lpstr>
      <vt:lpstr>Association Rule Learning</vt:lpstr>
      <vt:lpstr>Apriori algorithm</vt:lpstr>
      <vt:lpstr>Available Tools</vt:lpstr>
      <vt:lpstr>PowerPoint Presentation</vt:lpstr>
      <vt:lpstr>Creating .ARFF File</vt:lpstr>
      <vt:lpstr>Start the Weka Explorer</vt:lpstr>
      <vt:lpstr>Load the Supermarket Datasets</vt:lpstr>
      <vt:lpstr>Associator</vt:lpstr>
      <vt:lpstr>Parameters</vt:lpstr>
      <vt:lpstr>PowerPoint Presentation</vt:lpstr>
      <vt:lpstr>PowerPoint Presentation</vt:lpstr>
      <vt:lpstr>ANALYZE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WITH WEKA</dc:title>
  <dc:creator>Lokesh Yadav</dc:creator>
  <cp:lastModifiedBy>Lokesh Yadav</cp:lastModifiedBy>
  <cp:revision>36</cp:revision>
  <dcterms:created xsi:type="dcterms:W3CDTF">2022-03-29T07:16:22Z</dcterms:created>
  <dcterms:modified xsi:type="dcterms:W3CDTF">2022-03-29T10:34:44Z</dcterms:modified>
</cp:coreProperties>
</file>