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4"/>
  </p:handoutMasterIdLst>
  <p:sldIdLst>
    <p:sldId id="258" r:id="rId2"/>
    <p:sldId id="256" r:id="rId3"/>
    <p:sldId id="259" r:id="rId4"/>
    <p:sldId id="261" r:id="rId5"/>
    <p:sldId id="265" r:id="rId6"/>
    <p:sldId id="266" r:id="rId7"/>
    <p:sldId id="267" r:id="rId8"/>
    <p:sldId id="268" r:id="rId9"/>
    <p:sldId id="269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3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5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2888-5DC3-4238-812D-AE459F4A5CEB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C8D7-DBEC-4958-82BD-ECCA1FD72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ookman Old Style" pitchFamily="18" charset="0"/>
              </a:rPr>
              <a:t>SQL stand for </a:t>
            </a:r>
            <a:r>
              <a:rPr lang="en-US" sz="4000" dirty="0">
                <a:latin typeface="Bookman Old Style" pitchFamily="18" charset="0"/>
              </a:rPr>
              <a:t/>
            </a:r>
            <a:br>
              <a:rPr lang="en-US" sz="4000" dirty="0">
                <a:latin typeface="Bookman Old Style" pitchFamily="18" charset="0"/>
              </a:rPr>
            </a:br>
            <a:r>
              <a:rPr lang="en-US" sz="4000" dirty="0">
                <a:latin typeface="Bookman Old Style" pitchFamily="18" charset="0"/>
              </a:rPr>
              <a:t>Structured Query Language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1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man Old Style" pitchFamily="18" charset="0"/>
              </a:rPr>
              <a:t>Language for describing database schema and operations on tables</a:t>
            </a:r>
          </a:p>
          <a:p>
            <a:pPr algn="just"/>
            <a:r>
              <a:rPr lang="en-US" dirty="0">
                <a:latin typeface="Bookman Old Style" pitchFamily="18" charset="0"/>
              </a:rPr>
              <a:t>DDL, DML, DCL and TCL are considered sublanguages of SQL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3048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ookman Old Style" pitchFamily="18" charset="0"/>
              </a:rPr>
              <a:t>SQL Language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Create Table with SQL Constraints</a:t>
            </a:r>
          </a:p>
          <a:p>
            <a:pPr algn="ctr"/>
            <a:endParaRPr lang="en-US" sz="28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143000"/>
            <a:ext cx="8305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 SQL constraints are used to specify rules for data in a table.</a:t>
            </a:r>
          </a:p>
          <a:p>
            <a:pPr marL="269875" indent="-269875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Constraints can be specified when the table is created with the </a:t>
            </a:r>
            <a:r>
              <a:rPr lang="en-US" b="1" dirty="0" smtClean="0">
                <a:latin typeface="Bookman Old Style" pitchFamily="18" charset="0"/>
              </a:rPr>
              <a:t>CREATE TABLE </a:t>
            </a:r>
            <a:r>
              <a:rPr lang="en-US" dirty="0" smtClean="0">
                <a:latin typeface="Bookman Old Style" pitchFamily="18" charset="0"/>
              </a:rPr>
              <a:t>statement, or after the table is created with the </a:t>
            </a:r>
            <a:r>
              <a:rPr lang="en-US" b="1" dirty="0" smtClean="0">
                <a:latin typeface="Bookman Old Style" pitchFamily="18" charset="0"/>
              </a:rPr>
              <a:t>ALTER TABLE </a:t>
            </a:r>
            <a:r>
              <a:rPr lang="en-US" dirty="0" smtClean="0">
                <a:latin typeface="Bookman Old Style" pitchFamily="18" charset="0"/>
              </a:rPr>
              <a:t>statement</a:t>
            </a:r>
          </a:p>
          <a:p>
            <a:pPr marL="269875" indent="-269875" algn="just"/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3733800"/>
            <a:ext cx="647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 TABLE </a:t>
            </a:r>
            <a:r>
              <a:rPr lang="en-US" i="1" dirty="0" err="1" smtClean="0">
                <a:latin typeface="Bookman Old Style" pitchFamily="18" charset="0"/>
              </a:rPr>
              <a:t>table_name</a:t>
            </a:r>
            <a:r>
              <a:rPr lang="en-US" i="1" dirty="0" smtClean="0">
                <a:latin typeface="Bookman Old Style" pitchFamily="18" charset="0"/>
              </a:rPr>
              <a:t> </a:t>
            </a:r>
            <a:r>
              <a:rPr lang="en-US" dirty="0" smtClean="0">
                <a:latin typeface="Bookman Old Style" pitchFamily="18" charset="0"/>
              </a:rPr>
              <a:t>(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column1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 </a:t>
            </a:r>
            <a:r>
              <a:rPr lang="en-US" i="1" dirty="0" smtClean="0">
                <a:latin typeface="Bookman Old Style" pitchFamily="18" charset="0"/>
              </a:rPr>
              <a:t>constraint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column2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 </a:t>
            </a:r>
            <a:r>
              <a:rPr lang="en-US" i="1" dirty="0" smtClean="0">
                <a:latin typeface="Bookman Old Style" pitchFamily="18" charset="0"/>
              </a:rPr>
              <a:t>constraint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column3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 </a:t>
            </a:r>
            <a:r>
              <a:rPr lang="en-US" i="1" dirty="0" smtClean="0">
                <a:latin typeface="Bookman Old Style" pitchFamily="18" charset="0"/>
              </a:rPr>
              <a:t>constraint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 ....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);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2971800"/>
            <a:ext cx="9669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SQL Constraints</a:t>
            </a:r>
          </a:p>
          <a:p>
            <a:pPr algn="ctr"/>
            <a:endParaRPr lang="en-US" sz="28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1143000"/>
            <a:ext cx="8458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2"/>
              </a:rPr>
              <a:t>NOT NULL</a:t>
            </a:r>
            <a:r>
              <a:rPr lang="en-US" dirty="0" smtClean="0">
                <a:latin typeface="Bookman Old Style" pitchFamily="18" charset="0"/>
              </a:rPr>
              <a:t> - Ensures that a column cannot have a NULL value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3"/>
              </a:rPr>
              <a:t>UNIQUE</a:t>
            </a:r>
            <a:r>
              <a:rPr lang="en-US" dirty="0" smtClean="0">
                <a:latin typeface="Bookman Old Style" pitchFamily="18" charset="0"/>
              </a:rPr>
              <a:t> - Ensures that all values in a column are different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4"/>
              </a:rPr>
              <a:t>PRIMARY KEY</a:t>
            </a:r>
            <a:r>
              <a:rPr lang="en-US" dirty="0" smtClean="0">
                <a:latin typeface="Bookman Old Style" pitchFamily="18" charset="0"/>
              </a:rPr>
              <a:t> - A combination of a NOT NULL and UNIQUE. Uniquely identifies each row in a table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5"/>
              </a:rPr>
              <a:t>FOREIGN KEY</a:t>
            </a:r>
            <a:r>
              <a:rPr lang="en-US" dirty="0" smtClean="0">
                <a:latin typeface="Bookman Old Style" pitchFamily="18" charset="0"/>
              </a:rPr>
              <a:t> - Uniquely identifies a row/record in another table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6"/>
              </a:rPr>
              <a:t>CHECK</a:t>
            </a:r>
            <a:r>
              <a:rPr lang="en-US" dirty="0" smtClean="0">
                <a:latin typeface="Bookman Old Style" pitchFamily="18" charset="0"/>
              </a:rPr>
              <a:t> - Ensures that all values in a column satisfies a specific condition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7"/>
              </a:rPr>
              <a:t>DEFAULT</a:t>
            </a:r>
            <a:r>
              <a:rPr lang="en-US" dirty="0" smtClean="0">
                <a:latin typeface="Bookman Old Style" pitchFamily="18" charset="0"/>
              </a:rPr>
              <a:t> - Sets a default value for a column when no value is specified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8"/>
              </a:rPr>
              <a:t>INDEX</a:t>
            </a:r>
            <a:r>
              <a:rPr lang="en-US" dirty="0" smtClean="0">
                <a:latin typeface="Bookman Old Style" pitchFamily="18" charset="0"/>
              </a:rPr>
              <a:t> - Used to create and retrieve data from the database very quickly</a:t>
            </a:r>
          </a:p>
          <a:p>
            <a:pPr marL="269875" indent="-269875" algn="just"/>
            <a:endParaRPr lang="en-US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SQL NOT NULL 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CREATE TABLE Persons (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ID </a:t>
            </a:r>
            <a:r>
              <a:rPr lang="en-US" sz="1600" dirty="0" err="1" smtClean="0"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> NOT NULL UNIQUE,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</a:t>
            </a:r>
            <a:r>
              <a:rPr lang="en-US" sz="1600" dirty="0" err="1" smtClean="0">
                <a:latin typeface="Bookman Old Style" pitchFamily="18" charset="0"/>
              </a:rPr>
              <a:t>LastName</a:t>
            </a:r>
            <a:r>
              <a:rPr lang="en-US" sz="1600" dirty="0" smtClean="0">
                <a:latin typeface="Bookman Old Style" pitchFamily="18" charset="0"/>
              </a:rPr>
              <a:t> </a:t>
            </a:r>
            <a:r>
              <a:rPr lang="en-US" sz="1600" dirty="0" err="1" smtClean="0">
                <a:latin typeface="Bookman Old Style" pitchFamily="18" charset="0"/>
              </a:rPr>
              <a:t>varchar</a:t>
            </a:r>
            <a:r>
              <a:rPr lang="en-US" sz="1600" dirty="0" smtClean="0">
                <a:latin typeface="Bookman Old Style" pitchFamily="18" charset="0"/>
              </a:rPr>
              <a:t>(255) NOT NULL,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</a:t>
            </a:r>
            <a:r>
              <a:rPr lang="en-US" sz="1600" dirty="0" err="1" smtClean="0">
                <a:latin typeface="Bookman Old Style" pitchFamily="18" charset="0"/>
              </a:rPr>
              <a:t>FirstName</a:t>
            </a:r>
            <a:r>
              <a:rPr lang="en-US" sz="1600" dirty="0" smtClean="0">
                <a:latin typeface="Bookman Old Style" pitchFamily="18" charset="0"/>
              </a:rPr>
              <a:t> </a:t>
            </a:r>
            <a:r>
              <a:rPr lang="en-US" sz="1600" dirty="0" err="1" smtClean="0">
                <a:latin typeface="Bookman Old Style" pitchFamily="18" charset="0"/>
              </a:rPr>
              <a:t>varchar</a:t>
            </a:r>
            <a:r>
              <a:rPr lang="en-US" sz="1600" dirty="0" smtClean="0">
                <a:latin typeface="Bookman Old Style" pitchFamily="18" charset="0"/>
              </a:rPr>
              <a:t>(255),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Age </a:t>
            </a:r>
            <a:r>
              <a:rPr lang="en-US" sz="1600" dirty="0" err="1" smtClean="0"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/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7432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14400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600" dirty="0" smtClean="0">
                <a:latin typeface="Bookman Old Style" pitchFamily="18" charset="0"/>
              </a:rPr>
              <a:t>By default, a column can hold NULL values.</a:t>
            </a:r>
          </a:p>
          <a:p>
            <a:pPr marL="269875" indent="-269875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600" dirty="0" smtClean="0">
                <a:latin typeface="Bookman Old Style" pitchFamily="18" charset="0"/>
              </a:rPr>
              <a:t>The NOT NULL constraint enforces a column to NOT accept NULL values.</a:t>
            </a:r>
          </a:p>
          <a:p>
            <a:pPr marL="269875" indent="-269875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600" dirty="0" smtClean="0">
                <a:latin typeface="Bookman Old Style" pitchFamily="18" charset="0"/>
              </a:rPr>
              <a:t>This enforces a field to always contain a value, which means that you cannot insert a new record, or update a record without adding a value to this field.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3528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59436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ALTER TABLE Persons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MODIFY Age </a:t>
            </a:r>
            <a:r>
              <a:rPr lang="en-US" sz="1600" dirty="0" err="1" smtClean="0"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> NOT NULL;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486400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ookman Old Style" pitchFamily="18" charset="0"/>
              </a:rPr>
              <a:t>SQL Language</a:t>
            </a:r>
            <a:endParaRPr lang="en-US" sz="2800" dirty="0">
              <a:latin typeface="Bookman Old Style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73731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800" b="1" dirty="0">
                <a:latin typeface="Bookman Old Style" pitchFamily="18" charset="0"/>
              </a:rPr>
              <a:t>DDL - </a:t>
            </a:r>
            <a:r>
              <a:rPr lang="en-US" sz="1800" dirty="0">
                <a:latin typeface="Bookman Old Style" pitchFamily="18" charset="0"/>
              </a:rPr>
              <a:t>DDL is abbreviation of </a:t>
            </a:r>
            <a:r>
              <a:rPr lang="en-US" sz="1800" b="1" dirty="0">
                <a:latin typeface="Bookman Old Style" pitchFamily="18" charset="0"/>
              </a:rPr>
              <a:t>Data Definition Language</a:t>
            </a:r>
            <a:r>
              <a:rPr lang="en-US" sz="1800" dirty="0">
                <a:latin typeface="Bookman Old Style" pitchFamily="18" charset="0"/>
              </a:rPr>
              <a:t>. It is used to create and modify the structure of database objects in database.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>
                <a:latin typeface="Bookman Old Style" pitchFamily="18" charset="0"/>
              </a:rPr>
              <a:t>Examples: CREATE, ALTER, DROP </a:t>
            </a:r>
            <a:r>
              <a:rPr lang="en-US" sz="1600" dirty="0" smtClean="0">
                <a:latin typeface="Bookman Old Style" pitchFamily="18" charset="0"/>
              </a:rPr>
              <a:t>statements</a:t>
            </a:r>
            <a:endParaRPr lang="en-US" sz="1600" b="1" dirty="0" smtClean="0">
              <a:latin typeface="Bookman Old Style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800" b="1" dirty="0" smtClean="0">
                <a:latin typeface="Bookman Old Style" pitchFamily="18" charset="0"/>
              </a:rPr>
              <a:t>DML - </a:t>
            </a:r>
            <a:r>
              <a:rPr lang="en-US" sz="1800" dirty="0" smtClean="0">
                <a:latin typeface="Bookman Old Style" pitchFamily="18" charset="0"/>
              </a:rPr>
              <a:t>DML </a:t>
            </a:r>
            <a:r>
              <a:rPr lang="en-US" sz="1800" dirty="0">
                <a:latin typeface="Bookman Old Style" pitchFamily="18" charset="0"/>
              </a:rPr>
              <a:t>is abbreviation of </a:t>
            </a:r>
            <a:r>
              <a:rPr lang="en-US" sz="1800" b="1" dirty="0">
                <a:latin typeface="Bookman Old Style" pitchFamily="18" charset="0"/>
              </a:rPr>
              <a:t>Data Manipulation Language</a:t>
            </a:r>
            <a:r>
              <a:rPr lang="en-US" sz="1800" dirty="0">
                <a:latin typeface="Bookman Old Style" pitchFamily="18" charset="0"/>
              </a:rPr>
              <a:t>. It is used to retrieve, store, modify, delete, insert and update data in database.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>
                <a:latin typeface="Bookman Old Style" pitchFamily="18" charset="0"/>
              </a:rPr>
              <a:t>Examples: SELECT, UPDATE, INSERT statements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800" b="1" dirty="0" smtClean="0">
                <a:latin typeface="Bookman Old Style" pitchFamily="18" charset="0"/>
              </a:rPr>
              <a:t>DCL - </a:t>
            </a:r>
            <a:r>
              <a:rPr lang="en-US" sz="1800" dirty="0" smtClean="0">
                <a:latin typeface="Bookman Old Style" pitchFamily="18" charset="0"/>
              </a:rPr>
              <a:t>DCL </a:t>
            </a:r>
            <a:r>
              <a:rPr lang="en-US" sz="1800" dirty="0">
                <a:latin typeface="Bookman Old Style" pitchFamily="18" charset="0"/>
              </a:rPr>
              <a:t>is abbreviation of </a:t>
            </a:r>
            <a:r>
              <a:rPr lang="en-US" sz="1800" b="1" dirty="0">
                <a:latin typeface="Bookman Old Style" pitchFamily="18" charset="0"/>
              </a:rPr>
              <a:t>Data Control Language</a:t>
            </a:r>
            <a:r>
              <a:rPr lang="en-US" sz="1800" dirty="0">
                <a:latin typeface="Bookman Old Style" pitchFamily="18" charset="0"/>
              </a:rPr>
              <a:t>. It is used to create roles, permissions, and referential integrity as well it is used to control access to database by securing it.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>
                <a:latin typeface="Bookman Old Style" pitchFamily="18" charset="0"/>
              </a:rPr>
              <a:t>Examples: GRANT, REVOKE statements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800" b="1" dirty="0" smtClean="0">
                <a:latin typeface="Bookman Old Style" pitchFamily="18" charset="0"/>
              </a:rPr>
              <a:t>TCL - </a:t>
            </a:r>
            <a:r>
              <a:rPr lang="en-US" sz="1800" dirty="0" smtClean="0">
                <a:latin typeface="Bookman Old Style" pitchFamily="18" charset="0"/>
              </a:rPr>
              <a:t>TCL </a:t>
            </a:r>
            <a:r>
              <a:rPr lang="en-US" sz="1800" dirty="0">
                <a:latin typeface="Bookman Old Style" pitchFamily="18" charset="0"/>
              </a:rPr>
              <a:t>is abbreviation of </a:t>
            </a:r>
            <a:r>
              <a:rPr lang="en-US" sz="1800" b="1" dirty="0">
                <a:latin typeface="Bookman Old Style" pitchFamily="18" charset="0"/>
              </a:rPr>
              <a:t>Transactional Control Language</a:t>
            </a:r>
            <a:r>
              <a:rPr lang="en-US" sz="1800" dirty="0">
                <a:latin typeface="Bookman Old Style" pitchFamily="18" charset="0"/>
              </a:rPr>
              <a:t>. It is used to manage different transactions occurring within a database.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>
                <a:latin typeface="Bookman Old Style" pitchFamily="18" charset="0"/>
              </a:rPr>
              <a:t>Examples: COMMIT, ROLLBACK </a:t>
            </a:r>
            <a:r>
              <a:rPr lang="en-US" sz="1600" dirty="0" smtClean="0">
                <a:latin typeface="Bookman Old Style" pitchFamily="18" charset="0"/>
              </a:rPr>
              <a:t>statements</a:t>
            </a:r>
            <a:endParaRPr lang="en-US" sz="16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ookman Old Style" pitchFamily="18" charset="0"/>
              </a:rPr>
              <a:t>Create Table (DDL  Command)</a:t>
            </a:r>
            <a:endParaRPr lang="en-US" sz="2800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1534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 statement is used to create a new table in a database.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9050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 TABLE </a:t>
            </a:r>
            <a:r>
              <a:rPr lang="en-US" i="1" dirty="0" err="1" smtClean="0">
                <a:latin typeface="Bookman Old Style" pitchFamily="18" charset="0"/>
              </a:rPr>
              <a:t>table_name</a:t>
            </a:r>
            <a:endParaRPr lang="en-US" i="1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(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column1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column2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column3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 ....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0386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572000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 TABLE Persons (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 </a:t>
            </a:r>
            <a:r>
              <a:rPr lang="en-US" dirty="0" err="1" smtClean="0">
                <a:latin typeface="Bookman Old Style" pitchFamily="18" charset="0"/>
              </a:rPr>
              <a:t>PersonID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int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 </a:t>
            </a:r>
            <a:r>
              <a:rPr lang="en-US" dirty="0" err="1" smtClean="0">
                <a:latin typeface="Bookman Old Style" pitchFamily="18" charset="0"/>
              </a:rPr>
              <a:t>LastName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varchar</a:t>
            </a:r>
            <a:r>
              <a:rPr lang="en-US" dirty="0" smtClean="0">
                <a:latin typeface="Bookman Old Style" pitchFamily="18" charset="0"/>
              </a:rPr>
              <a:t>(255),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 </a:t>
            </a:r>
            <a:r>
              <a:rPr lang="en-US" dirty="0" err="1" smtClean="0">
                <a:latin typeface="Bookman Old Style" pitchFamily="18" charset="0"/>
              </a:rPr>
              <a:t>FirstName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varchar</a:t>
            </a:r>
            <a:r>
              <a:rPr lang="en-US" dirty="0" smtClean="0">
                <a:latin typeface="Bookman Old Style" pitchFamily="18" charset="0"/>
              </a:rPr>
              <a:t>(255),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 Address </a:t>
            </a:r>
            <a:r>
              <a:rPr lang="en-US" dirty="0" err="1" smtClean="0">
                <a:latin typeface="Bookman Old Style" pitchFamily="18" charset="0"/>
              </a:rPr>
              <a:t>varchar</a:t>
            </a:r>
            <a:r>
              <a:rPr lang="en-US" dirty="0" smtClean="0">
                <a:latin typeface="Bookman Old Style" pitchFamily="18" charset="0"/>
              </a:rPr>
              <a:t>(255),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 City </a:t>
            </a:r>
            <a:r>
              <a:rPr lang="en-US" dirty="0" err="1" smtClean="0">
                <a:latin typeface="Bookman Old Style" pitchFamily="18" charset="0"/>
              </a:rPr>
              <a:t>varchar</a:t>
            </a:r>
            <a:r>
              <a:rPr lang="en-US" dirty="0" smtClean="0">
                <a:latin typeface="Bookman Old Style" pitchFamily="18" charset="0"/>
              </a:rPr>
              <a:t>(255)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524000"/>
            <a:ext cx="9669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ookman Old Style" pitchFamily="18" charset="0"/>
              </a:rPr>
              <a:t>Create Table (DDL  Command)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1534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 Using Another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057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 TABLE </a:t>
            </a:r>
            <a:r>
              <a:rPr lang="en-US" dirty="0" err="1" smtClean="0">
                <a:latin typeface="Bookman Old Style" pitchFamily="18" charset="0"/>
              </a:rPr>
              <a:t>new_table_name</a:t>
            </a:r>
            <a:r>
              <a:rPr lang="en-US" dirty="0" smtClean="0">
                <a:latin typeface="Bookman Old Style" pitchFamily="18" charset="0"/>
              </a:rPr>
              <a:t> AS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 SELECT column1, column2,...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 FROM </a:t>
            </a:r>
            <a:r>
              <a:rPr lang="en-US" dirty="0" err="1" smtClean="0">
                <a:latin typeface="Bookman Old Style" pitchFamily="18" charset="0"/>
              </a:rPr>
              <a:t>existing_table_name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 WHERE ....;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0386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572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 TABLE </a:t>
            </a:r>
            <a:r>
              <a:rPr lang="en-US" dirty="0" err="1" smtClean="0">
                <a:latin typeface="Bookman Old Style" pitchFamily="18" charset="0"/>
              </a:rPr>
              <a:t>TestTable</a:t>
            </a:r>
            <a:r>
              <a:rPr lang="en-US" dirty="0" smtClean="0">
                <a:latin typeface="Bookman Old Style" pitchFamily="18" charset="0"/>
              </a:rPr>
              <a:t> AS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SELECT </a:t>
            </a:r>
            <a:r>
              <a:rPr lang="en-US" dirty="0" err="1" smtClean="0">
                <a:latin typeface="Bookman Old Style" pitchFamily="18" charset="0"/>
              </a:rPr>
              <a:t>customername</a:t>
            </a:r>
            <a:r>
              <a:rPr lang="en-US" dirty="0" smtClean="0">
                <a:latin typeface="Bookman Old Style" pitchFamily="18" charset="0"/>
              </a:rPr>
              <a:t>, </a:t>
            </a:r>
            <a:r>
              <a:rPr lang="en-US" dirty="0" err="1" smtClean="0">
                <a:latin typeface="Bookman Old Style" pitchFamily="18" charset="0"/>
              </a:rPr>
              <a:t>contactname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FROM customers;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524000"/>
            <a:ext cx="9669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itchFamily="18" charset="0"/>
              </a:rPr>
              <a:t>DROP TABLE Statement(DDL  Command)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38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 TABLE statement is used to drop an existing table in a database.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 TABLE </a:t>
            </a:r>
            <a:r>
              <a:rPr lang="en-US" dirty="0" err="1" smtClean="0">
                <a:latin typeface="Bookman Old Style" pitchFamily="18" charset="0"/>
              </a:rPr>
              <a:t>table_name</a:t>
            </a:r>
            <a:r>
              <a:rPr lang="en-US" dirty="0" smtClean="0">
                <a:latin typeface="Bookman Old Style" pitchFamily="1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0480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733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 TABLE student;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1676400"/>
            <a:ext cx="9669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itchFamily="18" charset="0"/>
              </a:rPr>
              <a:t>TRUNCATE TABLE Statement(DDL  Command)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382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TRUNCATE TABLE statement is used to delete the data inside a table, but not the table itself.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5146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TRUNCATE TABLE </a:t>
            </a:r>
            <a:r>
              <a:rPr lang="en-US" dirty="0" err="1" smtClean="0">
                <a:latin typeface="Bookman Old Style" pitchFamily="18" charset="0"/>
              </a:rPr>
              <a:t>table_name</a:t>
            </a:r>
            <a:r>
              <a:rPr lang="en-US" dirty="0" smtClean="0">
                <a:latin typeface="Bookman Old Style" pitchFamily="1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1242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733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TRUNCATE TABLE student;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905000"/>
            <a:ext cx="9669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itchFamily="18" charset="0"/>
              </a:rPr>
              <a:t>ALTER TABLE Statement (DDL  Command)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382000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0363" indent="-360363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The ALTER TABLE statement is used to </a:t>
            </a:r>
            <a:r>
              <a:rPr lang="en-US" b="1" dirty="0" smtClean="0">
                <a:latin typeface="Bookman Old Style" pitchFamily="18" charset="0"/>
              </a:rPr>
              <a:t>add, delete, or modify columns</a:t>
            </a:r>
            <a:r>
              <a:rPr lang="en-US" dirty="0" smtClean="0">
                <a:latin typeface="Bookman Old Style" pitchFamily="18" charset="0"/>
              </a:rPr>
              <a:t> in an existing table.</a:t>
            </a:r>
          </a:p>
          <a:p>
            <a:pPr marL="360363" indent="-360363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The ALTER TABLE statement is also used to </a:t>
            </a:r>
            <a:r>
              <a:rPr lang="en-US" b="1" dirty="0" smtClean="0">
                <a:latin typeface="Bookman Old Style" pitchFamily="18" charset="0"/>
              </a:rPr>
              <a:t>add and drop various </a:t>
            </a:r>
            <a:r>
              <a:rPr lang="en-US" dirty="0" smtClean="0">
                <a:latin typeface="Bookman Old Style" pitchFamily="18" charset="0"/>
              </a:rPr>
              <a:t>constraints on an existing table.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352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 TABLE </a:t>
            </a:r>
            <a:r>
              <a:rPr lang="en-US" dirty="0" err="1" smtClean="0">
                <a:latin typeface="Bookman Old Style" pitchFamily="18" charset="0"/>
              </a:rPr>
              <a:t>table_name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ADD </a:t>
            </a:r>
            <a:r>
              <a:rPr lang="en-US" dirty="0" err="1" smtClean="0">
                <a:latin typeface="Bookman Old Style" pitchFamily="18" charset="0"/>
              </a:rPr>
              <a:t>column_name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1910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48006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 TABLE student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ADD Email </a:t>
            </a:r>
            <a:r>
              <a:rPr lang="en-US" dirty="0" err="1" smtClean="0">
                <a:latin typeface="Bookman Old Style" pitchFamily="18" charset="0"/>
              </a:rPr>
              <a:t>varchar</a:t>
            </a:r>
            <a:r>
              <a:rPr lang="en-US" dirty="0" smtClean="0">
                <a:latin typeface="Bookman Old Style" pitchFamily="18" charset="0"/>
              </a:rPr>
              <a:t>(255);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819400"/>
            <a:ext cx="391164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 Alter Table - Add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itchFamily="18" charset="0"/>
              </a:rPr>
              <a:t>ALTER TABLE Statement (DDL  Command)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438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 TABLE </a:t>
            </a:r>
            <a:r>
              <a:rPr lang="en-US" dirty="0" err="1" smtClean="0">
                <a:latin typeface="Bookman Old Style" pitchFamily="18" charset="0"/>
              </a:rPr>
              <a:t>table_name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DROP COLUMN </a:t>
            </a:r>
            <a:r>
              <a:rPr lang="en-US" dirty="0" err="1" smtClean="0">
                <a:latin typeface="Bookman Old Style" pitchFamily="18" charset="0"/>
              </a:rPr>
              <a:t>column_name</a:t>
            </a:r>
            <a:r>
              <a:rPr lang="en-US" dirty="0" smtClean="0">
                <a:latin typeface="Bookman Old Style" pitchFamily="1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2672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48768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 TABLE student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DROP COLUMN Email;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752600"/>
            <a:ext cx="47244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 Alter Table - DROP Column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32766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Note:-</a:t>
            </a:r>
            <a:r>
              <a:rPr lang="en-US" dirty="0" smtClean="0">
                <a:latin typeface="Bookman Old Style" pitchFamily="18" charset="0"/>
              </a:rPr>
              <a:t> some database systems don't allow deleting a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itchFamily="18" charset="0"/>
              </a:rPr>
              <a:t>ALTER TABLE Statement (DDL  Command)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2554069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 TABLE </a:t>
            </a:r>
            <a:r>
              <a:rPr lang="en-US" dirty="0" err="1" smtClean="0">
                <a:latin typeface="Bookman Old Style" pitchFamily="18" charset="0"/>
              </a:rPr>
              <a:t>table_name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ALTER COLUMN </a:t>
            </a:r>
            <a:r>
              <a:rPr lang="en-US" dirty="0" err="1" smtClean="0">
                <a:latin typeface="Bookman Old Style" pitchFamily="18" charset="0"/>
              </a:rPr>
              <a:t>column_name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1066800"/>
            <a:ext cx="6400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 - Alter/Modify Column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1600200"/>
            <a:ext cx="542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To change the data type of a column in a table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057400"/>
            <a:ext cx="10406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35814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 TABLE </a:t>
            </a:r>
            <a:r>
              <a:rPr lang="en-US" dirty="0" err="1" smtClean="0">
                <a:latin typeface="Bookman Old Style" pitchFamily="18" charset="0"/>
              </a:rPr>
              <a:t>table_name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MODIFY COLUMN </a:t>
            </a:r>
            <a:r>
              <a:rPr lang="en-US" dirty="0" err="1" smtClean="0">
                <a:latin typeface="Bookman Old Style" pitchFamily="18" charset="0"/>
              </a:rPr>
              <a:t>column_name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 TABLE </a:t>
            </a:r>
            <a:r>
              <a:rPr lang="en-US" dirty="0" err="1" smtClean="0">
                <a:latin typeface="Bookman Old Style" pitchFamily="18" charset="0"/>
              </a:rPr>
              <a:t>table_name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MODIFY </a:t>
            </a:r>
            <a:r>
              <a:rPr lang="en-US" dirty="0" err="1" smtClean="0">
                <a:latin typeface="Bookman Old Style" pitchFamily="18" charset="0"/>
              </a:rPr>
              <a:t>column_name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581400"/>
            <a:ext cx="25146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My SQL / Oracle (prior version 10G):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2667000"/>
            <a:ext cx="300274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SQL Server / MS Access: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5105400"/>
            <a:ext cx="254749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Oracle 10G and later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1551552DAE5D4E854D0E1CDE048039" ma:contentTypeVersion="6" ma:contentTypeDescription="Create a new document." ma:contentTypeScope="" ma:versionID="b3634cfbe66883cacf2fcf6c1b42a7ed">
  <xsd:schema xmlns:xsd="http://www.w3.org/2001/XMLSchema" xmlns:xs="http://www.w3.org/2001/XMLSchema" xmlns:p="http://schemas.microsoft.com/office/2006/metadata/properties" xmlns:ns2="43c82a58-484a-4b50-ac80-e979debf0173" targetNamespace="http://schemas.microsoft.com/office/2006/metadata/properties" ma:root="true" ma:fieldsID="e9e5691e9b61dec2013d212e7721b763" ns2:_="">
    <xsd:import namespace="43c82a58-484a-4b50-ac80-e979debf01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82a58-484a-4b50-ac80-e979debf01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10708-573B-4E6B-8739-AFCD61845973}"/>
</file>

<file path=customXml/itemProps2.xml><?xml version="1.0" encoding="utf-8"?>
<ds:datastoreItem xmlns:ds="http://schemas.openxmlformats.org/officeDocument/2006/customXml" ds:itemID="{CDCDF672-F1D7-4FBD-8F62-FAF219DD89E4}"/>
</file>

<file path=customXml/itemProps3.xml><?xml version="1.0" encoding="utf-8"?>
<ds:datastoreItem xmlns:ds="http://schemas.openxmlformats.org/officeDocument/2006/customXml" ds:itemID="{824E6AB4-C40E-435C-91CE-8EC62B9FA58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494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SQL stand for  Structured Query Language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stand for  Structured Query Language</dc:title>
  <dc:creator>LENOVO</dc:creator>
  <cp:lastModifiedBy>Windows User</cp:lastModifiedBy>
  <cp:revision>2</cp:revision>
  <dcterms:created xsi:type="dcterms:W3CDTF">2006-08-16T00:00:00Z</dcterms:created>
  <dcterms:modified xsi:type="dcterms:W3CDTF">2021-01-18T08:14:45Z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0x0101004A1551552DAE5D4E854D0E1CDE048039</vt:lpwstr>
  </property>
</Properties>
</file>