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0" r:id="rId13"/>
    <p:sldId id="291" r:id="rId14"/>
    <p:sldId id="267" r:id="rId15"/>
    <p:sldId id="268" r:id="rId16"/>
    <p:sldId id="269" r:id="rId17"/>
    <p:sldId id="279" r:id="rId18"/>
    <p:sldId id="280" r:id="rId19"/>
    <p:sldId id="270" r:id="rId20"/>
    <p:sldId id="271" r:id="rId21"/>
    <p:sldId id="272" r:id="rId22"/>
    <p:sldId id="273" r:id="rId23"/>
    <p:sldId id="274" r:id="rId24"/>
    <p:sldId id="275" r:id="rId25"/>
    <p:sldId id="276" r:id="rId26"/>
    <p:sldId id="277" r:id="rId27"/>
    <p:sldId id="278" r:id="rId28"/>
    <p:sldId id="281" r:id="rId29"/>
    <p:sldId id="282" r:id="rId30"/>
    <p:sldId id="283" r:id="rId31"/>
    <p:sldId id="284" r:id="rId32"/>
    <p:sldId id="285" r:id="rId33"/>
    <p:sldId id="286" r:id="rId34"/>
    <p:sldId id="287" r:id="rId35"/>
    <p:sldId id="292" r:id="rId36"/>
    <p:sldId id="293" r:id="rId37"/>
    <p:sldId id="288"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showGuides="1">
      <p:cViewPr varScale="1">
        <p:scale>
          <a:sx n="71" d="100"/>
          <a:sy n="71" d="100"/>
        </p:scale>
        <p:origin x="61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084B9D-A774-4A40-A372-C018366F5EB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42579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084B9D-A774-4A40-A372-C018366F5EB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347893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084B9D-A774-4A40-A372-C018366F5EB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273259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084B9D-A774-4A40-A372-C018366F5EB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106437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84B9D-A774-4A40-A372-C018366F5EB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41919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084B9D-A774-4A40-A372-C018366F5EB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224777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084B9D-A774-4A40-A372-C018366F5EB3}"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186729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084B9D-A774-4A40-A372-C018366F5EB3}"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279049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84B9D-A774-4A40-A372-C018366F5EB3}"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232125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84B9D-A774-4A40-A372-C018366F5EB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241665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84B9D-A774-4A40-A372-C018366F5EB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21C6-148A-431A-964E-838326F6DF78}" type="slidenum">
              <a:rPr lang="en-US" smtClean="0"/>
              <a:t>‹#›</a:t>
            </a:fld>
            <a:endParaRPr lang="en-US"/>
          </a:p>
        </p:txBody>
      </p:sp>
    </p:spTree>
    <p:extLst>
      <p:ext uri="{BB962C8B-B14F-4D97-AF65-F5344CB8AC3E}">
        <p14:creationId xmlns:p14="http://schemas.microsoft.com/office/powerpoint/2010/main" val="119376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84B9D-A774-4A40-A372-C018366F5EB3}" type="datetimeFigureOut">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B21C6-148A-431A-964E-838326F6DF78}" type="slidenum">
              <a:rPr lang="en-US" smtClean="0"/>
              <a:t>‹#›</a:t>
            </a:fld>
            <a:endParaRPr lang="en-US"/>
          </a:p>
        </p:txBody>
      </p:sp>
    </p:spTree>
    <p:extLst>
      <p:ext uri="{BB962C8B-B14F-4D97-AF65-F5344CB8AC3E}">
        <p14:creationId xmlns:p14="http://schemas.microsoft.com/office/powerpoint/2010/main" val="504252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By Rahul </a:t>
            </a:r>
            <a:r>
              <a:rPr lang="en-US" dirty="0" err="1" smtClean="0"/>
              <a:t>Shrivastava</a:t>
            </a:r>
            <a:endParaRPr lang="en-US" dirty="0"/>
          </a:p>
        </p:txBody>
      </p:sp>
    </p:spTree>
    <p:extLst>
      <p:ext uri="{BB962C8B-B14F-4D97-AF65-F5344CB8AC3E}">
        <p14:creationId xmlns:p14="http://schemas.microsoft.com/office/powerpoint/2010/main" val="65925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s-ES" dirty="0"/>
              <a:t>&lt;?</a:t>
            </a:r>
            <a:r>
              <a:rPr lang="es-ES" dirty="0" err="1"/>
              <a:t>php</a:t>
            </a:r>
            <a:r>
              <a:rPr lang="es-ES" dirty="0" smtClean="0"/>
              <a:t/>
            </a:r>
            <a:br>
              <a:rPr lang="es-ES" dirty="0" smtClean="0"/>
            </a:br>
            <a:r>
              <a:rPr lang="es-ES" dirty="0"/>
              <a:t>$x = 5;</a:t>
            </a:r>
            <a:r>
              <a:rPr lang="es-ES" dirty="0" smtClean="0"/>
              <a:t/>
            </a:r>
            <a:br>
              <a:rPr lang="es-ES" dirty="0" smtClean="0"/>
            </a:br>
            <a:r>
              <a:rPr lang="es-ES" dirty="0"/>
              <a:t>$y = 10;</a:t>
            </a:r>
            <a:r>
              <a:rPr lang="es-ES" dirty="0" smtClean="0"/>
              <a:t/>
            </a:r>
            <a:br>
              <a:rPr lang="es-ES" dirty="0" smtClean="0"/>
            </a:br>
            <a:r>
              <a:rPr lang="es-ES" dirty="0" smtClean="0"/>
              <a:t/>
            </a:r>
            <a:br>
              <a:rPr lang="es-ES" dirty="0" smtClean="0"/>
            </a:br>
            <a:r>
              <a:rPr lang="es-ES" dirty="0" err="1"/>
              <a:t>function</a:t>
            </a:r>
            <a:r>
              <a:rPr lang="es-ES" dirty="0"/>
              <a:t> </a:t>
            </a:r>
            <a:r>
              <a:rPr lang="es-ES" dirty="0" err="1"/>
              <a:t>myTest</a:t>
            </a:r>
            <a:r>
              <a:rPr lang="es-ES" dirty="0"/>
              <a:t>() {</a:t>
            </a:r>
            <a:r>
              <a:rPr lang="es-ES" dirty="0" smtClean="0"/>
              <a:t/>
            </a:r>
            <a:br>
              <a:rPr lang="es-ES" dirty="0" smtClean="0"/>
            </a:br>
            <a:r>
              <a:rPr lang="es-ES" dirty="0"/>
              <a:t>  global $x, $y;</a:t>
            </a:r>
            <a:r>
              <a:rPr lang="es-ES" dirty="0" smtClean="0"/>
              <a:t/>
            </a:r>
            <a:br>
              <a:rPr lang="es-ES" dirty="0" smtClean="0"/>
            </a:br>
            <a:r>
              <a:rPr lang="es-ES" dirty="0"/>
              <a:t>  $y = $x + $y;</a:t>
            </a:r>
            <a:r>
              <a:rPr lang="es-ES" dirty="0" smtClean="0"/>
              <a:t/>
            </a:r>
            <a:br>
              <a:rPr lang="es-ES" dirty="0" smtClean="0"/>
            </a:br>
            <a:r>
              <a:rPr lang="es-ES" dirty="0"/>
              <a:t>}</a:t>
            </a:r>
            <a:r>
              <a:rPr lang="es-ES" dirty="0" smtClean="0"/>
              <a:t/>
            </a:r>
            <a:br>
              <a:rPr lang="es-ES" dirty="0" smtClean="0"/>
            </a:br>
            <a:r>
              <a:rPr lang="es-ES" dirty="0" smtClean="0"/>
              <a:t/>
            </a:r>
            <a:br>
              <a:rPr lang="es-ES" dirty="0" smtClean="0"/>
            </a:br>
            <a:r>
              <a:rPr lang="es-ES" dirty="0" err="1"/>
              <a:t>myTest</a:t>
            </a:r>
            <a:r>
              <a:rPr lang="es-ES" dirty="0"/>
              <a:t>();</a:t>
            </a:r>
            <a:r>
              <a:rPr lang="es-ES" dirty="0" smtClean="0"/>
              <a:t/>
            </a:r>
            <a:br>
              <a:rPr lang="es-ES" dirty="0" smtClean="0"/>
            </a:br>
            <a:r>
              <a:rPr lang="es-ES" dirty="0"/>
              <a:t>echo $y; // outputs 15</a:t>
            </a:r>
            <a:br>
              <a:rPr lang="es-ES" dirty="0"/>
            </a:br>
            <a:r>
              <a:rPr lang="es-ES" dirty="0"/>
              <a:t>?&gt;</a:t>
            </a:r>
            <a:endParaRPr lang="en-US" dirty="0"/>
          </a:p>
        </p:txBody>
      </p:sp>
    </p:spTree>
    <p:extLst>
      <p:ext uri="{BB962C8B-B14F-4D97-AF65-F5344CB8AC3E}">
        <p14:creationId xmlns:p14="http://schemas.microsoft.com/office/powerpoint/2010/main" val="358418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function </a:t>
            </a:r>
            <a:r>
              <a:rPr lang="en-US" dirty="0" err="1"/>
              <a:t>myTest</a:t>
            </a:r>
            <a:r>
              <a:rPr lang="en-US" dirty="0"/>
              <a:t>() {</a:t>
            </a:r>
            <a:r>
              <a:rPr lang="en-US" dirty="0" smtClean="0"/>
              <a:t/>
            </a:r>
            <a:br>
              <a:rPr lang="en-US" dirty="0" smtClean="0"/>
            </a:br>
            <a:r>
              <a:rPr lang="en-US" dirty="0"/>
              <a:t>  static $x = 0;</a:t>
            </a:r>
            <a:r>
              <a:rPr lang="en-US" dirty="0" smtClean="0"/>
              <a:t/>
            </a:r>
            <a:br>
              <a:rPr lang="en-US" dirty="0" smtClean="0"/>
            </a:br>
            <a:r>
              <a:rPr lang="en-US" dirty="0"/>
              <a:t>  echo $x;</a:t>
            </a:r>
            <a:r>
              <a:rPr lang="en-US" dirty="0" smtClean="0"/>
              <a:t/>
            </a:r>
            <a:br>
              <a:rPr lang="en-US" dirty="0" smtClean="0"/>
            </a:br>
            <a:r>
              <a:rPr lang="en-US" dirty="0"/>
              <a:t>  $x++;</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err="1"/>
              <a:t>myTest</a:t>
            </a:r>
            <a:r>
              <a:rPr lang="en-US" dirty="0"/>
              <a:t>();</a:t>
            </a:r>
            <a:r>
              <a:rPr lang="en-US" dirty="0" smtClean="0"/>
              <a:t/>
            </a:r>
            <a:br>
              <a:rPr lang="en-US" dirty="0" smtClean="0"/>
            </a:br>
            <a:r>
              <a:rPr lang="en-US" dirty="0" err="1"/>
              <a:t>myTest</a:t>
            </a:r>
            <a:r>
              <a:rPr lang="en-US" dirty="0"/>
              <a:t>();</a:t>
            </a:r>
            <a:r>
              <a:rPr lang="en-US" dirty="0" smtClean="0"/>
              <a:t/>
            </a:r>
            <a:br>
              <a:rPr lang="en-US" dirty="0" smtClean="0"/>
            </a:br>
            <a:r>
              <a:rPr lang="en-US" dirty="0" err="1"/>
              <a:t>myTest</a:t>
            </a:r>
            <a:r>
              <a:rPr lang="en-US" dirty="0"/>
              <a:t>();</a:t>
            </a:r>
            <a:r>
              <a:rPr lang="en-US" dirty="0" smtClean="0"/>
              <a:t/>
            </a:r>
            <a:br>
              <a:rPr lang="en-US" dirty="0" smtClean="0"/>
            </a:br>
            <a:r>
              <a:rPr lang="en-US" dirty="0"/>
              <a:t>?&gt;</a:t>
            </a:r>
          </a:p>
        </p:txBody>
      </p:sp>
    </p:spTree>
    <p:extLst>
      <p:ext uri="{BB962C8B-B14F-4D97-AF65-F5344CB8AC3E}">
        <p14:creationId xmlns:p14="http://schemas.microsoft.com/office/powerpoint/2010/main" val="4477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6109" y="365125"/>
            <a:ext cx="10497625" cy="6371851"/>
          </a:xfrm>
          <a:prstGeom prst="rect">
            <a:avLst/>
          </a:prstGeom>
        </p:spPr>
      </p:pic>
    </p:spTree>
    <p:extLst>
      <p:ext uri="{BB962C8B-B14F-4D97-AF65-F5344CB8AC3E}">
        <p14:creationId xmlns:p14="http://schemas.microsoft.com/office/powerpoint/2010/main" val="393295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85047" y="1825625"/>
            <a:ext cx="6252882" cy="3996871"/>
          </a:xfrm>
          <a:prstGeom prst="rect">
            <a:avLst/>
          </a:prstGeom>
        </p:spPr>
      </p:pic>
    </p:spTree>
    <p:extLst>
      <p:ext uri="{BB962C8B-B14F-4D97-AF65-F5344CB8AC3E}">
        <p14:creationId xmlns:p14="http://schemas.microsoft.com/office/powerpoint/2010/main" val="232092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Variables </a:t>
            </a:r>
            <a:r>
              <a:rPr lang="en-US" dirty="0"/>
              <a:t>can store data of different types, and different data types can do different things.</a:t>
            </a:r>
          </a:p>
          <a:p>
            <a:r>
              <a:rPr lang="en-US" dirty="0"/>
              <a:t>PHP supports the following data types:</a:t>
            </a:r>
          </a:p>
          <a:p>
            <a:r>
              <a:rPr lang="en-US" dirty="0"/>
              <a:t>String</a:t>
            </a:r>
          </a:p>
          <a:p>
            <a:r>
              <a:rPr lang="en-US" dirty="0"/>
              <a:t>Integer</a:t>
            </a:r>
          </a:p>
          <a:p>
            <a:r>
              <a:rPr lang="en-US" dirty="0"/>
              <a:t>Float (floating point numbers - also called double)</a:t>
            </a:r>
          </a:p>
          <a:p>
            <a:r>
              <a:rPr lang="en-US" dirty="0"/>
              <a:t>Boolean</a:t>
            </a:r>
          </a:p>
          <a:p>
            <a:r>
              <a:rPr lang="en-US" dirty="0"/>
              <a:t>Array</a:t>
            </a:r>
          </a:p>
          <a:p>
            <a:r>
              <a:rPr lang="en-US" dirty="0"/>
              <a:t>Object</a:t>
            </a:r>
          </a:p>
          <a:p>
            <a:r>
              <a:rPr lang="en-US" dirty="0"/>
              <a:t>NULL</a:t>
            </a:r>
          </a:p>
          <a:p>
            <a:r>
              <a:rPr lang="en-US" dirty="0"/>
              <a:t>Resource</a:t>
            </a:r>
          </a:p>
          <a:p>
            <a:r>
              <a:rPr lang="en-US" dirty="0" smtClean="0"/>
              <a:t/>
            </a:r>
            <a:br>
              <a:rPr lang="en-US" dirty="0" smtClean="0"/>
            </a:br>
            <a:endParaRPr lang="en-US" dirty="0"/>
          </a:p>
        </p:txBody>
      </p:sp>
    </p:spTree>
    <p:extLst>
      <p:ext uri="{BB962C8B-B14F-4D97-AF65-F5344CB8AC3E}">
        <p14:creationId xmlns:p14="http://schemas.microsoft.com/office/powerpoint/2010/main" val="310234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a:t>
            </a:r>
            <a:r>
              <a:rPr lang="en-US" dirty="0" err="1" smtClean="0"/>
              <a:t>php</a:t>
            </a:r>
            <a:r>
              <a:rPr lang="en-US" dirty="0" smtClean="0"/>
              <a:t>  </a:t>
            </a:r>
          </a:p>
          <a:p>
            <a:r>
              <a:rPr lang="en-US" dirty="0" smtClean="0"/>
              <a:t>$x = 10.365;</a:t>
            </a:r>
          </a:p>
          <a:p>
            <a:r>
              <a:rPr lang="en-US" dirty="0" err="1" smtClean="0"/>
              <a:t>var_dump</a:t>
            </a:r>
            <a:r>
              <a:rPr lang="en-US" dirty="0" smtClean="0"/>
              <a:t>($x);</a:t>
            </a:r>
          </a:p>
          <a:p>
            <a:r>
              <a:rPr lang="en-US" dirty="0" smtClean="0"/>
              <a:t>?&gt;  </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56514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$cars = array("</a:t>
            </a:r>
            <a:r>
              <a:rPr lang="en-US" dirty="0" err="1"/>
              <a:t>Volvo","BMW","Toyota</a:t>
            </a:r>
            <a:r>
              <a:rPr lang="en-US" dirty="0"/>
              <a:t>");</a:t>
            </a:r>
            <a:r>
              <a:rPr lang="en-US" dirty="0" smtClean="0"/>
              <a:t/>
            </a:r>
            <a:br>
              <a:rPr lang="en-US" dirty="0" smtClean="0"/>
            </a:br>
            <a:r>
              <a:rPr lang="en-US" dirty="0" err="1"/>
              <a:t>var_dump</a:t>
            </a:r>
            <a:r>
              <a:rPr lang="en-US" dirty="0"/>
              <a:t>($cars);</a:t>
            </a:r>
            <a:r>
              <a:rPr lang="en-US" dirty="0" smtClean="0"/>
              <a:t/>
            </a:r>
            <a:br>
              <a:rPr lang="en-US" dirty="0" smtClean="0"/>
            </a:br>
            <a:r>
              <a:rPr lang="en-US" dirty="0" smtClean="0"/>
              <a:t>?&gt;</a:t>
            </a:r>
          </a:p>
          <a:p>
            <a:r>
              <a:rPr lang="en-US" dirty="0"/>
              <a:t>&lt;?</a:t>
            </a:r>
            <a:r>
              <a:rPr lang="en-US" dirty="0" err="1"/>
              <a:t>php</a:t>
            </a:r>
            <a:r>
              <a:rPr lang="en-US" dirty="0" smtClean="0"/>
              <a:t/>
            </a:r>
            <a:br>
              <a:rPr lang="en-US" dirty="0" smtClean="0"/>
            </a:br>
            <a:r>
              <a:rPr lang="en-US" dirty="0"/>
              <a:t>$cars = array("Volvo", "BMW", "Toyota");</a:t>
            </a:r>
            <a:r>
              <a:rPr lang="en-US" dirty="0" smtClean="0"/>
              <a:t/>
            </a:r>
            <a:br>
              <a:rPr lang="en-US" dirty="0" smtClean="0"/>
            </a:br>
            <a:r>
              <a:rPr lang="en-US" dirty="0"/>
              <a:t>echo "I like " . $cars[0] . ", " . $cars[1] . " and " . $cars[2] . ".";</a:t>
            </a:r>
            <a:r>
              <a:rPr lang="en-US" dirty="0" smtClean="0"/>
              <a:t/>
            </a:r>
            <a:br>
              <a:rPr lang="en-US" dirty="0" smtClean="0"/>
            </a:br>
            <a:r>
              <a:rPr lang="en-US" dirty="0"/>
              <a:t>?&gt;</a:t>
            </a:r>
          </a:p>
        </p:txBody>
      </p:sp>
    </p:spTree>
    <p:extLst>
      <p:ext uri="{BB962C8B-B14F-4D97-AF65-F5344CB8AC3E}">
        <p14:creationId xmlns:p14="http://schemas.microsoft.com/office/powerpoint/2010/main" val="403084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 Array</a:t>
            </a:r>
            <a:endParaRPr lang="en-US" dirty="0"/>
          </a:p>
        </p:txBody>
      </p:sp>
      <p:sp>
        <p:nvSpPr>
          <p:cNvPr id="3" name="Content Placeholder 2"/>
          <p:cNvSpPr>
            <a:spLocks noGrp="1"/>
          </p:cNvSpPr>
          <p:nvPr>
            <p:ph idx="1"/>
          </p:nvPr>
        </p:nvSpPr>
        <p:spPr/>
        <p:txBody>
          <a:bodyPr>
            <a:normAutofit lnSpcReduction="10000"/>
          </a:bodyPr>
          <a:lstStyle/>
          <a:p>
            <a:r>
              <a:rPr lang="en-US" dirty="0"/>
              <a:t>$cars = array (</a:t>
            </a:r>
            <a:r>
              <a:rPr lang="en-US" dirty="0" smtClean="0"/>
              <a:t/>
            </a:r>
            <a:br>
              <a:rPr lang="en-US" dirty="0" smtClean="0"/>
            </a:br>
            <a:r>
              <a:rPr lang="en-US" dirty="0"/>
              <a:t>  array("Volvo",22,18),</a:t>
            </a:r>
            <a:r>
              <a:rPr lang="en-US" dirty="0" smtClean="0"/>
              <a:t/>
            </a:r>
            <a:br>
              <a:rPr lang="en-US" dirty="0" smtClean="0"/>
            </a:br>
            <a:r>
              <a:rPr lang="en-US" dirty="0"/>
              <a:t>  array("BMW",15,13),</a:t>
            </a:r>
            <a:r>
              <a:rPr lang="en-US" dirty="0" smtClean="0"/>
              <a:t/>
            </a:r>
            <a:br>
              <a:rPr lang="en-US" dirty="0" smtClean="0"/>
            </a:br>
            <a:r>
              <a:rPr lang="en-US" dirty="0"/>
              <a:t>  array("Saab",5,2),</a:t>
            </a:r>
            <a:r>
              <a:rPr lang="en-US" dirty="0" smtClean="0"/>
              <a:t/>
            </a:r>
            <a:br>
              <a:rPr lang="en-US" dirty="0" smtClean="0"/>
            </a:br>
            <a:r>
              <a:rPr lang="en-US" dirty="0"/>
              <a:t>  array("Land Rover",17,15)</a:t>
            </a:r>
            <a:r>
              <a:rPr lang="en-US" dirty="0" smtClean="0"/>
              <a:t/>
            </a:r>
            <a:br>
              <a:rPr lang="en-US" dirty="0" smtClean="0"/>
            </a:br>
            <a:r>
              <a:rPr lang="en-US" dirty="0" smtClean="0"/>
              <a:t>);</a:t>
            </a:r>
          </a:p>
          <a:p>
            <a:r>
              <a:rPr lang="en-US" dirty="0"/>
              <a:t>&lt;?</a:t>
            </a:r>
            <a:r>
              <a:rPr lang="en-US" dirty="0" err="1"/>
              <a:t>php</a:t>
            </a:r>
            <a:r>
              <a:rPr lang="en-US" dirty="0" smtClean="0"/>
              <a:t/>
            </a:r>
            <a:br>
              <a:rPr lang="en-US" dirty="0" smtClean="0"/>
            </a:br>
            <a:r>
              <a:rPr lang="en-US" dirty="0"/>
              <a:t>echo $cars[0][0].": In stock: ".$cars[0][1].", sold: ".$cars[0][2].".&lt;</a:t>
            </a:r>
            <a:r>
              <a:rPr lang="en-US" dirty="0" err="1"/>
              <a:t>br</a:t>
            </a:r>
            <a:r>
              <a:rPr lang="en-US" dirty="0"/>
              <a:t>&gt;";</a:t>
            </a:r>
            <a:r>
              <a:rPr lang="en-US" dirty="0" smtClean="0"/>
              <a:t/>
            </a:r>
            <a:br>
              <a:rPr lang="en-US" dirty="0" smtClean="0"/>
            </a:br>
            <a:r>
              <a:rPr lang="en-US" dirty="0"/>
              <a:t>echo $cars[1][0].": In stock: ".$cars[1][1].", sold: ".$cars[1][2].".&lt;</a:t>
            </a:r>
            <a:r>
              <a:rPr lang="en-US" dirty="0" err="1"/>
              <a:t>br</a:t>
            </a:r>
            <a:r>
              <a:rPr lang="en-US" dirty="0"/>
              <a:t>&gt;";</a:t>
            </a:r>
            <a:r>
              <a:rPr lang="en-US" dirty="0" smtClean="0"/>
              <a:t/>
            </a:r>
            <a:br>
              <a:rPr lang="en-US" dirty="0" smtClean="0"/>
            </a:br>
            <a:r>
              <a:rPr lang="en-US" dirty="0"/>
              <a:t>echo $cars[2][0].": In stock: ".$cars[2][1].", sold: ".$cars[2][2].".&lt;</a:t>
            </a:r>
            <a:r>
              <a:rPr lang="en-US" dirty="0" err="1"/>
              <a:t>br</a:t>
            </a:r>
            <a:r>
              <a:rPr lang="en-US" dirty="0"/>
              <a:t>&gt;";</a:t>
            </a:r>
            <a:r>
              <a:rPr lang="en-US" dirty="0" smtClean="0"/>
              <a:t/>
            </a:r>
            <a:br>
              <a:rPr lang="en-US" dirty="0" smtClean="0"/>
            </a:br>
            <a:r>
              <a:rPr lang="en-US" dirty="0"/>
              <a:t>echo $cars[3][0].": In stock: ".$cars[3][1].", sold: ".$cars[3][2].".&lt;</a:t>
            </a:r>
            <a:r>
              <a:rPr lang="en-US" dirty="0" err="1"/>
              <a:t>br</a:t>
            </a:r>
            <a:r>
              <a:rPr lang="en-US" dirty="0"/>
              <a:t>&gt;";</a:t>
            </a:r>
            <a:r>
              <a:rPr lang="en-US" dirty="0" smtClean="0"/>
              <a:t/>
            </a:r>
            <a:br>
              <a:rPr lang="en-US" dirty="0" smtClean="0"/>
            </a:br>
            <a:r>
              <a:rPr lang="en-US" dirty="0"/>
              <a:t>?&gt;</a:t>
            </a:r>
          </a:p>
        </p:txBody>
      </p:sp>
    </p:spTree>
    <p:extLst>
      <p:ext uri="{BB962C8B-B14F-4D97-AF65-F5344CB8AC3E}">
        <p14:creationId xmlns:p14="http://schemas.microsoft.com/office/powerpoint/2010/main" val="144267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in ARRAY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&lt;html&gt;</a:t>
            </a:r>
          </a:p>
          <a:p>
            <a:r>
              <a:rPr lang="en-US" dirty="0" smtClean="0"/>
              <a:t>&lt;body&gt;</a:t>
            </a:r>
          </a:p>
          <a:p>
            <a:endParaRPr lang="en-US" dirty="0" smtClean="0"/>
          </a:p>
          <a:p>
            <a:r>
              <a:rPr lang="en-US" dirty="0" smtClean="0"/>
              <a:t>&lt;?</a:t>
            </a:r>
            <a:r>
              <a:rPr lang="en-US" dirty="0" err="1" smtClean="0"/>
              <a:t>php</a:t>
            </a:r>
            <a:endParaRPr lang="en-US" dirty="0" smtClean="0"/>
          </a:p>
          <a:p>
            <a:r>
              <a:rPr lang="en-US" dirty="0" smtClean="0"/>
              <a:t>$cars = array("Volvo", "BMW", "Toyota");</a:t>
            </a:r>
          </a:p>
          <a:p>
            <a:r>
              <a:rPr lang="en-US" dirty="0" smtClean="0"/>
              <a:t>sort($cars);</a:t>
            </a:r>
          </a:p>
          <a:p>
            <a:endParaRPr lang="en-US" dirty="0" smtClean="0"/>
          </a:p>
          <a:p>
            <a:r>
              <a:rPr lang="en-US" dirty="0" smtClean="0"/>
              <a:t>$</a:t>
            </a:r>
            <a:r>
              <a:rPr lang="en-US" dirty="0" err="1" smtClean="0"/>
              <a:t>clength</a:t>
            </a:r>
            <a:r>
              <a:rPr lang="en-US" dirty="0" smtClean="0"/>
              <a:t> = count($cars);</a:t>
            </a:r>
          </a:p>
          <a:p>
            <a:r>
              <a:rPr lang="en-US" dirty="0" smtClean="0"/>
              <a:t>for($x = 0; $x &lt; $</a:t>
            </a:r>
            <a:r>
              <a:rPr lang="en-US" dirty="0" err="1" smtClean="0"/>
              <a:t>clength</a:t>
            </a:r>
            <a:r>
              <a:rPr lang="en-US" dirty="0" smtClean="0"/>
              <a:t>; $x++) {</a:t>
            </a:r>
          </a:p>
          <a:p>
            <a:r>
              <a:rPr lang="en-US" dirty="0" smtClean="0"/>
              <a:t>  echo $cars[$x];</a:t>
            </a:r>
          </a:p>
          <a:p>
            <a:r>
              <a:rPr lang="en-US" dirty="0" smtClean="0"/>
              <a:t>  echo "&lt;</a:t>
            </a:r>
            <a:r>
              <a:rPr lang="en-US" dirty="0" err="1" smtClean="0"/>
              <a:t>br</a:t>
            </a:r>
            <a:r>
              <a:rPr lang="en-US" dirty="0" smtClean="0"/>
              <a:t>&gt;";</a:t>
            </a:r>
          </a:p>
          <a:p>
            <a:r>
              <a:rPr lang="en-US" dirty="0" smtClean="0"/>
              <a:t>}</a:t>
            </a:r>
          </a:p>
          <a:p>
            <a:r>
              <a:rPr lang="en-US" dirty="0" smtClean="0"/>
              <a:t>?&gt;</a:t>
            </a:r>
            <a:endParaRPr lang="en-US" dirty="0"/>
          </a:p>
        </p:txBody>
      </p:sp>
    </p:spTree>
    <p:extLst>
      <p:ext uri="{BB962C8B-B14F-4D97-AF65-F5344CB8AC3E}">
        <p14:creationId xmlns:p14="http://schemas.microsoft.com/office/powerpoint/2010/main" val="105933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&lt;?</a:t>
            </a:r>
            <a:r>
              <a:rPr lang="en-US" dirty="0" err="1"/>
              <a:t>php</a:t>
            </a:r>
            <a:r>
              <a:rPr lang="en-US" dirty="0" smtClean="0"/>
              <a:t/>
            </a:r>
            <a:br>
              <a:rPr lang="en-US" dirty="0" smtClean="0"/>
            </a:br>
            <a:r>
              <a:rPr lang="en-US" dirty="0"/>
              <a:t>class Car {</a:t>
            </a:r>
            <a:r>
              <a:rPr lang="en-US" dirty="0" smtClean="0"/>
              <a:t/>
            </a:r>
            <a:br>
              <a:rPr lang="en-US" dirty="0" smtClean="0"/>
            </a:br>
            <a:r>
              <a:rPr lang="en-US" dirty="0"/>
              <a:t>  public $color;</a:t>
            </a:r>
            <a:r>
              <a:rPr lang="en-US" dirty="0" smtClean="0"/>
              <a:t/>
            </a:r>
            <a:br>
              <a:rPr lang="en-US" dirty="0" smtClean="0"/>
            </a:br>
            <a:r>
              <a:rPr lang="en-US" dirty="0"/>
              <a:t>  public $model;</a:t>
            </a:r>
            <a:r>
              <a:rPr lang="en-US" dirty="0" smtClean="0"/>
              <a:t/>
            </a:r>
            <a:br>
              <a:rPr lang="en-US" dirty="0" smtClean="0"/>
            </a:br>
            <a:r>
              <a:rPr lang="en-US" dirty="0"/>
              <a:t>  public function __construct($color, $model) {</a:t>
            </a:r>
            <a:r>
              <a:rPr lang="en-US" dirty="0" smtClean="0"/>
              <a:t/>
            </a:r>
            <a:br>
              <a:rPr lang="en-US" dirty="0" smtClean="0"/>
            </a:br>
            <a:r>
              <a:rPr lang="en-US" dirty="0"/>
              <a:t>    $this-&gt;color = $color;</a:t>
            </a:r>
            <a:r>
              <a:rPr lang="en-US" dirty="0" smtClean="0"/>
              <a:t/>
            </a:r>
            <a:br>
              <a:rPr lang="en-US" dirty="0" smtClean="0"/>
            </a:br>
            <a:r>
              <a:rPr lang="en-US" dirty="0"/>
              <a:t>    $this-&gt;model = $model;</a:t>
            </a:r>
            <a:r>
              <a:rPr lang="en-US" dirty="0" smtClean="0"/>
              <a:t/>
            </a:r>
            <a:br>
              <a:rPr lang="en-US" dirty="0" smtClean="0"/>
            </a:br>
            <a:r>
              <a:rPr lang="en-US" dirty="0"/>
              <a:t>  }</a:t>
            </a:r>
            <a:r>
              <a:rPr lang="en-US" dirty="0" smtClean="0"/>
              <a:t/>
            </a:r>
            <a:br>
              <a:rPr lang="en-US" dirty="0" smtClean="0"/>
            </a:br>
            <a:r>
              <a:rPr lang="en-US" dirty="0"/>
              <a:t>  public function message() {</a:t>
            </a:r>
            <a:r>
              <a:rPr lang="en-US" dirty="0" smtClean="0"/>
              <a:t/>
            </a:r>
            <a:br>
              <a:rPr lang="en-US" dirty="0" smtClean="0"/>
            </a:br>
            <a:r>
              <a:rPr lang="en-US" dirty="0"/>
              <a:t>    return "My car is a " . $this-&gt;color . " " . $this-&gt;model . "!";</a:t>
            </a:r>
            <a:r>
              <a:rPr lang="en-US" dirty="0" smtClean="0"/>
              <a:t/>
            </a:r>
            <a:br>
              <a:rPr lang="en-US" dirty="0" smtClean="0"/>
            </a:br>
            <a:r>
              <a:rPr lang="en-US" dirty="0"/>
              <a:t>  }</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a:t>$</a:t>
            </a:r>
            <a:r>
              <a:rPr lang="en-US" dirty="0" err="1"/>
              <a:t>myCar</a:t>
            </a:r>
            <a:r>
              <a:rPr lang="en-US" dirty="0"/>
              <a:t> = new Car("black", "Volvo");</a:t>
            </a:r>
            <a:r>
              <a:rPr lang="en-US" dirty="0" smtClean="0"/>
              <a:t/>
            </a:r>
            <a:br>
              <a:rPr lang="en-US" dirty="0" smtClean="0"/>
            </a:br>
            <a:r>
              <a:rPr lang="en-US" dirty="0"/>
              <a:t>echo $</a:t>
            </a:r>
            <a:r>
              <a:rPr lang="en-US" dirty="0" err="1"/>
              <a:t>myCar</a:t>
            </a:r>
            <a:r>
              <a:rPr lang="en-US" dirty="0"/>
              <a:t> -&gt; message();</a:t>
            </a:r>
            <a:r>
              <a:rPr lang="en-US" dirty="0" smtClean="0"/>
              <a:t/>
            </a:r>
            <a:br>
              <a:rPr lang="en-US" dirty="0" smtClean="0"/>
            </a:br>
            <a:r>
              <a:rPr lang="en-US" dirty="0"/>
              <a:t>echo "&lt;</a:t>
            </a:r>
            <a:r>
              <a:rPr lang="en-US" dirty="0" err="1"/>
              <a:t>br</a:t>
            </a:r>
            <a:r>
              <a:rPr lang="en-US" dirty="0"/>
              <a:t>&gt;";</a:t>
            </a:r>
            <a:r>
              <a:rPr lang="en-US" dirty="0" smtClean="0"/>
              <a:t/>
            </a:r>
            <a:br>
              <a:rPr lang="en-US" dirty="0" smtClean="0"/>
            </a:br>
            <a:r>
              <a:rPr lang="en-US" dirty="0"/>
              <a:t>$</a:t>
            </a:r>
            <a:r>
              <a:rPr lang="en-US" dirty="0" err="1"/>
              <a:t>myCar</a:t>
            </a:r>
            <a:r>
              <a:rPr lang="en-US" dirty="0"/>
              <a:t> = new Car("red", "Toyota");</a:t>
            </a:r>
            <a:r>
              <a:rPr lang="en-US" dirty="0" smtClean="0"/>
              <a:t/>
            </a:r>
            <a:br>
              <a:rPr lang="en-US" dirty="0" smtClean="0"/>
            </a:br>
            <a:r>
              <a:rPr lang="en-US" dirty="0"/>
              <a:t>echo $</a:t>
            </a:r>
            <a:r>
              <a:rPr lang="en-US" dirty="0" err="1"/>
              <a:t>myCar</a:t>
            </a:r>
            <a:r>
              <a:rPr lang="en-US" dirty="0"/>
              <a:t> -&gt; message();</a:t>
            </a:r>
            <a:r>
              <a:rPr lang="en-US" dirty="0" smtClean="0"/>
              <a:t/>
            </a:r>
            <a:br>
              <a:rPr lang="en-US" dirty="0" smtClean="0"/>
            </a:br>
            <a:r>
              <a:rPr lang="en-US" dirty="0"/>
              <a:t>?&gt;</a:t>
            </a:r>
          </a:p>
        </p:txBody>
      </p:sp>
    </p:spTree>
    <p:extLst>
      <p:ext uri="{BB962C8B-B14F-4D97-AF65-F5344CB8AC3E}">
        <p14:creationId xmlns:p14="http://schemas.microsoft.com/office/powerpoint/2010/main" val="80877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PHP is a server scripting language, and a powerful tool for making dynamic and interactive Web pages.</a:t>
            </a:r>
          </a:p>
        </p:txBody>
      </p:sp>
    </p:spTree>
    <p:extLst>
      <p:ext uri="{BB962C8B-B14F-4D97-AF65-F5344CB8AC3E}">
        <p14:creationId xmlns:p14="http://schemas.microsoft.com/office/powerpoint/2010/main" val="71594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93376" y="83438"/>
            <a:ext cx="11147612"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php</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$name</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$position</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function</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__construct(</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AA7700"/>
                </a:solidFill>
                <a:effectLst/>
                <a:latin typeface="Consolas" panose="020B0609020204030204" pitchFamily="49" charset="0"/>
                <a:cs typeface="Consolas" panose="020B0609020204030204" pitchFamily="49" charset="0"/>
              </a:rPr>
              <a:t>name</a:t>
            </a:r>
            <a:r>
              <a:rPr kumimoji="0" 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AA7700"/>
                </a:solidFill>
                <a:effectLst/>
                <a:latin typeface="Consolas" panose="020B0609020204030204" pitchFamily="49" charset="0"/>
                <a:cs typeface="Consolas" panose="020B0609020204030204" pitchFamily="49" charset="0"/>
              </a:rPr>
              <a:t>$position</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This is initializing the class properties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$this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-&gt;name=</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$name</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$this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-&gt;profile=</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$position</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function</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show_details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echo</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$this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-&gt;name.</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echo</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"Your position is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$this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-&gt;profile.</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AA7700"/>
                </a:solidFill>
                <a:effectLst/>
                <a:latin typeface="Consolas" panose="020B0609020204030204" pitchFamily="49" charset="0"/>
                <a:cs typeface="Consolas" panose="020B0609020204030204" pitchFamily="49" charset="0"/>
              </a:rPr>
              <a:t>employee_obj</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Rakesh</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"developer"</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AA7700"/>
                </a:solidFill>
                <a:effectLst/>
                <a:latin typeface="Consolas" panose="020B0609020204030204" pitchFamily="49" charset="0"/>
                <a:cs typeface="Consolas" panose="020B0609020204030204" pitchFamily="49" charset="0"/>
              </a:rPr>
              <a:t>employee_obj</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show_details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$employee2</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8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sz="1800" b="0" i="0" u="none" strike="noStrike" cap="none" normalizeH="0" baseline="0" dirty="0" smtClean="0">
                <a:ln>
                  <a:noFill/>
                </a:ln>
                <a:solidFill>
                  <a:srgbClr val="40424E"/>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Vikas</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"Manager"</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AA7700"/>
                </a:solidFill>
                <a:effectLst/>
                <a:latin typeface="Consolas" panose="020B0609020204030204" pitchFamily="49" charset="0"/>
                <a:cs typeface="Consolas" panose="020B0609020204030204" pitchFamily="49" charset="0"/>
              </a:rPr>
              <a:t>$employee2</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show_details</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423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b="1" dirty="0"/>
              <a:t>Advantages of using Constructors:</a:t>
            </a:r>
            <a:endParaRPr lang="en-US" dirty="0"/>
          </a:p>
          <a:p>
            <a:pPr fontAlgn="base"/>
            <a:r>
              <a:rPr lang="en-US" dirty="0"/>
              <a:t>Constructors provides the ability to pass parameters which are helpful in automatic initialization of the member variables during creation time .</a:t>
            </a:r>
          </a:p>
          <a:p>
            <a:pPr fontAlgn="base"/>
            <a:r>
              <a:rPr lang="en-US" dirty="0"/>
              <a:t>The Constructors can have as many parameters as required and they can be defined with the default arguments.</a:t>
            </a:r>
          </a:p>
          <a:p>
            <a:pPr fontAlgn="base"/>
            <a:r>
              <a:rPr lang="en-US" dirty="0"/>
              <a:t>They encourage re-usability avoiding re-initializing whenever instance of the class is created .</a:t>
            </a:r>
          </a:p>
          <a:p>
            <a:pPr fontAlgn="base"/>
            <a:r>
              <a:rPr lang="en-US" dirty="0"/>
              <a:t>You can start session in constructor method so that you don’t have to start in all the functions </a:t>
            </a:r>
            <a:r>
              <a:rPr lang="en-US" dirty="0" err="1"/>
              <a:t>everytime</a:t>
            </a:r>
            <a:r>
              <a:rPr lang="en-US" dirty="0"/>
              <a:t>.</a:t>
            </a:r>
          </a:p>
          <a:p>
            <a:pPr fontAlgn="base"/>
            <a:r>
              <a:rPr lang="en-US" dirty="0"/>
              <a:t>They can call class member methods and functions.</a:t>
            </a:r>
          </a:p>
          <a:p>
            <a:pPr fontAlgn="base"/>
            <a:r>
              <a:rPr lang="en-US" dirty="0"/>
              <a:t>They can call other Constructors even from Parent class.</a:t>
            </a:r>
          </a:p>
          <a:p>
            <a:endParaRPr lang="en-US" dirty="0"/>
          </a:p>
        </p:txBody>
      </p:sp>
    </p:spTree>
    <p:extLst>
      <p:ext uri="{BB962C8B-B14F-4D97-AF65-F5344CB8AC3E}">
        <p14:creationId xmlns:p14="http://schemas.microsoft.com/office/powerpoint/2010/main" val="154887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$t = date("H");</a:t>
            </a:r>
            <a:br>
              <a:rPr lang="en-US" dirty="0"/>
            </a:br>
            <a:r>
              <a:rPr lang="en-US" dirty="0"/>
              <a:t/>
            </a:r>
            <a:br>
              <a:rPr lang="en-US" dirty="0"/>
            </a:br>
            <a:r>
              <a:rPr lang="en-US" dirty="0"/>
              <a:t>if ($t &lt; "20") {</a:t>
            </a:r>
            <a:br>
              <a:rPr lang="en-US" dirty="0"/>
            </a:br>
            <a:r>
              <a:rPr lang="en-US" dirty="0"/>
              <a:t>  echo "Have a good day!";</a:t>
            </a:r>
            <a:br>
              <a:rPr lang="en-US" dirty="0"/>
            </a:br>
            <a:r>
              <a:rPr lang="en-US" dirty="0"/>
              <a:t>}</a:t>
            </a:r>
            <a:br>
              <a:rPr lang="en-US" dirty="0"/>
            </a:br>
            <a:r>
              <a:rPr lang="en-US" dirty="0" smtClean="0"/>
              <a:t>?&gt;</a:t>
            </a:r>
            <a:endParaRPr lang="en-US" dirty="0"/>
          </a:p>
          <a:p>
            <a:r>
              <a:rPr lang="en-US" dirty="0" smtClean="0"/>
              <a:t/>
            </a:r>
            <a:br>
              <a:rPr lang="en-US" dirty="0" smtClean="0"/>
            </a:br>
            <a:endParaRPr lang="en-US" dirty="0"/>
          </a:p>
        </p:txBody>
      </p:sp>
    </p:spTree>
    <p:extLst>
      <p:ext uri="{BB962C8B-B14F-4D97-AF65-F5344CB8AC3E}">
        <p14:creationId xmlns:p14="http://schemas.microsoft.com/office/powerpoint/2010/main" val="326287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a:t>
            </a:r>
            <a:r>
              <a:rPr lang="en-US" dirty="0" err="1"/>
              <a:t>php</a:t>
            </a:r>
            <a:r>
              <a:rPr lang="en-US" dirty="0" smtClean="0"/>
              <a:t/>
            </a:r>
            <a:br>
              <a:rPr lang="en-US" dirty="0" smtClean="0"/>
            </a:br>
            <a:r>
              <a:rPr lang="en-US" dirty="0"/>
              <a:t>$</a:t>
            </a:r>
            <a:r>
              <a:rPr lang="en-US" dirty="0" err="1"/>
              <a:t>favcolor</a:t>
            </a:r>
            <a:r>
              <a:rPr lang="en-US" dirty="0"/>
              <a:t> = "red";</a:t>
            </a:r>
            <a:r>
              <a:rPr lang="en-US" dirty="0" smtClean="0"/>
              <a:t/>
            </a:r>
            <a:br>
              <a:rPr lang="en-US" dirty="0" smtClean="0"/>
            </a:br>
            <a:r>
              <a:rPr lang="en-US" dirty="0" smtClean="0"/>
              <a:t/>
            </a:r>
            <a:br>
              <a:rPr lang="en-US" dirty="0" smtClean="0"/>
            </a:br>
            <a:r>
              <a:rPr lang="en-US" dirty="0"/>
              <a:t>switch ($</a:t>
            </a:r>
            <a:r>
              <a:rPr lang="en-US" dirty="0" err="1"/>
              <a:t>favcolor</a:t>
            </a:r>
            <a:r>
              <a:rPr lang="en-US" dirty="0"/>
              <a:t>) {</a:t>
            </a:r>
            <a:r>
              <a:rPr lang="en-US" dirty="0" smtClean="0"/>
              <a:t/>
            </a:r>
            <a:br>
              <a:rPr lang="en-US" dirty="0" smtClean="0"/>
            </a:br>
            <a:r>
              <a:rPr lang="en-US" dirty="0"/>
              <a:t>  case "red":</a:t>
            </a:r>
            <a:r>
              <a:rPr lang="en-US" dirty="0" smtClean="0"/>
              <a:t/>
            </a:r>
            <a:br>
              <a:rPr lang="en-US" dirty="0" smtClean="0"/>
            </a:br>
            <a:r>
              <a:rPr lang="en-US" dirty="0"/>
              <a:t>    echo "Your favorite color is red!";</a:t>
            </a:r>
            <a:r>
              <a:rPr lang="en-US" dirty="0" smtClean="0"/>
              <a:t/>
            </a:r>
            <a:br>
              <a:rPr lang="en-US" dirty="0" smtClean="0"/>
            </a:br>
            <a:r>
              <a:rPr lang="en-US" dirty="0"/>
              <a:t>    break;</a:t>
            </a:r>
            <a:r>
              <a:rPr lang="en-US" dirty="0" smtClean="0"/>
              <a:t/>
            </a:r>
            <a:br>
              <a:rPr lang="en-US" dirty="0" smtClean="0"/>
            </a:br>
            <a:r>
              <a:rPr lang="en-US" dirty="0"/>
              <a:t>  case "blue":</a:t>
            </a:r>
            <a:r>
              <a:rPr lang="en-US" dirty="0" smtClean="0"/>
              <a:t/>
            </a:r>
            <a:br>
              <a:rPr lang="en-US" dirty="0" smtClean="0"/>
            </a:br>
            <a:r>
              <a:rPr lang="en-US" dirty="0"/>
              <a:t>    echo "Your favorite color is blue!";</a:t>
            </a:r>
            <a:r>
              <a:rPr lang="en-US" dirty="0" smtClean="0"/>
              <a:t/>
            </a:r>
            <a:br>
              <a:rPr lang="en-US" dirty="0" smtClean="0"/>
            </a:br>
            <a:r>
              <a:rPr lang="en-US" dirty="0"/>
              <a:t>    break;</a:t>
            </a:r>
            <a:r>
              <a:rPr lang="en-US" dirty="0" smtClean="0"/>
              <a:t/>
            </a:r>
            <a:br>
              <a:rPr lang="en-US" dirty="0" smtClean="0"/>
            </a:br>
            <a:r>
              <a:rPr lang="en-US" dirty="0"/>
              <a:t>  case "green":</a:t>
            </a:r>
            <a:r>
              <a:rPr lang="en-US" dirty="0" smtClean="0"/>
              <a:t/>
            </a:r>
            <a:br>
              <a:rPr lang="en-US" dirty="0" smtClean="0"/>
            </a:br>
            <a:r>
              <a:rPr lang="en-US" dirty="0"/>
              <a:t>    echo "Your favorite color is green!";</a:t>
            </a:r>
            <a:r>
              <a:rPr lang="en-US" dirty="0" smtClean="0"/>
              <a:t/>
            </a:r>
            <a:br>
              <a:rPr lang="en-US" dirty="0" smtClean="0"/>
            </a:br>
            <a:r>
              <a:rPr lang="en-US" dirty="0"/>
              <a:t>    break;</a:t>
            </a:r>
            <a:r>
              <a:rPr lang="en-US" dirty="0" smtClean="0"/>
              <a:t/>
            </a:r>
            <a:br>
              <a:rPr lang="en-US" dirty="0" smtClean="0"/>
            </a:br>
            <a:r>
              <a:rPr lang="en-US" dirty="0"/>
              <a:t>  default:</a:t>
            </a:r>
            <a:r>
              <a:rPr lang="en-US" dirty="0" smtClean="0"/>
              <a:t/>
            </a:r>
            <a:br>
              <a:rPr lang="en-US" dirty="0" smtClean="0"/>
            </a:br>
            <a:r>
              <a:rPr lang="en-US" dirty="0"/>
              <a:t>    echo "Your favorite color is neither red, blue, nor green!";</a:t>
            </a:r>
            <a:r>
              <a:rPr lang="en-US" dirty="0" smtClean="0"/>
              <a:t/>
            </a:r>
            <a:br>
              <a:rPr lang="en-US" dirty="0" smtClean="0"/>
            </a:br>
            <a:r>
              <a:rPr lang="en-US" dirty="0"/>
              <a:t>}</a:t>
            </a:r>
            <a:r>
              <a:rPr lang="en-US" dirty="0" smtClean="0"/>
              <a:t/>
            </a:r>
            <a:br>
              <a:rPr lang="en-US" dirty="0" smtClean="0"/>
            </a:br>
            <a:r>
              <a:rPr lang="en-US" dirty="0"/>
              <a:t>?&gt;</a:t>
            </a:r>
          </a:p>
        </p:txBody>
      </p:sp>
    </p:spTree>
    <p:extLst>
      <p:ext uri="{BB962C8B-B14F-4D97-AF65-F5344CB8AC3E}">
        <p14:creationId xmlns:p14="http://schemas.microsoft.com/office/powerpoint/2010/main" val="370712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$x = 1;</a:t>
            </a:r>
            <a:r>
              <a:rPr lang="en-US" dirty="0" smtClean="0"/>
              <a:t/>
            </a:r>
            <a:br>
              <a:rPr lang="en-US" dirty="0" smtClean="0"/>
            </a:br>
            <a:r>
              <a:rPr lang="en-US" dirty="0" smtClean="0"/>
              <a:t/>
            </a:r>
            <a:br>
              <a:rPr lang="en-US" dirty="0" smtClean="0"/>
            </a:br>
            <a:r>
              <a:rPr lang="en-US" dirty="0"/>
              <a:t>while($x &lt;= 5) {</a:t>
            </a:r>
            <a:r>
              <a:rPr lang="en-US" dirty="0" smtClean="0"/>
              <a:t/>
            </a:r>
            <a:br>
              <a:rPr lang="en-US" dirty="0" smtClean="0"/>
            </a:br>
            <a:r>
              <a:rPr lang="en-US" dirty="0"/>
              <a:t>  echo "The number is: $x &lt;</a:t>
            </a:r>
            <a:r>
              <a:rPr lang="en-US" dirty="0" err="1"/>
              <a:t>br</a:t>
            </a:r>
            <a:r>
              <a:rPr lang="en-US" dirty="0"/>
              <a:t>&gt;";</a:t>
            </a:r>
            <a:r>
              <a:rPr lang="en-US" dirty="0" smtClean="0"/>
              <a:t/>
            </a:r>
            <a:br>
              <a:rPr lang="en-US" dirty="0" smtClean="0"/>
            </a:br>
            <a:r>
              <a:rPr lang="en-US" dirty="0"/>
              <a:t>  $x++;</a:t>
            </a:r>
            <a:r>
              <a:rPr lang="en-US" dirty="0" smtClean="0"/>
              <a:t/>
            </a:r>
            <a:br>
              <a:rPr lang="en-US" dirty="0" smtClean="0"/>
            </a:br>
            <a:r>
              <a:rPr lang="en-US" dirty="0"/>
              <a:t>}</a:t>
            </a:r>
            <a:r>
              <a:rPr lang="en-US" dirty="0" smtClean="0"/>
              <a:t/>
            </a:r>
            <a:br>
              <a:rPr lang="en-US" dirty="0" smtClean="0"/>
            </a:br>
            <a:r>
              <a:rPr lang="en-US" dirty="0"/>
              <a:t>?&gt;</a:t>
            </a:r>
          </a:p>
        </p:txBody>
      </p:sp>
    </p:spTree>
    <p:extLst>
      <p:ext uri="{BB962C8B-B14F-4D97-AF65-F5344CB8AC3E}">
        <p14:creationId xmlns:p14="http://schemas.microsoft.com/office/powerpoint/2010/main" val="1360610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$colors = array("red", "green", "blue", "yellow");</a:t>
            </a:r>
            <a:r>
              <a:rPr lang="en-US" dirty="0" smtClean="0"/>
              <a:t/>
            </a:r>
            <a:br>
              <a:rPr lang="en-US" dirty="0" smtClean="0"/>
            </a:br>
            <a:r>
              <a:rPr lang="en-US" dirty="0" smtClean="0"/>
              <a:t/>
            </a:r>
            <a:br>
              <a:rPr lang="en-US" dirty="0" smtClean="0"/>
            </a:br>
            <a:r>
              <a:rPr lang="en-US" dirty="0" err="1"/>
              <a:t>foreach</a:t>
            </a:r>
            <a:r>
              <a:rPr lang="en-US" dirty="0"/>
              <a:t> ($colors as $value) {</a:t>
            </a:r>
            <a:r>
              <a:rPr lang="en-US" dirty="0" smtClean="0"/>
              <a:t/>
            </a:r>
            <a:br>
              <a:rPr lang="en-US" dirty="0" smtClean="0"/>
            </a:br>
            <a:r>
              <a:rPr lang="en-US" dirty="0"/>
              <a:t>  echo "$value &lt;</a:t>
            </a:r>
            <a:r>
              <a:rPr lang="en-US" dirty="0" err="1"/>
              <a:t>br</a:t>
            </a:r>
            <a:r>
              <a:rPr lang="en-US" dirty="0"/>
              <a:t>&gt;";</a:t>
            </a:r>
            <a:r>
              <a:rPr lang="en-US" dirty="0" smtClean="0"/>
              <a:t/>
            </a:r>
            <a:br>
              <a:rPr lang="en-US" dirty="0" smtClean="0"/>
            </a:br>
            <a:r>
              <a:rPr lang="en-US" dirty="0"/>
              <a:t>}</a:t>
            </a:r>
            <a:r>
              <a:rPr lang="en-US" dirty="0" smtClean="0"/>
              <a:t/>
            </a:r>
            <a:br>
              <a:rPr lang="en-US" dirty="0" smtClean="0"/>
            </a:br>
            <a:r>
              <a:rPr lang="en-US" dirty="0"/>
              <a:t>?&gt;</a:t>
            </a:r>
          </a:p>
        </p:txBody>
      </p:sp>
    </p:spTree>
    <p:extLst>
      <p:ext uri="{BB962C8B-B14F-4D97-AF65-F5344CB8AC3E}">
        <p14:creationId xmlns:p14="http://schemas.microsoft.com/office/powerpoint/2010/main" val="1494468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function </a:t>
            </a:r>
            <a:r>
              <a:rPr lang="en-US" dirty="0" err="1"/>
              <a:t>writeMsg</a:t>
            </a:r>
            <a:r>
              <a:rPr lang="en-US" dirty="0"/>
              <a:t>() {</a:t>
            </a:r>
            <a:r>
              <a:rPr lang="en-US" dirty="0" smtClean="0"/>
              <a:t/>
            </a:r>
            <a:br>
              <a:rPr lang="en-US" dirty="0" smtClean="0"/>
            </a:br>
            <a:r>
              <a:rPr lang="en-US" dirty="0"/>
              <a:t>  echo "Hello world!";</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err="1"/>
              <a:t>writeMsg</a:t>
            </a:r>
            <a:r>
              <a:rPr lang="en-US" dirty="0"/>
              <a:t>(); // call the function</a:t>
            </a:r>
            <a:br>
              <a:rPr lang="en-US" dirty="0"/>
            </a:br>
            <a:r>
              <a:rPr lang="en-US" dirty="0"/>
              <a:t>?&gt;</a:t>
            </a:r>
          </a:p>
        </p:txBody>
      </p:sp>
    </p:spTree>
    <p:extLst>
      <p:ext uri="{BB962C8B-B14F-4D97-AF65-F5344CB8AC3E}">
        <p14:creationId xmlns:p14="http://schemas.microsoft.com/office/powerpoint/2010/main" val="202991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3" name="Content Placeholder 2"/>
          <p:cNvSpPr>
            <a:spLocks noGrp="1"/>
          </p:cNvSpPr>
          <p:nvPr>
            <p:ph idx="1"/>
          </p:nvPr>
        </p:nvSpPr>
        <p:spPr/>
        <p:txBody>
          <a:bodyPr/>
          <a:lstStyle/>
          <a:p>
            <a:r>
              <a:rPr lang="en-US" dirty="0"/>
              <a:t>&lt;html&gt;  </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&lt;form action="</a:t>
            </a:r>
            <a:r>
              <a:rPr lang="en-US" dirty="0" err="1"/>
              <a:t>welcome.php</a:t>
            </a:r>
            <a:r>
              <a:rPr lang="en-US" dirty="0"/>
              <a:t>" method="post"&gt;</a:t>
            </a:r>
            <a:r>
              <a:rPr lang="en-US" dirty="0" smtClean="0"/>
              <a:t/>
            </a:r>
            <a:br>
              <a:rPr lang="en-US" dirty="0" smtClean="0"/>
            </a:br>
            <a:r>
              <a:rPr lang="en-US" dirty="0"/>
              <a:t>Name: &lt;input type="text" name="name"&gt;&lt;</a:t>
            </a:r>
            <a:r>
              <a:rPr lang="en-US" dirty="0" err="1"/>
              <a:t>br</a:t>
            </a:r>
            <a:r>
              <a:rPr lang="en-US" dirty="0"/>
              <a:t>&gt;</a:t>
            </a:r>
            <a:r>
              <a:rPr lang="en-US" dirty="0" smtClean="0"/>
              <a:t/>
            </a:r>
            <a:br>
              <a:rPr lang="en-US" dirty="0" smtClean="0"/>
            </a:br>
            <a:r>
              <a:rPr lang="en-US" dirty="0"/>
              <a:t>E-mail: &lt;input type="text" name="email"&gt;&lt;</a:t>
            </a:r>
            <a:r>
              <a:rPr lang="en-US" dirty="0" err="1"/>
              <a:t>br</a:t>
            </a:r>
            <a:r>
              <a:rPr lang="en-US" dirty="0"/>
              <a:t>&gt;</a:t>
            </a:r>
            <a:r>
              <a:rPr lang="en-US" dirty="0" smtClean="0"/>
              <a:t/>
            </a:r>
            <a:br>
              <a:rPr lang="en-US" dirty="0" smtClean="0"/>
            </a:br>
            <a:r>
              <a:rPr lang="en-US" dirty="0"/>
              <a:t>&lt;input type="submit"&gt;</a:t>
            </a:r>
            <a:r>
              <a:rPr lang="en-US" dirty="0" smtClean="0"/>
              <a:t/>
            </a:r>
            <a:br>
              <a:rPr lang="en-US" dirty="0" smtClean="0"/>
            </a:br>
            <a:r>
              <a:rPr lang="en-US" dirty="0"/>
              <a:t>&lt;/form&gt;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pic>
        <p:nvPicPr>
          <p:cNvPr id="4" name="Picture 3"/>
          <p:cNvPicPr>
            <a:picLocks noChangeAspect="1"/>
          </p:cNvPicPr>
          <p:nvPr/>
        </p:nvPicPr>
        <p:blipFill>
          <a:blip r:embed="rId2"/>
          <a:stretch>
            <a:fillRect/>
          </a:stretch>
        </p:blipFill>
        <p:spPr>
          <a:xfrm>
            <a:off x="5983100" y="4682165"/>
            <a:ext cx="5554476" cy="1939017"/>
          </a:xfrm>
          <a:prstGeom prst="rect">
            <a:avLst/>
          </a:prstGeom>
        </p:spPr>
      </p:pic>
    </p:spTree>
    <p:extLst>
      <p:ext uri="{BB962C8B-B14F-4D97-AF65-F5344CB8AC3E}">
        <p14:creationId xmlns:p14="http://schemas.microsoft.com/office/powerpoint/2010/main" val="235326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Processing</a:t>
            </a:r>
            <a:endParaRPr lang="en-US" dirty="0"/>
          </a:p>
        </p:txBody>
      </p:sp>
      <p:sp>
        <p:nvSpPr>
          <p:cNvPr id="3" name="Content Placeholder 2"/>
          <p:cNvSpPr>
            <a:spLocks noGrp="1"/>
          </p:cNvSpPr>
          <p:nvPr>
            <p:ph idx="1"/>
          </p:nvPr>
        </p:nvSpPr>
        <p:spPr>
          <a:xfrm>
            <a:off x="838199" y="1960562"/>
            <a:ext cx="10515600" cy="4351338"/>
          </a:xfrm>
        </p:spPr>
        <p:txBody>
          <a:bodyPr/>
          <a:lstStyle/>
          <a:p>
            <a:r>
              <a:rPr lang="en-US" dirty="0"/>
              <a:t>&lt;html&gt;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Welcome &lt;?</a:t>
            </a:r>
            <a:r>
              <a:rPr lang="en-US" dirty="0" err="1"/>
              <a:t>php</a:t>
            </a:r>
            <a:r>
              <a:rPr lang="en-US" dirty="0"/>
              <a:t> echo $_POST["name"]; ?&gt;&lt;</a:t>
            </a:r>
            <a:r>
              <a:rPr lang="en-US" dirty="0" err="1"/>
              <a:t>br</a:t>
            </a:r>
            <a:r>
              <a:rPr lang="en-US" dirty="0"/>
              <a:t>&gt;</a:t>
            </a:r>
            <a:r>
              <a:rPr lang="en-US" dirty="0" smtClean="0"/>
              <a:t/>
            </a:r>
            <a:br>
              <a:rPr lang="en-US" dirty="0" smtClean="0"/>
            </a:br>
            <a:r>
              <a:rPr lang="en-US" dirty="0"/>
              <a:t>Your email address is: &lt;?</a:t>
            </a:r>
            <a:r>
              <a:rPr lang="en-US" dirty="0" err="1"/>
              <a:t>php</a:t>
            </a:r>
            <a:r>
              <a:rPr lang="en-US" dirty="0"/>
              <a:t> echo $_POST["email"]; ?&gt;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pic>
        <p:nvPicPr>
          <p:cNvPr id="4" name="Picture 3"/>
          <p:cNvPicPr>
            <a:picLocks noChangeAspect="1"/>
          </p:cNvPicPr>
          <p:nvPr/>
        </p:nvPicPr>
        <p:blipFill>
          <a:blip r:embed="rId2"/>
          <a:stretch>
            <a:fillRect/>
          </a:stretch>
        </p:blipFill>
        <p:spPr>
          <a:xfrm>
            <a:off x="4167187" y="5082988"/>
            <a:ext cx="6912630" cy="1228912"/>
          </a:xfrm>
          <a:prstGeom prst="rect">
            <a:avLst/>
          </a:prstGeom>
        </p:spPr>
      </p:pic>
    </p:spTree>
    <p:extLst>
      <p:ext uri="{BB962C8B-B14F-4D97-AF65-F5344CB8AC3E}">
        <p14:creationId xmlns:p14="http://schemas.microsoft.com/office/powerpoint/2010/main" val="1590242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3" name="Content Placeholder 2"/>
          <p:cNvSpPr>
            <a:spLocks noGrp="1"/>
          </p:cNvSpPr>
          <p:nvPr>
            <p:ph idx="1"/>
          </p:nvPr>
        </p:nvSpPr>
        <p:spPr/>
        <p:txBody>
          <a:bodyPr/>
          <a:lstStyle/>
          <a:p>
            <a:r>
              <a:rPr lang="en-US" dirty="0"/>
              <a:t>&lt;html&gt;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&lt;form action="</a:t>
            </a:r>
            <a:r>
              <a:rPr lang="en-US" dirty="0" err="1"/>
              <a:t>welcome_get.php</a:t>
            </a:r>
            <a:r>
              <a:rPr lang="en-US" dirty="0"/>
              <a:t>" method="get"&gt;</a:t>
            </a:r>
            <a:r>
              <a:rPr lang="en-US" dirty="0" smtClean="0"/>
              <a:t/>
            </a:r>
            <a:br>
              <a:rPr lang="en-US" dirty="0" smtClean="0"/>
            </a:br>
            <a:r>
              <a:rPr lang="en-US" dirty="0"/>
              <a:t>Name: &lt;input type="text" name="name"&gt;&lt;</a:t>
            </a:r>
            <a:r>
              <a:rPr lang="en-US" dirty="0" err="1"/>
              <a:t>br</a:t>
            </a:r>
            <a:r>
              <a:rPr lang="en-US" dirty="0"/>
              <a:t>&gt;</a:t>
            </a:r>
            <a:r>
              <a:rPr lang="en-US" dirty="0" smtClean="0"/>
              <a:t/>
            </a:r>
            <a:br>
              <a:rPr lang="en-US" dirty="0" smtClean="0"/>
            </a:br>
            <a:r>
              <a:rPr lang="en-US" dirty="0"/>
              <a:t>E-mail: &lt;input type="text" name="email"&gt;&lt;</a:t>
            </a:r>
            <a:r>
              <a:rPr lang="en-US" dirty="0" err="1"/>
              <a:t>br</a:t>
            </a:r>
            <a:r>
              <a:rPr lang="en-US" dirty="0"/>
              <a:t>&gt;</a:t>
            </a:r>
            <a:r>
              <a:rPr lang="en-US" dirty="0" smtClean="0"/>
              <a:t/>
            </a:r>
            <a:br>
              <a:rPr lang="en-US" dirty="0" smtClean="0"/>
            </a:br>
            <a:r>
              <a:rPr lang="en-US" dirty="0"/>
              <a:t>&lt;input type="submit"&gt;</a:t>
            </a:r>
            <a:r>
              <a:rPr lang="en-US" dirty="0" smtClean="0"/>
              <a:t/>
            </a:r>
            <a:br>
              <a:rPr lang="en-US" dirty="0" smtClean="0"/>
            </a:br>
            <a:r>
              <a:rPr lang="en-US" dirty="0"/>
              <a:t>&lt;/form&gt;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spTree>
    <p:extLst>
      <p:ext uri="{BB962C8B-B14F-4D97-AF65-F5344CB8AC3E}">
        <p14:creationId xmlns:p14="http://schemas.microsoft.com/office/powerpoint/2010/main" val="100681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482552"/>
            <a:ext cx="6772425" cy="260618"/>
          </a:xfrm>
        </p:spPr>
        <p:txBody>
          <a:bodyPr>
            <a:normAutofit fontScale="90000"/>
          </a:bodyPr>
          <a:lstStyle/>
          <a:p>
            <a:r>
              <a:rPr lang="en-US" dirty="0" smtClean="0"/>
              <a:t>Terminology</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lient-Server mode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965" y="900954"/>
            <a:ext cx="8860780" cy="547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784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processing using GET</a:t>
            </a:r>
            <a:endParaRPr lang="en-US" dirty="0"/>
          </a:p>
        </p:txBody>
      </p:sp>
      <p:sp>
        <p:nvSpPr>
          <p:cNvPr id="3" name="Content Placeholder 2"/>
          <p:cNvSpPr>
            <a:spLocks noGrp="1"/>
          </p:cNvSpPr>
          <p:nvPr>
            <p:ph idx="1"/>
          </p:nvPr>
        </p:nvSpPr>
        <p:spPr/>
        <p:txBody>
          <a:bodyPr/>
          <a:lstStyle/>
          <a:p>
            <a:r>
              <a:rPr lang="en-US" dirty="0"/>
              <a:t>&lt;html&gt;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Welcome &lt;?</a:t>
            </a:r>
            <a:r>
              <a:rPr lang="en-US" dirty="0" err="1"/>
              <a:t>php</a:t>
            </a:r>
            <a:r>
              <a:rPr lang="en-US" dirty="0"/>
              <a:t> echo $_GET["name"]; ?&gt;&lt;</a:t>
            </a:r>
            <a:r>
              <a:rPr lang="en-US" dirty="0" err="1"/>
              <a:t>br</a:t>
            </a:r>
            <a:r>
              <a:rPr lang="en-US" dirty="0"/>
              <a:t>&gt;</a:t>
            </a:r>
            <a:r>
              <a:rPr lang="en-US" dirty="0" smtClean="0"/>
              <a:t/>
            </a:r>
            <a:br>
              <a:rPr lang="en-US" dirty="0" smtClean="0"/>
            </a:br>
            <a:r>
              <a:rPr lang="en-US" dirty="0"/>
              <a:t>Your email address is: &lt;?</a:t>
            </a:r>
            <a:r>
              <a:rPr lang="en-US" dirty="0" err="1"/>
              <a:t>php</a:t>
            </a:r>
            <a:r>
              <a:rPr lang="en-US" dirty="0"/>
              <a:t> echo $_GET["email"]; ?&gt;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spTree>
    <p:extLst>
      <p:ext uri="{BB962C8B-B14F-4D97-AF65-F5344CB8AC3E}">
        <p14:creationId xmlns:p14="http://schemas.microsoft.com/office/powerpoint/2010/main" val="2253677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to use GET?</a:t>
            </a:r>
          </a:p>
          <a:p>
            <a:r>
              <a:rPr lang="en-US" dirty="0"/>
              <a:t>Information sent from a form with the GET method is </a:t>
            </a:r>
            <a:r>
              <a:rPr lang="en-US" b="1" dirty="0"/>
              <a:t>visible to everyone</a:t>
            </a:r>
            <a:r>
              <a:rPr lang="en-US" dirty="0"/>
              <a:t>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p>
          <a:p>
            <a:r>
              <a:rPr lang="en-US" dirty="0"/>
              <a:t>GET may be used for sending non-sensitive data.</a:t>
            </a:r>
          </a:p>
          <a:p>
            <a:endParaRPr lang="en-US" dirty="0"/>
          </a:p>
        </p:txBody>
      </p:sp>
    </p:spTree>
    <p:extLst>
      <p:ext uri="{BB962C8B-B14F-4D97-AF65-F5344CB8AC3E}">
        <p14:creationId xmlns:p14="http://schemas.microsoft.com/office/powerpoint/2010/main" val="3489692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to use POST?</a:t>
            </a:r>
          </a:p>
          <a:p>
            <a:r>
              <a:rPr lang="en-US" dirty="0"/>
              <a:t>Information sent from a form with the POST method is </a:t>
            </a:r>
            <a:r>
              <a:rPr lang="en-US" b="1" dirty="0"/>
              <a:t>invisible to others</a:t>
            </a:r>
            <a:r>
              <a:rPr lang="en-US" dirty="0"/>
              <a:t> (all names/values are embedded within the body of the HTTP request) and has </a:t>
            </a:r>
            <a:r>
              <a:rPr lang="en-US" b="1" dirty="0"/>
              <a:t>no limits</a:t>
            </a:r>
            <a:r>
              <a:rPr lang="en-US" dirty="0"/>
              <a:t> on the amount of information to send.</a:t>
            </a:r>
          </a:p>
          <a:p>
            <a:r>
              <a:rPr lang="en-US" dirty="0"/>
              <a:t>Moreover POST supports advanced functionality such as support for multi-part binary input while uploading files to server.</a:t>
            </a:r>
          </a:p>
          <a:p>
            <a:r>
              <a:rPr lang="en-US" dirty="0"/>
              <a:t>However, because the variables are not displayed in the URL, it is not possible to bookmark the page.</a:t>
            </a:r>
          </a:p>
        </p:txBody>
      </p:sp>
    </p:spTree>
    <p:extLst>
      <p:ext uri="{BB962C8B-B14F-4D97-AF65-F5344CB8AC3E}">
        <p14:creationId xmlns:p14="http://schemas.microsoft.com/office/powerpoint/2010/main" val="4226033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Validation</a:t>
            </a:r>
            <a:endParaRPr lang="en-US" dirty="0"/>
          </a:p>
        </p:txBody>
      </p:sp>
      <p:pic>
        <p:nvPicPr>
          <p:cNvPr id="4" name="Content Placeholder 3"/>
          <p:cNvPicPr>
            <a:picLocks noGrp="1" noChangeAspect="1"/>
          </p:cNvPicPr>
          <p:nvPr>
            <p:ph idx="1"/>
          </p:nvPr>
        </p:nvPicPr>
        <p:blipFill>
          <a:blip r:embed="rId2"/>
          <a:stretch>
            <a:fillRect/>
          </a:stretch>
        </p:blipFill>
        <p:spPr>
          <a:xfrm>
            <a:off x="838200" y="2305283"/>
            <a:ext cx="9651276" cy="3221457"/>
          </a:xfrm>
          <a:prstGeom prst="rect">
            <a:avLst/>
          </a:prstGeom>
        </p:spPr>
      </p:pic>
    </p:spTree>
    <p:extLst>
      <p:ext uri="{BB962C8B-B14F-4D97-AF65-F5344CB8AC3E}">
        <p14:creationId xmlns:p14="http://schemas.microsoft.com/office/powerpoint/2010/main" val="3347619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9447" y="365125"/>
            <a:ext cx="7473203" cy="6227669"/>
          </a:xfrm>
          <a:prstGeom prst="rect">
            <a:avLst/>
          </a:prstGeom>
        </p:spPr>
      </p:pic>
    </p:spTree>
    <p:extLst>
      <p:ext uri="{BB962C8B-B14F-4D97-AF65-F5344CB8AC3E}">
        <p14:creationId xmlns:p14="http://schemas.microsoft.com/office/powerpoint/2010/main" val="2452255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34057" y="1541369"/>
            <a:ext cx="10419743" cy="5316631"/>
          </a:xfrm>
          <a:prstGeom prst="rect">
            <a:avLst/>
          </a:prstGeom>
        </p:spPr>
      </p:pic>
    </p:spTree>
    <p:extLst>
      <p:ext uri="{BB962C8B-B14F-4D97-AF65-F5344CB8AC3E}">
        <p14:creationId xmlns:p14="http://schemas.microsoft.com/office/powerpoint/2010/main" val="245190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54722" y="2254624"/>
            <a:ext cx="9302340" cy="3702424"/>
          </a:xfrm>
          <a:prstGeom prst="rect">
            <a:avLst/>
          </a:prstGeom>
        </p:spPr>
      </p:pic>
    </p:spTree>
    <p:extLst>
      <p:ext uri="{BB962C8B-B14F-4D97-AF65-F5344CB8AC3E}">
        <p14:creationId xmlns:p14="http://schemas.microsoft.com/office/powerpoint/2010/main" val="2745060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Fields</a:t>
            </a:r>
            <a:endParaRPr lang="en-US" dirty="0"/>
          </a:p>
        </p:txBody>
      </p:sp>
      <p:pic>
        <p:nvPicPr>
          <p:cNvPr id="4" name="Content Placeholder 3"/>
          <p:cNvPicPr>
            <a:picLocks noGrp="1" noChangeAspect="1"/>
          </p:cNvPicPr>
          <p:nvPr>
            <p:ph idx="1"/>
          </p:nvPr>
        </p:nvPicPr>
        <p:blipFill>
          <a:blip r:embed="rId2"/>
          <a:stretch>
            <a:fillRect/>
          </a:stretch>
        </p:blipFill>
        <p:spPr>
          <a:xfrm>
            <a:off x="435477" y="1246935"/>
            <a:ext cx="10335618" cy="2470618"/>
          </a:xfrm>
          <a:prstGeom prst="rect">
            <a:avLst/>
          </a:prstGeom>
        </p:spPr>
      </p:pic>
      <p:pic>
        <p:nvPicPr>
          <p:cNvPr id="5" name="Picture 4"/>
          <p:cNvPicPr>
            <a:picLocks noChangeAspect="1"/>
          </p:cNvPicPr>
          <p:nvPr/>
        </p:nvPicPr>
        <p:blipFill>
          <a:blip r:embed="rId3"/>
          <a:stretch>
            <a:fillRect/>
          </a:stretch>
        </p:blipFill>
        <p:spPr>
          <a:xfrm>
            <a:off x="646020" y="3429000"/>
            <a:ext cx="7691157" cy="3042962"/>
          </a:xfrm>
          <a:prstGeom prst="rect">
            <a:avLst/>
          </a:prstGeom>
        </p:spPr>
      </p:pic>
    </p:spTree>
    <p:extLst>
      <p:ext uri="{BB962C8B-B14F-4D97-AF65-F5344CB8AC3E}">
        <p14:creationId xmlns:p14="http://schemas.microsoft.com/office/powerpoint/2010/main" val="1289480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4533" y="2155778"/>
            <a:ext cx="11502934" cy="1431225"/>
          </a:xfrm>
          <a:prstGeom prst="rect">
            <a:avLst/>
          </a:prstGeom>
        </p:spPr>
      </p:pic>
      <p:pic>
        <p:nvPicPr>
          <p:cNvPr id="5" name="Picture 4"/>
          <p:cNvPicPr>
            <a:picLocks noChangeAspect="1"/>
          </p:cNvPicPr>
          <p:nvPr/>
        </p:nvPicPr>
        <p:blipFill>
          <a:blip r:embed="rId3"/>
          <a:stretch>
            <a:fillRect/>
          </a:stretch>
        </p:blipFill>
        <p:spPr>
          <a:xfrm>
            <a:off x="344533" y="4114800"/>
            <a:ext cx="11676981" cy="1606924"/>
          </a:xfrm>
          <a:prstGeom prst="rect">
            <a:avLst/>
          </a:prstGeom>
        </p:spPr>
      </p:pic>
      <p:pic>
        <p:nvPicPr>
          <p:cNvPr id="6" name="Picture 5"/>
          <p:cNvPicPr>
            <a:picLocks noChangeAspect="1"/>
          </p:cNvPicPr>
          <p:nvPr/>
        </p:nvPicPr>
        <p:blipFill>
          <a:blip r:embed="rId4"/>
          <a:stretch>
            <a:fillRect/>
          </a:stretch>
        </p:blipFill>
        <p:spPr>
          <a:xfrm>
            <a:off x="447036" y="695325"/>
            <a:ext cx="11297927" cy="959550"/>
          </a:xfrm>
          <a:prstGeom prst="rect">
            <a:avLst/>
          </a:prstGeom>
        </p:spPr>
      </p:pic>
    </p:spTree>
    <p:extLst>
      <p:ext uri="{BB962C8B-B14F-4D97-AF65-F5344CB8AC3E}">
        <p14:creationId xmlns:p14="http://schemas.microsoft.com/office/powerpoint/2010/main" val="4006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Script</a:t>
            </a:r>
            <a:endParaRPr lang="en-US" dirty="0"/>
          </a:p>
        </p:txBody>
      </p:sp>
      <p:sp>
        <p:nvSpPr>
          <p:cNvPr id="3" name="Content Placeholder 2"/>
          <p:cNvSpPr>
            <a:spLocks noGrp="1"/>
          </p:cNvSpPr>
          <p:nvPr>
            <p:ph idx="1"/>
          </p:nvPr>
        </p:nvSpPr>
        <p:spPr/>
        <p:txBody>
          <a:bodyPr/>
          <a:lstStyle/>
          <a:p>
            <a:r>
              <a:rPr lang="en-US" dirty="0" smtClean="0"/>
              <a:t>&lt;? </a:t>
            </a:r>
            <a:r>
              <a:rPr lang="en-US" dirty="0" err="1" smtClean="0"/>
              <a:t>php</a:t>
            </a:r>
            <a:endParaRPr lang="en-US" dirty="0" smtClean="0"/>
          </a:p>
          <a:p>
            <a:pPr marL="0" indent="0">
              <a:buNone/>
            </a:pPr>
            <a:r>
              <a:rPr lang="en-US" dirty="0" smtClean="0"/>
              <a:t>     try code here</a:t>
            </a:r>
          </a:p>
          <a:p>
            <a:r>
              <a:rPr lang="en-US" dirty="0" smtClean="0"/>
              <a:t>  ?&gt;</a:t>
            </a:r>
            <a:endParaRPr lang="en-US" dirty="0"/>
          </a:p>
        </p:txBody>
      </p:sp>
    </p:spTree>
    <p:extLst>
      <p:ext uri="{BB962C8B-B14F-4D97-AF65-F5344CB8AC3E}">
        <p14:creationId xmlns:p14="http://schemas.microsoft.com/office/powerpoint/2010/main" val="410128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17" y="553235"/>
            <a:ext cx="10515600" cy="1325563"/>
          </a:xfrm>
        </p:spPr>
        <p:txBody>
          <a:bodyPr/>
          <a:lstStyle/>
          <a:p>
            <a:r>
              <a:rPr lang="en-US" dirty="0" smtClean="0"/>
              <a:t>PHP Variable</a:t>
            </a:r>
            <a:endParaRPr lang="en-US" dirty="0"/>
          </a:p>
        </p:txBody>
      </p:sp>
      <p:sp>
        <p:nvSpPr>
          <p:cNvPr id="4" name="Rectangle 1"/>
          <p:cNvSpPr>
            <a:spLocks noGrp="1" noChangeArrowheads="1"/>
          </p:cNvSpPr>
          <p:nvPr>
            <p:ph idx="1"/>
          </p:nvPr>
        </p:nvSpPr>
        <p:spPr bwMode="auto">
          <a:xfrm>
            <a:off x="262217" y="1878798"/>
            <a:ext cx="11667565" cy="25237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Verdana" panose="020B0604030504040204" pitchFamily="34" charset="0"/>
              </a:rPr>
              <a:t>A variable starts with the </a:t>
            </a:r>
            <a:r>
              <a:rPr kumimoji="0" lang="en-US" sz="20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Verdana" panose="020B0604030504040204" pitchFamily="34" charset="0"/>
              </a:rPr>
              <a:t> sign, followed by the name of the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Verdana" panose="020B0604030504040204" pitchFamily="34" charset="0"/>
              </a:rPr>
              <a:t>A variable name must start with a letter or the underscore character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Verdana" panose="020B0604030504040204" pitchFamily="34" charset="0"/>
              </a:rPr>
              <a:t>A variable name cannot start with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Verdana" panose="020B0604030504040204" pitchFamily="34" charset="0"/>
              </a:rPr>
              <a:t>A variable name can only contain alpha-numeric characters and underscores (A-z, 0-9, and _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Verdana" panose="020B0604030504040204" pitchFamily="34" charset="0"/>
              </a:rPr>
              <a:t>Variable names are case-sensitive (</a:t>
            </a:r>
            <a:r>
              <a:rPr kumimoji="0" lang="en-US" sz="20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$age</a:t>
            </a:r>
            <a:r>
              <a:rPr kumimoji="0" lang="en-US" sz="2000" b="0" i="0" u="none" strike="noStrike" cap="none" normalizeH="0" baseline="0" dirty="0" smtClean="0">
                <a:ln>
                  <a:noFill/>
                </a:ln>
                <a:solidFill>
                  <a:srgbClr val="000000"/>
                </a:solidFill>
                <a:effectLst/>
                <a:latin typeface="Verdana" panose="020B0604030504040204" pitchFamily="34" charset="0"/>
              </a:rPr>
              <a:t> and </a:t>
            </a:r>
            <a:r>
              <a:rPr kumimoji="0" lang="en-US" sz="20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$AGE</a:t>
            </a:r>
            <a:r>
              <a:rPr kumimoji="0" lang="en-US" sz="2000" b="0" i="0" u="none" strike="noStrike" cap="none" normalizeH="0" baseline="0" dirty="0" smtClean="0">
                <a:ln>
                  <a:noFill/>
                </a:ln>
                <a:solidFill>
                  <a:srgbClr val="000000"/>
                </a:solidFill>
                <a:effectLst/>
                <a:latin typeface="Verdana" panose="020B0604030504040204" pitchFamily="34" charset="0"/>
              </a:rPr>
              <a:t> are two different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163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lstStyle/>
          <a:p>
            <a:r>
              <a:rPr lang="en-US" dirty="0"/>
              <a:t>In PHP, variables can be declared anywhere in the script.</a:t>
            </a:r>
          </a:p>
          <a:p>
            <a:r>
              <a:rPr lang="en-US" dirty="0"/>
              <a:t>The scope of a variable is the part of the script where the variable can be referenced/used.</a:t>
            </a:r>
          </a:p>
          <a:p>
            <a:r>
              <a:rPr lang="en-US" dirty="0"/>
              <a:t>PHP has three different variable scopes:</a:t>
            </a:r>
          </a:p>
          <a:p>
            <a:r>
              <a:rPr lang="en-US" dirty="0"/>
              <a:t>local</a:t>
            </a:r>
          </a:p>
          <a:p>
            <a:r>
              <a:rPr lang="en-US" dirty="0"/>
              <a:t>global</a:t>
            </a:r>
          </a:p>
          <a:p>
            <a:r>
              <a:rPr lang="en-US" dirty="0"/>
              <a:t>static</a:t>
            </a:r>
          </a:p>
          <a:p>
            <a:endParaRPr lang="en-US" dirty="0"/>
          </a:p>
        </p:txBody>
      </p:sp>
    </p:spTree>
    <p:extLst>
      <p:ext uri="{BB962C8B-B14F-4D97-AF65-F5344CB8AC3E}">
        <p14:creationId xmlns:p14="http://schemas.microsoft.com/office/powerpoint/2010/main" val="277511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and Local Scope</a:t>
            </a:r>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$x = 5; // global scope</a:t>
            </a:r>
            <a:br>
              <a:rPr lang="en-US" dirty="0"/>
            </a:br>
            <a:r>
              <a:rPr lang="en-US" dirty="0" smtClean="0"/>
              <a:t/>
            </a:r>
            <a:br>
              <a:rPr lang="en-US" dirty="0" smtClean="0"/>
            </a:br>
            <a:r>
              <a:rPr lang="en-US" dirty="0"/>
              <a:t>function </a:t>
            </a:r>
            <a:r>
              <a:rPr lang="en-US" dirty="0" err="1"/>
              <a:t>myTest</a:t>
            </a:r>
            <a:r>
              <a:rPr lang="en-US" dirty="0"/>
              <a:t>() {</a:t>
            </a:r>
            <a:r>
              <a:rPr lang="en-US" dirty="0" smtClean="0"/>
              <a:t/>
            </a:r>
            <a:br>
              <a:rPr lang="en-US" dirty="0" smtClean="0"/>
            </a:br>
            <a:r>
              <a:rPr lang="en-US" dirty="0"/>
              <a:t>  // using x inside this function will generate an error</a:t>
            </a:r>
            <a:br>
              <a:rPr lang="en-US" dirty="0"/>
            </a:br>
            <a:r>
              <a:rPr lang="en-US" dirty="0"/>
              <a:t>  echo "&lt;p&gt;Variable x inside function is: $x&lt;/p&gt;";</a:t>
            </a:r>
            <a:r>
              <a:rPr lang="en-US" dirty="0" smtClean="0"/>
              <a:t/>
            </a:r>
            <a:br>
              <a:rPr lang="en-US" dirty="0" smtClean="0"/>
            </a:br>
            <a:r>
              <a:rPr lang="en-US" dirty="0"/>
              <a:t>}</a:t>
            </a:r>
            <a:r>
              <a:rPr lang="en-US" dirty="0" smtClean="0"/>
              <a:t/>
            </a:r>
            <a:br>
              <a:rPr lang="en-US" dirty="0" smtClean="0"/>
            </a:br>
            <a:r>
              <a:rPr lang="en-US" dirty="0" err="1"/>
              <a:t>myTest</a:t>
            </a:r>
            <a:r>
              <a:rPr lang="en-US" dirty="0"/>
              <a:t>();</a:t>
            </a:r>
            <a:r>
              <a:rPr lang="en-US" dirty="0" smtClean="0"/>
              <a:t/>
            </a:r>
            <a:br>
              <a:rPr lang="en-US" dirty="0" smtClean="0"/>
            </a:br>
            <a:r>
              <a:rPr lang="en-US" dirty="0" smtClean="0"/>
              <a:t/>
            </a:r>
            <a:br>
              <a:rPr lang="en-US" dirty="0" smtClean="0"/>
            </a:br>
            <a:r>
              <a:rPr lang="en-US" dirty="0"/>
              <a:t>echo "&lt;p&gt;Variable x outside function is: $x&lt;/p&gt;";</a:t>
            </a:r>
            <a:r>
              <a:rPr lang="en-US" dirty="0" smtClean="0"/>
              <a:t/>
            </a:r>
            <a:br>
              <a:rPr lang="en-US" dirty="0" smtClean="0"/>
            </a:br>
            <a:r>
              <a:rPr lang="en-US" dirty="0"/>
              <a:t>?&gt;</a:t>
            </a:r>
          </a:p>
        </p:txBody>
      </p:sp>
    </p:spTree>
    <p:extLst>
      <p:ext uri="{BB962C8B-B14F-4D97-AF65-F5344CB8AC3E}">
        <p14:creationId xmlns:p14="http://schemas.microsoft.com/office/powerpoint/2010/main" val="8104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s-ES" dirty="0"/>
              <a:t>&lt;?</a:t>
            </a:r>
            <a:r>
              <a:rPr lang="es-ES" dirty="0" err="1"/>
              <a:t>php</a:t>
            </a:r>
            <a:r>
              <a:rPr lang="es-ES" dirty="0" smtClean="0"/>
              <a:t/>
            </a:r>
            <a:br>
              <a:rPr lang="es-ES" dirty="0" smtClean="0"/>
            </a:br>
            <a:r>
              <a:rPr lang="es-ES" dirty="0"/>
              <a:t>$x = 5;</a:t>
            </a:r>
            <a:r>
              <a:rPr lang="es-ES" dirty="0" smtClean="0"/>
              <a:t/>
            </a:r>
            <a:br>
              <a:rPr lang="es-ES" dirty="0" smtClean="0"/>
            </a:br>
            <a:r>
              <a:rPr lang="es-ES" dirty="0"/>
              <a:t>$y = 10;</a:t>
            </a:r>
            <a:r>
              <a:rPr lang="es-ES" dirty="0" smtClean="0"/>
              <a:t/>
            </a:r>
            <a:br>
              <a:rPr lang="es-ES" dirty="0" smtClean="0"/>
            </a:br>
            <a:r>
              <a:rPr lang="es-ES" dirty="0" smtClean="0"/>
              <a:t/>
            </a:r>
            <a:br>
              <a:rPr lang="es-ES" dirty="0" smtClean="0"/>
            </a:br>
            <a:r>
              <a:rPr lang="es-ES" dirty="0" err="1"/>
              <a:t>function</a:t>
            </a:r>
            <a:r>
              <a:rPr lang="es-ES" dirty="0"/>
              <a:t> </a:t>
            </a:r>
            <a:r>
              <a:rPr lang="es-ES" dirty="0" err="1"/>
              <a:t>myTest</a:t>
            </a:r>
            <a:r>
              <a:rPr lang="es-ES" dirty="0"/>
              <a:t>() {</a:t>
            </a:r>
            <a:r>
              <a:rPr lang="es-ES" dirty="0" smtClean="0"/>
              <a:t/>
            </a:r>
            <a:br>
              <a:rPr lang="es-ES" dirty="0" smtClean="0"/>
            </a:br>
            <a:r>
              <a:rPr lang="es-ES" dirty="0"/>
              <a:t>  global $x, $y;</a:t>
            </a:r>
            <a:r>
              <a:rPr lang="es-ES" dirty="0" smtClean="0"/>
              <a:t/>
            </a:r>
            <a:br>
              <a:rPr lang="es-ES" dirty="0" smtClean="0"/>
            </a:br>
            <a:r>
              <a:rPr lang="es-ES" dirty="0"/>
              <a:t>  $y = $x + $y;</a:t>
            </a:r>
            <a:r>
              <a:rPr lang="es-ES" dirty="0" smtClean="0"/>
              <a:t/>
            </a:r>
            <a:br>
              <a:rPr lang="es-ES" dirty="0" smtClean="0"/>
            </a:br>
            <a:r>
              <a:rPr lang="es-ES" dirty="0"/>
              <a:t>}</a:t>
            </a:r>
            <a:r>
              <a:rPr lang="es-ES" dirty="0" smtClean="0"/>
              <a:t/>
            </a:r>
            <a:br>
              <a:rPr lang="es-ES" dirty="0" smtClean="0"/>
            </a:br>
            <a:r>
              <a:rPr lang="es-ES" dirty="0" smtClean="0"/>
              <a:t/>
            </a:r>
            <a:br>
              <a:rPr lang="es-ES" dirty="0" smtClean="0"/>
            </a:br>
            <a:r>
              <a:rPr lang="es-ES" dirty="0" err="1"/>
              <a:t>myTest</a:t>
            </a:r>
            <a:r>
              <a:rPr lang="es-ES" dirty="0"/>
              <a:t>();</a:t>
            </a:r>
            <a:r>
              <a:rPr lang="es-ES" dirty="0" smtClean="0"/>
              <a:t/>
            </a:r>
            <a:br>
              <a:rPr lang="es-ES" dirty="0" smtClean="0"/>
            </a:br>
            <a:r>
              <a:rPr lang="es-ES" dirty="0"/>
              <a:t>echo $y; // outputs 15</a:t>
            </a:r>
            <a:br>
              <a:rPr lang="es-ES" dirty="0"/>
            </a:br>
            <a:r>
              <a:rPr lang="es-ES" dirty="0"/>
              <a:t>?&gt;</a:t>
            </a:r>
            <a:endParaRPr lang="en-US" dirty="0"/>
          </a:p>
        </p:txBody>
      </p:sp>
    </p:spTree>
    <p:extLst>
      <p:ext uri="{BB962C8B-B14F-4D97-AF65-F5344CB8AC3E}">
        <p14:creationId xmlns:p14="http://schemas.microsoft.com/office/powerpoint/2010/main" val="121634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$x = 5;</a:t>
            </a:r>
            <a:r>
              <a:rPr lang="en-US" dirty="0" smtClean="0"/>
              <a:t/>
            </a:r>
            <a:br>
              <a:rPr lang="en-US" dirty="0" smtClean="0"/>
            </a:br>
            <a:r>
              <a:rPr lang="en-US" dirty="0"/>
              <a:t>$y = 10;</a:t>
            </a:r>
            <a:r>
              <a:rPr lang="en-US" dirty="0" smtClean="0"/>
              <a:t/>
            </a:r>
            <a:br>
              <a:rPr lang="en-US" dirty="0" smtClean="0"/>
            </a:br>
            <a:r>
              <a:rPr lang="en-US" dirty="0" smtClean="0"/>
              <a:t/>
            </a:r>
            <a:br>
              <a:rPr lang="en-US" dirty="0" smtClean="0"/>
            </a:br>
            <a:r>
              <a:rPr lang="en-US" dirty="0"/>
              <a:t>function </a:t>
            </a:r>
            <a:r>
              <a:rPr lang="en-US" dirty="0" err="1"/>
              <a:t>myTest</a:t>
            </a:r>
            <a:r>
              <a:rPr lang="en-US" dirty="0"/>
              <a:t>() {</a:t>
            </a:r>
            <a:r>
              <a:rPr lang="en-US" dirty="0" smtClean="0"/>
              <a:t/>
            </a:r>
            <a:br>
              <a:rPr lang="en-US" dirty="0" smtClean="0"/>
            </a:br>
            <a:r>
              <a:rPr lang="en-US" dirty="0"/>
              <a:t>  $GLOBALS['y'] = $GLOBALS['x'] + $GLOBALS['y'];</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err="1"/>
              <a:t>myTest</a:t>
            </a:r>
            <a:r>
              <a:rPr lang="en-US" dirty="0"/>
              <a:t>();</a:t>
            </a:r>
            <a:r>
              <a:rPr lang="en-US" dirty="0" smtClean="0"/>
              <a:t/>
            </a:r>
            <a:br>
              <a:rPr lang="en-US" dirty="0" smtClean="0"/>
            </a:br>
            <a:r>
              <a:rPr lang="en-US" dirty="0"/>
              <a:t>echo $y; // outputs 15</a:t>
            </a:r>
            <a:br>
              <a:rPr lang="en-US" dirty="0"/>
            </a:br>
            <a:r>
              <a:rPr lang="en-US" dirty="0"/>
              <a:t>?&gt;</a:t>
            </a:r>
          </a:p>
        </p:txBody>
      </p:sp>
    </p:spTree>
    <p:extLst>
      <p:ext uri="{BB962C8B-B14F-4D97-AF65-F5344CB8AC3E}">
        <p14:creationId xmlns:p14="http://schemas.microsoft.com/office/powerpoint/2010/main" val="318837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1551552DAE5D4E854D0E1CDE048039" ma:contentTypeVersion="3" ma:contentTypeDescription="Create a new document." ma:contentTypeScope="" ma:versionID="771fa9f9570f99197725bbc2a12784b0">
  <xsd:schema xmlns:xsd="http://www.w3.org/2001/XMLSchema" xmlns:xs="http://www.w3.org/2001/XMLSchema" xmlns:p="http://schemas.microsoft.com/office/2006/metadata/properties" xmlns:ns2="43c82a58-484a-4b50-ac80-e979debf0173" targetNamespace="http://schemas.microsoft.com/office/2006/metadata/properties" ma:root="true" ma:fieldsID="5bd0cbeb2a10e5cbef5d229c26895c36" ns2:_="">
    <xsd:import namespace="43c82a58-484a-4b50-ac80-e979debf017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c82a58-484a-4b50-ac80-e979debf01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A7043F-020C-441A-86E4-FC99F0711967}"/>
</file>

<file path=customXml/itemProps2.xml><?xml version="1.0" encoding="utf-8"?>
<ds:datastoreItem xmlns:ds="http://schemas.openxmlformats.org/officeDocument/2006/customXml" ds:itemID="{56B53D3C-2D0A-41F3-9CEB-D581589631DC}"/>
</file>

<file path=customXml/itemProps3.xml><?xml version="1.0" encoding="utf-8"?>
<ds:datastoreItem xmlns:ds="http://schemas.openxmlformats.org/officeDocument/2006/customXml" ds:itemID="{5907B1A0-7817-45D0-B114-53037516942C}"/>
</file>

<file path=docProps/app.xml><?xml version="1.0" encoding="utf-8"?>
<Properties xmlns="http://schemas.openxmlformats.org/officeDocument/2006/extended-properties" xmlns:vt="http://schemas.openxmlformats.org/officeDocument/2006/docPropsVTypes">
  <TotalTime>175</TotalTime>
  <Words>424</Words>
  <Application>Microsoft Office PowerPoint</Application>
  <PresentationFormat>Widescreen</PresentationFormat>
  <Paragraphs>134</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Consolas</vt:lpstr>
      <vt:lpstr>Verdana</vt:lpstr>
      <vt:lpstr>Office Theme</vt:lpstr>
      <vt:lpstr>PHP</vt:lpstr>
      <vt:lpstr>Introduction</vt:lpstr>
      <vt:lpstr>Terminology</vt:lpstr>
      <vt:lpstr>PHP Script</vt:lpstr>
      <vt:lpstr>PHP Variable</vt:lpstr>
      <vt:lpstr>Variable Scope</vt:lpstr>
      <vt:lpstr>Global and Local Scope</vt:lpstr>
      <vt:lpstr>PowerPoint Presentation</vt:lpstr>
      <vt:lpstr>PowerPoint Presentation</vt:lpstr>
      <vt:lpstr>PowerPoint Presentation</vt:lpstr>
      <vt:lpstr>PowerPoint Presentation</vt:lpstr>
      <vt:lpstr>PowerPoint Presentation</vt:lpstr>
      <vt:lpstr>$GLOBAL</vt:lpstr>
      <vt:lpstr>PHP Data Types</vt:lpstr>
      <vt:lpstr>PowerPoint Presentation</vt:lpstr>
      <vt:lpstr>Array</vt:lpstr>
      <vt:lpstr>Multi-dimension Array</vt:lpstr>
      <vt:lpstr>SORT in ARRAY</vt:lpstr>
      <vt:lpstr>PowerPoint Presentation</vt:lpstr>
      <vt:lpstr>PowerPoint Presentation</vt:lpstr>
      <vt:lpstr>PowerPoint Presentation</vt:lpstr>
      <vt:lpstr>IF ELSE</vt:lpstr>
      <vt:lpstr>Switch</vt:lpstr>
      <vt:lpstr>While</vt:lpstr>
      <vt:lpstr>FOR EACH </vt:lpstr>
      <vt:lpstr>Function</vt:lpstr>
      <vt:lpstr>Form</vt:lpstr>
      <vt:lpstr>Form Processing</vt:lpstr>
      <vt:lpstr>Form</vt:lpstr>
      <vt:lpstr>Form processing using GET</vt:lpstr>
      <vt:lpstr>PowerPoint Presentation</vt:lpstr>
      <vt:lpstr>PowerPoint Presentation</vt:lpstr>
      <vt:lpstr>PHP Validation</vt:lpstr>
      <vt:lpstr>PowerPoint Presentation</vt:lpstr>
      <vt:lpstr>PowerPoint Presentation</vt:lpstr>
      <vt:lpstr>Form Validation</vt:lpstr>
      <vt:lpstr>Text Fields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saony</dc:creator>
  <cp:lastModifiedBy>saony</cp:lastModifiedBy>
  <cp:revision>16</cp:revision>
  <dcterms:created xsi:type="dcterms:W3CDTF">2021-01-13T15:28:49Z</dcterms:created>
  <dcterms:modified xsi:type="dcterms:W3CDTF">2021-01-14T09:15:35Z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0x0101004A1551552DAE5D4E854D0E1CDE048039</vt:lpwstr>
  </property>
</Properties>
</file>