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7418-3AE4-EDCF-11DB-E07D6BD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0790-58F1-CBCB-D99A-E9434358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D79B-8DB1-347A-450B-C29F5280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2E9-9AF1-DB79-D410-C3B5927F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4AB6-C984-FCC2-16DB-24BA2C0D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42D8-1A4C-B5FB-52B5-4681B8CE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82A8F-71D2-591D-3502-11369E1B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F66E-C898-ACE5-1AB5-87842A3F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1BD0-3BC5-E9E4-A315-F9EC383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24AD-01C2-F6B8-356F-746E1368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88B57-44FD-D2F1-0389-3D1153223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CC67-3282-7D9D-8031-AA741FA53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7711-210B-578C-CF82-BA28A23E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3C7C-ECD1-447F-CF64-454BB829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71A5-02D2-5B32-BBB5-DEB962AD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1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3B7E-A706-8C1C-4A5A-0FE5561B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D7C1-5228-1902-DE86-CAFB25DF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1C5E-7270-C464-A9A7-4E5F6D38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4FAD-8964-57CC-371C-ADD4F61C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AE9E-D908-F8DE-D8E5-97CC856D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9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4D85-B398-9109-BD6B-A3509CE6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AA8C-C45C-E011-3E3F-4284C000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8596-66AD-1975-7463-7690B735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A9C7-E5C2-7FEF-F83C-3BB22AA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FBB2-2A20-C08C-31E1-5A31FB05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3EFB-D4AA-59BC-2201-B7D661C1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4CEE-75CA-B785-5168-A892CD3D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F0393-A8DA-AD1C-0BB1-5FDAB618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797E-B2BE-F4FD-6E3C-A4EA80F7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524A-C144-72E4-1D9F-7E0558B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B6171-14A1-6E17-04B4-CE8DE9F1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7A6D-1AF7-AC07-7F48-00FAB519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5D16F-AE6D-D36F-8ED2-980B8FC0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0534-6372-473C-DFD2-49E09BFE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C8DBB-7B63-6BB6-FAF0-1F549C01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B7196-587F-E712-6F79-A7DC42CE4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658EB-ADE8-FC29-013E-C4A3FBB4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6C528-CA20-251B-BD1A-A91ACC36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EC847-4D36-07A0-986A-DA8679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5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7D9A-6C63-26F9-C5B3-1FFE50CC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07CDF-5FA6-65AB-7B5B-07C5869B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68421-7DA8-570D-9458-BF92190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194D6-5A09-A141-C9DD-5471DA08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0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63BBB-BC04-0071-D08C-72655DE4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F6E3F-BB15-1139-C983-9DF2651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E5248-C668-DAD2-01B9-72355AA6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334D-F809-F5D8-90D3-E98598A2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F027-9FA5-DDDF-5C10-B716F641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708D7-012E-67E3-CE99-CDB9148C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2BDA-8743-927A-41A3-676918DF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4B14-FE67-C863-9DD2-26D226FA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9100-E8B8-08A1-87BE-BD376517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CCD-51DB-E985-F752-347138EF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609B1-BDDB-F9B6-670E-49E521A6F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343BB-FB14-C274-A145-5AC7B586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DDD8-A8BC-0A4A-9682-430D0C3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B24C-09CD-085F-74C5-E6B7839B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36951-45B1-5BF9-3FEA-203E9230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73680-E825-2C74-95E9-AD3FCCE6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7174-8AF7-3DC8-122E-9F063E73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72D0-03DA-2627-2FC8-9A7422F0D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C5A8-0A05-4465-99F5-911BC45E6B18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1317-3D88-2B64-B710-01BC6B6FD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9EAD-69FC-9D41-7AFF-F36DF987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A326-1B48-4C50-BC86-939ABC7A5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21DC-53B9-0B20-8DB6-C7BE7872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dirty="0"/>
              <a:t>SQL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C343-CB01-1898-06C1-BD6B3414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4" y="3602038"/>
            <a:ext cx="9144000" cy="1655762"/>
          </a:xfrm>
        </p:spPr>
        <p:txBody>
          <a:bodyPr/>
          <a:lstStyle/>
          <a:p>
            <a:r>
              <a:rPr lang="en-US" dirty="0"/>
              <a:t>Sales Performance Analysis of Walmart Stores </a:t>
            </a:r>
          </a:p>
          <a:p>
            <a:r>
              <a:rPr lang="en-US" dirty="0"/>
              <a:t>Using Advanced MySQL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69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CE8A-2681-D958-97C2-A74F817B993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dirty="0"/>
              <a:t>Task 9: Finding Top 5 Customers by Sales Volume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F47-334F-27B4-AE01-98BA7DD3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7301" cy="229987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select `Customer ID`, SUM(Total) as </a:t>
            </a:r>
            <a:r>
              <a:rPr lang="en-US" sz="2000" dirty="0" err="1"/>
              <a:t>Total_Revenuefrom</a:t>
            </a:r>
            <a:r>
              <a:rPr lang="en-US" sz="2000" dirty="0"/>
              <a:t> </a:t>
            </a:r>
            <a:r>
              <a:rPr lang="en-US" sz="2000" dirty="0" err="1"/>
              <a:t>walmartgroup</a:t>
            </a:r>
            <a:r>
              <a:rPr lang="en-US" sz="2000" dirty="0"/>
              <a:t> by `Customer </a:t>
            </a:r>
            <a:r>
              <a:rPr lang="en-US" sz="2000" dirty="0" err="1"/>
              <a:t>ID`order</a:t>
            </a:r>
            <a:r>
              <a:rPr lang="en-US" sz="2000" dirty="0"/>
              <a:t> by </a:t>
            </a:r>
            <a:r>
              <a:rPr lang="en-US" sz="2000" dirty="0" err="1"/>
              <a:t>Total_Revenue</a:t>
            </a:r>
            <a:r>
              <a:rPr lang="en-US" sz="2000" dirty="0"/>
              <a:t> desc Limit 5;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D47FA-C251-A91C-0763-9929F64E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59" y="1852613"/>
            <a:ext cx="4136888" cy="2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1B85-6C38-73BA-C7A6-AA5DEC1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000" dirty="0"/>
              <a:t>Task 10: Analyzing Sales Trends by Day of the Week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B4B3-ED94-43F9-6959-CF5E6321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57875" cy="17653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dayname</a:t>
            </a:r>
            <a:r>
              <a:rPr lang="en-US" sz="2000" dirty="0"/>
              <a:t>(STR_TO_DATE(Date, '%d-%m-%Y')) As Weekdays, sum(total) as </a:t>
            </a:r>
            <a:r>
              <a:rPr lang="en-US" sz="2000" dirty="0" err="1"/>
              <a:t>Total_SalesFrom</a:t>
            </a:r>
            <a:r>
              <a:rPr lang="en-US" sz="2000" dirty="0"/>
              <a:t> Walmartgroup by </a:t>
            </a:r>
            <a:r>
              <a:rPr lang="en-US" sz="2000" dirty="0" err="1"/>
              <a:t>WeekdaysOrder</a:t>
            </a:r>
            <a:r>
              <a:rPr lang="en-US" sz="2000" dirty="0"/>
              <a:t> by </a:t>
            </a:r>
            <a:r>
              <a:rPr lang="en-US" sz="2000" dirty="0" err="1"/>
              <a:t>Total_sales</a:t>
            </a:r>
            <a:r>
              <a:rPr lang="en-US" sz="2000" dirty="0"/>
              <a:t> desc;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F7FBA-9DDC-AC78-E609-EFEB6EE0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87" y="1844675"/>
            <a:ext cx="4439940" cy="281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1D64-8808-D122-906C-5C67DEDD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ADE5-E5D2-3828-3290-E7DE873F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IN" dirty="0"/>
              <a:t>Presentation Video Link :-</a:t>
            </a:r>
          </a:p>
          <a:p>
            <a:pPr algn="l"/>
            <a:r>
              <a:rPr lang="en-IN"/>
              <a:t>https://drive.google.com/drive/folders/1gW74vx2EDXUCHi3F8q-SPGFusEK8j264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81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7874-B952-B986-DCC6-176DCEBF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119"/>
          </a:xfrm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en-US" sz="3000" dirty="0"/>
              <a:t>Task 1: Identifying the Top Branch by Sales Growth Rate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4526-0F27-8100-B619-B227278F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1552244"/>
            <a:ext cx="6137635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Query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Monthlysales</a:t>
            </a:r>
            <a:r>
              <a:rPr lang="en-US" sz="2000" dirty="0"/>
              <a:t> As (Select Branch, </a:t>
            </a:r>
            <a:r>
              <a:rPr lang="en-US" sz="2000" dirty="0" err="1"/>
              <a:t>date_format</a:t>
            </a:r>
            <a:r>
              <a:rPr lang="en-US" sz="2000" dirty="0"/>
              <a:t>(STR_TO_DATE(</a:t>
            </a:r>
            <a:r>
              <a:rPr lang="en-US" sz="2000" dirty="0" err="1"/>
              <a:t>date,'%d</a:t>
            </a:r>
            <a:r>
              <a:rPr lang="en-US" sz="2000" dirty="0"/>
              <a:t>-%m-%Y'), '%Y-%M') As </a:t>
            </a:r>
            <a:r>
              <a:rPr lang="en-US" sz="2000" dirty="0" err="1"/>
              <a:t>YearMonth</a:t>
            </a:r>
            <a:r>
              <a:rPr lang="en-US" sz="2000" dirty="0"/>
              <a:t>,  SUM(TOTAL) AS </a:t>
            </a:r>
            <a:r>
              <a:rPr lang="en-US" sz="2000" dirty="0" err="1"/>
              <a:t>Total_SalesFROM</a:t>
            </a:r>
            <a:r>
              <a:rPr lang="en-US" sz="2000" dirty="0"/>
              <a:t> WALMART GROUP BY Branch, </a:t>
            </a:r>
            <a:r>
              <a:rPr lang="en-US" sz="2000" dirty="0" err="1"/>
              <a:t>Yearmonth</a:t>
            </a:r>
            <a:r>
              <a:rPr lang="en-US" sz="2000" dirty="0"/>
              <a:t>),</a:t>
            </a:r>
            <a:r>
              <a:rPr lang="en-US" sz="2000" dirty="0" err="1"/>
              <a:t>GrowthRate</a:t>
            </a:r>
            <a:r>
              <a:rPr lang="en-US" sz="2000" dirty="0"/>
              <a:t> As (select Branch, </a:t>
            </a:r>
            <a:r>
              <a:rPr lang="en-US" sz="2000" dirty="0" err="1"/>
              <a:t>YearMonth</a:t>
            </a:r>
            <a:r>
              <a:rPr lang="en-US" sz="2000" dirty="0"/>
              <a:t>, </a:t>
            </a:r>
            <a:r>
              <a:rPr lang="en-US" sz="2000" dirty="0" err="1"/>
              <a:t>Total_Sales</a:t>
            </a:r>
            <a:r>
              <a:rPr lang="en-US" sz="2000" dirty="0"/>
              <a:t>, Lag(</a:t>
            </a:r>
            <a:r>
              <a:rPr lang="en-US" sz="2000" dirty="0" err="1"/>
              <a:t>Total_Sales</a:t>
            </a:r>
            <a:r>
              <a:rPr lang="en-US" sz="2000" dirty="0"/>
              <a:t>) over (Partition by Branch Order By </a:t>
            </a:r>
            <a:r>
              <a:rPr lang="en-US" sz="2000" dirty="0" err="1"/>
              <a:t>Yearmonth</a:t>
            </a:r>
            <a:r>
              <a:rPr lang="en-US" sz="2000" dirty="0"/>
              <a:t>) AS </a:t>
            </a:r>
            <a:r>
              <a:rPr lang="en-US" sz="2000" dirty="0" err="1"/>
              <a:t>Previous_Month_Sales,Round</a:t>
            </a:r>
            <a:r>
              <a:rPr lang="en-US" sz="2000" dirty="0"/>
              <a:t>(((</a:t>
            </a:r>
            <a:r>
              <a:rPr lang="en-US" sz="2000" dirty="0" err="1"/>
              <a:t>Total_Sales</a:t>
            </a:r>
            <a:r>
              <a:rPr lang="en-US" sz="2000" dirty="0"/>
              <a:t> - Lag(</a:t>
            </a:r>
            <a:r>
              <a:rPr lang="en-US" sz="2000" dirty="0" err="1"/>
              <a:t>Total_Sales</a:t>
            </a:r>
            <a:r>
              <a:rPr lang="en-US" sz="2000" dirty="0"/>
              <a:t>) over (Partition by Branch Order by </a:t>
            </a:r>
            <a:r>
              <a:rPr lang="en-US" sz="2000" dirty="0" err="1"/>
              <a:t>YearMonth</a:t>
            </a:r>
            <a:r>
              <a:rPr lang="en-US" sz="2000" dirty="0"/>
              <a:t>)) / Lag(</a:t>
            </a:r>
            <a:r>
              <a:rPr lang="en-US" sz="2000" dirty="0" err="1"/>
              <a:t>Total_Sales</a:t>
            </a:r>
            <a:r>
              <a:rPr lang="en-US" sz="2000" dirty="0"/>
              <a:t>) over (Partition by Branch Order by </a:t>
            </a:r>
            <a:r>
              <a:rPr lang="en-US" sz="2000" dirty="0" err="1"/>
              <a:t>YearMonth</a:t>
            </a:r>
            <a:r>
              <a:rPr lang="en-US" sz="2000" dirty="0"/>
              <a:t>))*100, 2)	as </a:t>
            </a:r>
            <a:r>
              <a:rPr lang="en-US" sz="2000" dirty="0" err="1"/>
              <a:t>Growthrate_PercentageFrom</a:t>
            </a:r>
            <a:r>
              <a:rPr lang="en-US" sz="2000" dirty="0"/>
              <a:t> </a:t>
            </a:r>
            <a:r>
              <a:rPr lang="en-US" sz="2000" dirty="0" err="1"/>
              <a:t>Monthlysales</a:t>
            </a:r>
            <a:r>
              <a:rPr lang="en-US" sz="2000" dirty="0"/>
              <a:t>) select * From </a:t>
            </a:r>
            <a:r>
              <a:rPr lang="en-US" sz="2000" dirty="0" err="1"/>
              <a:t>Growthrate</a:t>
            </a:r>
            <a:r>
              <a:rPr lang="en-US" sz="2000" dirty="0"/>
              <a:t> where </a:t>
            </a:r>
            <a:r>
              <a:rPr lang="en-US" sz="2000" dirty="0" err="1"/>
              <a:t>Growthrate_Percentage</a:t>
            </a:r>
            <a:r>
              <a:rPr lang="en-US" sz="2000" dirty="0"/>
              <a:t> is not </a:t>
            </a:r>
            <a:r>
              <a:rPr lang="en-US" sz="2000" dirty="0" err="1"/>
              <a:t>Nullorder</a:t>
            </a:r>
            <a:r>
              <a:rPr lang="en-US" sz="2000" dirty="0"/>
              <a:t> by </a:t>
            </a:r>
            <a:r>
              <a:rPr lang="en-US" sz="2000" dirty="0" err="1"/>
              <a:t>Growthrate_Percentage</a:t>
            </a:r>
            <a:r>
              <a:rPr lang="en-US" sz="2000" dirty="0"/>
              <a:t> DESC Limit 1;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57269-C7A6-BD4D-24AC-F1A19B21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87" y="3288775"/>
            <a:ext cx="5497377" cy="99158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047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9D5F-8164-897C-2AAC-044B5C7C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65125"/>
            <a:ext cx="10915650" cy="1325563"/>
          </a:xfrm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dirty="0"/>
              <a:t>Task 2: Finding the Most Profitable Product Line for Each Branch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84EB-2EF0-64F5-D204-E8E233CC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614" cy="333692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Productline_Profit</a:t>
            </a:r>
            <a:r>
              <a:rPr lang="en-US" sz="2000" dirty="0"/>
              <a:t> As( select Branch, `Product Line`, 	sum(`Gross Income` - 'Cogs') As Profitfrom </a:t>
            </a:r>
            <a:r>
              <a:rPr lang="en-US" sz="2000" dirty="0" err="1"/>
              <a:t>walmartGroup</a:t>
            </a:r>
            <a:r>
              <a:rPr lang="en-US" sz="2000" dirty="0"/>
              <a:t> by Branch, `Product line`),</a:t>
            </a:r>
            <a:r>
              <a:rPr lang="en-US" sz="2000" dirty="0" err="1"/>
              <a:t>ProfitRanking</a:t>
            </a:r>
            <a:r>
              <a:rPr lang="en-US" sz="2000" dirty="0"/>
              <a:t> as (Select *, </a:t>
            </a:r>
            <a:r>
              <a:rPr lang="en-US" sz="2000" dirty="0" err="1"/>
              <a:t>Row_number</a:t>
            </a:r>
            <a:r>
              <a:rPr lang="en-US" sz="2000" dirty="0"/>
              <a:t>() over (Partition by Branch order by Profit desc) as </a:t>
            </a:r>
            <a:r>
              <a:rPr lang="en-US" sz="2000" dirty="0" err="1"/>
              <a:t>Rank_nofrom</a:t>
            </a:r>
            <a:r>
              <a:rPr lang="en-US" sz="2000" dirty="0"/>
              <a:t> </a:t>
            </a:r>
            <a:r>
              <a:rPr lang="en-US" sz="2000" dirty="0" err="1"/>
              <a:t>Productline_Profit</a:t>
            </a:r>
            <a:r>
              <a:rPr lang="en-US" sz="2000" dirty="0"/>
              <a:t>)select Branch, `Product line`, Profit from </a:t>
            </a:r>
            <a:r>
              <a:rPr lang="en-US" sz="2000" dirty="0" err="1"/>
              <a:t>ProfitRanking</a:t>
            </a:r>
            <a:r>
              <a:rPr lang="en-US" sz="2000" dirty="0"/>
              <a:t> where </a:t>
            </a:r>
            <a:r>
              <a:rPr lang="en-US" sz="2000" dirty="0" err="1"/>
              <a:t>rank_no</a:t>
            </a:r>
            <a:r>
              <a:rPr lang="en-US" sz="2000" dirty="0"/>
              <a:t> = 1;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68086-EF10-DF1B-726D-45C2969D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87" y="2572169"/>
            <a:ext cx="5338713" cy="1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C948-37B5-E4E6-D907-CB6EB5078DB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000" dirty="0"/>
              <a:t>Task 3: Analyzing Customer Segmentation Based on Spending 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5543-6FD6-4267-10AD-3515CBA3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3421" cy="230822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select `Customer ID`, Sum(total) as </a:t>
            </a:r>
            <a:r>
              <a:rPr lang="en-US" sz="2000" dirty="0" err="1"/>
              <a:t>Total_Spend,case</a:t>
            </a:r>
            <a:r>
              <a:rPr lang="en-US" sz="2000" dirty="0"/>
              <a:t> when sum(Total) &gt; 23000 then '</a:t>
            </a:r>
            <a:r>
              <a:rPr lang="en-US" sz="2000" dirty="0" err="1"/>
              <a:t>High'when</a:t>
            </a:r>
            <a:r>
              <a:rPr lang="en-US" sz="2000" dirty="0"/>
              <a:t> sum(Total) &gt; 20000 then  '</a:t>
            </a:r>
            <a:r>
              <a:rPr lang="en-US" sz="2000" dirty="0" err="1"/>
              <a:t>Medium'else</a:t>
            </a:r>
            <a:r>
              <a:rPr lang="en-US" sz="2000" dirty="0"/>
              <a:t> '</a:t>
            </a:r>
            <a:r>
              <a:rPr lang="en-US" sz="2000" dirty="0" err="1"/>
              <a:t>low'end</a:t>
            </a:r>
            <a:r>
              <a:rPr lang="en-US" sz="2000" dirty="0"/>
              <a:t> as </a:t>
            </a:r>
            <a:r>
              <a:rPr lang="en-US" sz="2000" dirty="0" err="1"/>
              <a:t>spending_Tierfrom</a:t>
            </a:r>
            <a:r>
              <a:rPr lang="en-US" sz="2000" dirty="0"/>
              <a:t> </a:t>
            </a:r>
            <a:r>
              <a:rPr lang="en-US" sz="2000" dirty="0" err="1"/>
              <a:t>walmartGroup</a:t>
            </a:r>
            <a:r>
              <a:rPr lang="en-US" sz="2000" dirty="0"/>
              <a:t> by `Customer ID`;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4F2E2-0FEB-A7C9-3341-4B0ACD72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37" y="1786839"/>
            <a:ext cx="6031262" cy="38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C336-606E-9A47-1BE9-F5968CF4851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000" dirty="0"/>
              <a:t>Task 4 Detecting Anomalies in Sales Transactions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2A8F-F91B-0C65-095C-D5A3E657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5941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IN" sz="2000" dirty="0"/>
              <a:t>with </a:t>
            </a:r>
            <a:r>
              <a:rPr lang="en-IN" sz="2000" dirty="0" err="1"/>
              <a:t>Productstats</a:t>
            </a:r>
            <a:r>
              <a:rPr lang="en-IN" sz="2000" dirty="0"/>
              <a:t> as ( select `Product line`, </a:t>
            </a:r>
            <a:r>
              <a:rPr lang="en-IN" sz="2000" dirty="0" err="1"/>
              <a:t>Avg</a:t>
            </a:r>
            <a:r>
              <a:rPr lang="en-IN" sz="2000" dirty="0"/>
              <a:t>(Total) as </a:t>
            </a:r>
            <a:r>
              <a:rPr lang="en-IN" sz="2000" dirty="0" err="1"/>
              <a:t>Avg_Total,STDDEV</a:t>
            </a:r>
            <a:r>
              <a:rPr lang="en-IN" sz="2000" dirty="0"/>
              <a:t>(Total) as </a:t>
            </a:r>
            <a:r>
              <a:rPr lang="en-IN" sz="2000" dirty="0" err="1"/>
              <a:t>Stdev_Total</a:t>
            </a:r>
            <a:r>
              <a:rPr lang="en-IN" sz="2000" dirty="0"/>
              <a:t> from </a:t>
            </a:r>
            <a:r>
              <a:rPr lang="en-IN" sz="2000" dirty="0" err="1"/>
              <a:t>walmart</a:t>
            </a:r>
            <a:r>
              <a:rPr lang="en-IN" sz="2000" dirty="0"/>
              <a:t> Group by `Product Line`) select </a:t>
            </a:r>
            <a:r>
              <a:rPr lang="en-IN" sz="2000" dirty="0" err="1"/>
              <a:t>w.`Invoice</a:t>
            </a:r>
            <a:r>
              <a:rPr lang="en-IN" sz="2000" dirty="0"/>
              <a:t> ID`, </a:t>
            </a:r>
            <a:r>
              <a:rPr lang="en-IN" sz="2000" dirty="0" err="1"/>
              <a:t>w.Branch</a:t>
            </a:r>
            <a:r>
              <a:rPr lang="en-IN" sz="2000" dirty="0"/>
              <a:t>, </a:t>
            </a:r>
            <a:r>
              <a:rPr lang="en-IN" sz="2000" dirty="0" err="1"/>
              <a:t>w.`Product</a:t>
            </a:r>
            <a:r>
              <a:rPr lang="en-IN" sz="2000" dirty="0"/>
              <a:t> Line`, </a:t>
            </a:r>
            <a:r>
              <a:rPr lang="en-IN" sz="2000" dirty="0" err="1"/>
              <a:t>w.Total</a:t>
            </a:r>
            <a:r>
              <a:rPr lang="en-IN" sz="2000" dirty="0"/>
              <a:t>, </a:t>
            </a:r>
            <a:r>
              <a:rPr lang="en-IN" sz="2000" dirty="0" err="1"/>
              <a:t>ps.Avg_Total</a:t>
            </a:r>
            <a:r>
              <a:rPr lang="en-IN" sz="2000" dirty="0"/>
              <a:t>, </a:t>
            </a:r>
            <a:r>
              <a:rPr lang="en-IN" sz="2000" dirty="0" err="1"/>
              <a:t>ps.stdev_Totalfrom</a:t>
            </a:r>
            <a:r>
              <a:rPr lang="en-IN" sz="2000" dirty="0"/>
              <a:t> </a:t>
            </a:r>
            <a:r>
              <a:rPr lang="en-IN" sz="2000" dirty="0" err="1"/>
              <a:t>walmart</a:t>
            </a:r>
            <a:r>
              <a:rPr lang="en-IN" sz="2000" dirty="0"/>
              <a:t> </a:t>
            </a:r>
            <a:r>
              <a:rPr lang="en-IN" sz="2000" dirty="0" err="1"/>
              <a:t>wjOIN</a:t>
            </a:r>
            <a:r>
              <a:rPr lang="en-IN" sz="2000" dirty="0"/>
              <a:t>  </a:t>
            </a:r>
            <a:r>
              <a:rPr lang="en-IN" sz="2000" dirty="0" err="1"/>
              <a:t>Productstats</a:t>
            </a:r>
            <a:r>
              <a:rPr lang="en-IN" sz="2000" dirty="0"/>
              <a:t> </a:t>
            </a:r>
            <a:r>
              <a:rPr lang="en-IN" sz="2000" dirty="0" err="1"/>
              <a:t>ps</a:t>
            </a:r>
            <a:r>
              <a:rPr lang="en-IN" sz="2000" dirty="0"/>
              <a:t> on </a:t>
            </a:r>
            <a:r>
              <a:rPr lang="en-IN" sz="2000" dirty="0" err="1"/>
              <a:t>w.`Product</a:t>
            </a:r>
            <a:r>
              <a:rPr lang="en-IN" sz="2000" dirty="0"/>
              <a:t> line` = </a:t>
            </a:r>
            <a:r>
              <a:rPr lang="en-IN" sz="2000" dirty="0" err="1"/>
              <a:t>ps</a:t>
            </a:r>
            <a:r>
              <a:rPr lang="en-IN" sz="2000" dirty="0"/>
              <a:t>.`product </a:t>
            </a:r>
            <a:r>
              <a:rPr lang="en-IN" sz="2000" dirty="0" err="1"/>
              <a:t>line`where</a:t>
            </a:r>
            <a:r>
              <a:rPr lang="en-IN" sz="2000" dirty="0"/>
              <a:t> </a:t>
            </a:r>
            <a:r>
              <a:rPr lang="en-IN" sz="2000" dirty="0" err="1"/>
              <a:t>w.Total</a:t>
            </a:r>
            <a:r>
              <a:rPr lang="en-IN" sz="2000" dirty="0"/>
              <a:t> &lt; (</a:t>
            </a:r>
            <a:r>
              <a:rPr lang="en-IN" sz="2000" dirty="0" err="1"/>
              <a:t>ps.avg_total</a:t>
            </a:r>
            <a:r>
              <a:rPr lang="en-IN" sz="2000" dirty="0"/>
              <a:t> - 2 * </a:t>
            </a:r>
            <a:r>
              <a:rPr lang="en-IN" sz="2000" dirty="0" err="1"/>
              <a:t>ps.stdev_total</a:t>
            </a:r>
            <a:r>
              <a:rPr lang="en-IN" sz="2000" dirty="0"/>
              <a:t>)</a:t>
            </a:r>
            <a:r>
              <a:rPr lang="en-IN" sz="2000" dirty="0" err="1"/>
              <a:t>orw.Total</a:t>
            </a:r>
            <a:r>
              <a:rPr lang="en-IN" sz="2000" dirty="0"/>
              <a:t> &lt; (</a:t>
            </a:r>
            <a:r>
              <a:rPr lang="en-IN" sz="2000" dirty="0" err="1"/>
              <a:t>ps.avg_total</a:t>
            </a:r>
            <a:r>
              <a:rPr lang="en-IN" sz="2000" dirty="0"/>
              <a:t> + 2 * </a:t>
            </a:r>
            <a:r>
              <a:rPr lang="en-IN" sz="2000" dirty="0" err="1"/>
              <a:t>ps.stdev_total</a:t>
            </a:r>
            <a:r>
              <a:rPr lang="en-IN" sz="2000" dirty="0"/>
              <a:t>)order by </a:t>
            </a:r>
            <a:r>
              <a:rPr lang="en-IN" sz="2000" dirty="0" err="1"/>
              <a:t>w.`Product</a:t>
            </a:r>
            <a:r>
              <a:rPr lang="en-IN" sz="2000" dirty="0"/>
              <a:t> line`, </a:t>
            </a:r>
            <a:r>
              <a:rPr lang="en-IN" sz="2000" dirty="0" err="1"/>
              <a:t>w.total</a:t>
            </a:r>
            <a:r>
              <a:rPr lang="en-IN" sz="20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79099-77A8-6D37-862B-38F95541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1814513"/>
            <a:ext cx="5930127" cy="36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ECF9-2E19-0354-AC5A-5FD27E10479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dirty="0"/>
              <a:t>Task 5 Most Popular Payment Method by City	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5FC4-6BD5-D6F5-25EC-7AB5A71F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1701" cy="3632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select * from </a:t>
            </a:r>
            <a:r>
              <a:rPr lang="en-US" sz="2000" dirty="0" err="1"/>
              <a:t>walmart;select</a:t>
            </a:r>
            <a:r>
              <a:rPr lang="en-US" sz="2000" dirty="0"/>
              <a:t> city, count(Payment) from </a:t>
            </a:r>
            <a:r>
              <a:rPr lang="en-US" sz="2000" dirty="0" err="1"/>
              <a:t>walmart;with</a:t>
            </a:r>
            <a:r>
              <a:rPr lang="en-US" sz="2000" dirty="0"/>
              <a:t> </a:t>
            </a:r>
            <a:r>
              <a:rPr lang="en-US" sz="2000" dirty="0" err="1"/>
              <a:t>Payment_Counts</a:t>
            </a:r>
            <a:r>
              <a:rPr lang="en-US" sz="2000" dirty="0"/>
              <a:t> as ( Select City, Payment, Count(*) as </a:t>
            </a:r>
            <a:r>
              <a:rPr lang="en-US" sz="2000" dirty="0" err="1"/>
              <a:t>Paymentcount,Row_number</a:t>
            </a:r>
            <a:r>
              <a:rPr lang="en-US" sz="2000" dirty="0"/>
              <a:t>() over (Partition by City order by count(*) desc) as </a:t>
            </a:r>
            <a:r>
              <a:rPr lang="en-US" sz="2000" dirty="0" err="1"/>
              <a:t>Ranknumberfrom</a:t>
            </a:r>
            <a:r>
              <a:rPr lang="en-US" sz="2000" dirty="0"/>
              <a:t> </a:t>
            </a:r>
            <a:r>
              <a:rPr lang="en-US" sz="2000" dirty="0" err="1"/>
              <a:t>walmartgroup</a:t>
            </a:r>
            <a:r>
              <a:rPr lang="en-US" sz="2000" dirty="0"/>
              <a:t> by City, Payment)select city, payment, </a:t>
            </a:r>
            <a:r>
              <a:rPr lang="en-US" sz="2000" dirty="0" err="1"/>
              <a:t>Paymentcount</a:t>
            </a:r>
            <a:r>
              <a:rPr lang="en-US" sz="2000" dirty="0"/>
              <a:t> from </a:t>
            </a:r>
            <a:r>
              <a:rPr lang="en-US" sz="2000" dirty="0" err="1"/>
              <a:t>Payment_counts</a:t>
            </a:r>
            <a:r>
              <a:rPr lang="en-US" sz="2000" dirty="0"/>
              <a:t> where </a:t>
            </a:r>
            <a:r>
              <a:rPr lang="en-US" sz="2000" dirty="0" err="1"/>
              <a:t>ranknumber</a:t>
            </a:r>
            <a:r>
              <a:rPr lang="en-US" sz="2000" dirty="0"/>
              <a:t> = 1;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D8488-3C1D-A362-0CE8-2080E16D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2" y="2481263"/>
            <a:ext cx="5376198" cy="19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3E48-4F1C-1282-0DB2-85C81972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000" dirty="0"/>
              <a:t>Task 6: Monthly Sales Distribution by Gender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5EF2-84F0-3BC2-DA29-02AFFE3F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780"/>
            <a:ext cx="5587738" cy="285833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Select Gender, </a:t>
            </a:r>
            <a:r>
              <a:rPr lang="en-US" sz="2000" dirty="0" err="1"/>
              <a:t>monthname</a:t>
            </a:r>
            <a:r>
              <a:rPr lang="en-US" sz="2000" dirty="0"/>
              <a:t>(STR_TO_DATE(</a:t>
            </a:r>
            <a:r>
              <a:rPr lang="en-US" sz="2000" dirty="0" err="1"/>
              <a:t>date,'%d</a:t>
            </a:r>
            <a:r>
              <a:rPr lang="en-US" sz="2000" dirty="0"/>
              <a:t>-%m-%Y')) As Months, SUM(TOTAL) AS </a:t>
            </a:r>
            <a:r>
              <a:rPr lang="en-US" sz="2000" dirty="0" err="1"/>
              <a:t>Total_SalesFROM</a:t>
            </a:r>
            <a:r>
              <a:rPr lang="en-US" sz="2000" dirty="0"/>
              <a:t> WALMART GROUP BY month(STR_TO_DATE(</a:t>
            </a:r>
            <a:r>
              <a:rPr lang="en-US" sz="2000" dirty="0" err="1"/>
              <a:t>date,'%d</a:t>
            </a:r>
            <a:r>
              <a:rPr lang="en-US" sz="2000" dirty="0"/>
              <a:t>-%m-%Y')),months, </a:t>
            </a:r>
            <a:r>
              <a:rPr lang="en-US" sz="2000" dirty="0" err="1"/>
              <a:t>Genderorder</a:t>
            </a:r>
            <a:r>
              <a:rPr lang="en-US" sz="2000" dirty="0"/>
              <a:t> </a:t>
            </a:r>
            <a:r>
              <a:rPr lang="en-US" sz="2000" dirty="0" err="1"/>
              <a:t>bymonth</a:t>
            </a:r>
            <a:r>
              <a:rPr lang="en-US" sz="2000" dirty="0"/>
              <a:t>(STR_TO_DATE(</a:t>
            </a:r>
            <a:r>
              <a:rPr lang="en-US" sz="2000" dirty="0" err="1"/>
              <a:t>date,'%d</a:t>
            </a:r>
            <a:r>
              <a:rPr lang="en-US" sz="2000" dirty="0"/>
              <a:t>-%m-%Y')),Gender;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1E34F-A08A-1EE8-D08C-8EA987AA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37" y="1817730"/>
            <a:ext cx="5013799" cy="28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B29-3ABB-447A-A0E6-EEA2BBF25F4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dirty="0"/>
              <a:t>Task 7: Best Product Line by Customer Type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0AA3-1B9C-54CF-38F5-B01D370F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62475" cy="19843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US" sz="2000" dirty="0"/>
              <a:t>select `Customer Type`, `Product Line`, Count(*) as Number_of_Purchasesfrom </a:t>
            </a:r>
            <a:r>
              <a:rPr lang="en-US" sz="2000" dirty="0" err="1"/>
              <a:t>walmart</a:t>
            </a:r>
            <a:r>
              <a:rPr lang="en-US" sz="2000" dirty="0"/>
              <a:t> group by `Customer type`, `Product line` order by `Customer type`, </a:t>
            </a:r>
            <a:r>
              <a:rPr lang="en-US" sz="2000" dirty="0" err="1"/>
              <a:t>Number_of_Purchases</a:t>
            </a:r>
            <a:r>
              <a:rPr lang="en-US" sz="2000" dirty="0"/>
              <a:t> desc;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AD8F-E81D-2DAF-1433-03CBA503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54" y="1750489"/>
            <a:ext cx="5599522" cy="42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1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9359-7776-B8BE-C123-CC5F6C6FA78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3200" dirty="0"/>
              <a:t>Task 8 Identifying Repeat Customers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0E15-9EC5-7277-4650-2B943B3E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221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000" dirty="0"/>
              <a:t>Query</a:t>
            </a:r>
          </a:p>
          <a:p>
            <a:r>
              <a:rPr lang="en-IN" sz="2000" dirty="0"/>
              <a:t>SELECT </a:t>
            </a:r>
            <a:r>
              <a:rPr lang="en-IN" sz="2000" dirty="0" err="1"/>
              <a:t>a.`Customer</a:t>
            </a:r>
            <a:r>
              <a:rPr lang="en-IN" sz="2000" dirty="0"/>
              <a:t> </a:t>
            </a:r>
            <a:r>
              <a:rPr lang="en-IN" sz="2000" dirty="0" err="1"/>
              <a:t>ID`,a.`Invoice</a:t>
            </a:r>
            <a:r>
              <a:rPr lang="en-IN" sz="2000" dirty="0"/>
              <a:t> id` as </a:t>
            </a:r>
            <a:r>
              <a:rPr lang="en-IN" sz="2000" dirty="0" err="1"/>
              <a:t>First_Invoice,b.`Invoice</a:t>
            </a:r>
            <a:r>
              <a:rPr lang="en-IN" sz="2000" dirty="0"/>
              <a:t> id` as </a:t>
            </a:r>
            <a:r>
              <a:rPr lang="en-IN" sz="2000" dirty="0" err="1"/>
              <a:t>Repeat_Invoice,STR_TO_DATE</a:t>
            </a:r>
            <a:r>
              <a:rPr lang="en-IN" sz="2000" dirty="0"/>
              <a:t>(</a:t>
            </a:r>
            <a:r>
              <a:rPr lang="en-IN" sz="2000" dirty="0" err="1"/>
              <a:t>a.date,'%d</a:t>
            </a:r>
            <a:r>
              <a:rPr lang="en-IN" sz="2000" dirty="0"/>
              <a:t>-%m-%Y') as </a:t>
            </a:r>
            <a:r>
              <a:rPr lang="en-IN" sz="2000" dirty="0" err="1"/>
              <a:t>First_Purchase_date,STR_TO_DATE</a:t>
            </a:r>
            <a:r>
              <a:rPr lang="en-IN" sz="2000" dirty="0"/>
              <a:t>(</a:t>
            </a:r>
            <a:r>
              <a:rPr lang="en-IN" sz="2000" dirty="0" err="1"/>
              <a:t>b.date,'%d</a:t>
            </a:r>
            <a:r>
              <a:rPr lang="en-IN" sz="2000" dirty="0"/>
              <a:t>-%m-%Y') as </a:t>
            </a:r>
            <a:r>
              <a:rPr lang="en-IN" sz="2000" dirty="0" err="1"/>
              <a:t>Repeat_Purchase_date,Datediff</a:t>
            </a:r>
            <a:r>
              <a:rPr lang="en-IN" sz="2000" dirty="0"/>
              <a:t>(STR_TO_DATE(</a:t>
            </a:r>
            <a:r>
              <a:rPr lang="en-IN" sz="2000" dirty="0" err="1"/>
              <a:t>b.date,'%d</a:t>
            </a:r>
            <a:r>
              <a:rPr lang="en-IN" sz="2000" dirty="0"/>
              <a:t>-%m-%Y'),STR_TO_DATE(</a:t>
            </a:r>
            <a:r>
              <a:rPr lang="en-IN" sz="2000" dirty="0" err="1"/>
              <a:t>a.date,'%d</a:t>
            </a:r>
            <a:r>
              <a:rPr lang="en-IN" sz="2000" dirty="0"/>
              <a:t>-%m-%Y')) as </a:t>
            </a:r>
            <a:r>
              <a:rPr lang="en-IN" sz="2000" dirty="0" err="1"/>
              <a:t>Days_Betweenfromwalmart</a:t>
            </a:r>
            <a:r>
              <a:rPr lang="en-IN" sz="2000" dirty="0"/>
              <a:t> </a:t>
            </a:r>
            <a:r>
              <a:rPr lang="en-IN" sz="2000" dirty="0" err="1"/>
              <a:t>ajoinwalmart</a:t>
            </a:r>
            <a:r>
              <a:rPr lang="en-IN" sz="2000" dirty="0"/>
              <a:t> b on </a:t>
            </a:r>
            <a:r>
              <a:rPr lang="en-IN" sz="2000" dirty="0" err="1"/>
              <a:t>a.`Customer</a:t>
            </a:r>
            <a:r>
              <a:rPr lang="en-IN" sz="2000" dirty="0"/>
              <a:t> ID` = </a:t>
            </a:r>
            <a:r>
              <a:rPr lang="en-IN" sz="2000" dirty="0" err="1"/>
              <a:t>b.`Customer</a:t>
            </a:r>
            <a:r>
              <a:rPr lang="en-IN" sz="2000" dirty="0"/>
              <a:t> ID`AND STR_TO_DATE(</a:t>
            </a:r>
            <a:r>
              <a:rPr lang="en-IN" sz="2000" dirty="0" err="1"/>
              <a:t>b.date,'%d</a:t>
            </a:r>
            <a:r>
              <a:rPr lang="en-IN" sz="2000" dirty="0"/>
              <a:t>-%m-%Y') &gt; STR_TO_DATE(</a:t>
            </a:r>
            <a:r>
              <a:rPr lang="en-IN" sz="2000" dirty="0" err="1"/>
              <a:t>a.date,'%d</a:t>
            </a:r>
            <a:r>
              <a:rPr lang="en-IN" sz="2000" dirty="0"/>
              <a:t>-%m-%Y')AND </a:t>
            </a:r>
            <a:r>
              <a:rPr lang="en-IN" sz="2000" dirty="0" err="1"/>
              <a:t>datediff</a:t>
            </a:r>
            <a:r>
              <a:rPr lang="en-IN" sz="2000" dirty="0"/>
              <a:t>(STR_TO_DATE(</a:t>
            </a:r>
            <a:r>
              <a:rPr lang="en-IN" sz="2000" dirty="0" err="1"/>
              <a:t>b.date,'%d</a:t>
            </a:r>
            <a:r>
              <a:rPr lang="en-IN" sz="2000" dirty="0"/>
              <a:t>-%m-%Y'),STR_TO_DATE(</a:t>
            </a:r>
            <a:r>
              <a:rPr lang="en-IN" sz="2000" dirty="0" err="1"/>
              <a:t>a.date,'%d</a:t>
            </a:r>
            <a:r>
              <a:rPr lang="en-IN" sz="2000" dirty="0"/>
              <a:t>-%m-%Y')) &lt;= 30ORDER BY </a:t>
            </a:r>
            <a:r>
              <a:rPr lang="en-IN" sz="2000" dirty="0" err="1"/>
              <a:t>a.`Customer</a:t>
            </a:r>
            <a:r>
              <a:rPr lang="en-IN" sz="2000" dirty="0"/>
              <a:t> ID`, </a:t>
            </a:r>
            <a:r>
              <a:rPr lang="en-IN" sz="2000" dirty="0" err="1"/>
              <a:t>a.Date</a:t>
            </a:r>
            <a:r>
              <a:rPr lang="en-IN" sz="20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EFC0-15A6-599C-111F-B8196F84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46" y="1796795"/>
            <a:ext cx="5052767" cy="44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5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984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SQL Final Project</vt:lpstr>
      <vt:lpstr>Task 1: Identifying the Top Branch by Sales Growth Rate</vt:lpstr>
      <vt:lpstr>Task 2: Finding the Most Profitable Product Line for Each Branch</vt:lpstr>
      <vt:lpstr>Task 3: Analyzing Customer Segmentation Based on Spending </vt:lpstr>
      <vt:lpstr>Task 4 Detecting Anomalies in Sales Transactions</vt:lpstr>
      <vt:lpstr>Task 5 Most Popular Payment Method by City </vt:lpstr>
      <vt:lpstr>Task 6: Monthly Sales Distribution by Gender</vt:lpstr>
      <vt:lpstr>Task 7: Best Product Line by Customer Type</vt:lpstr>
      <vt:lpstr>Task 8 Identifying Repeat Customers</vt:lpstr>
      <vt:lpstr>Task 9: Finding Top 5 Customers by Sales Volume</vt:lpstr>
      <vt:lpstr>Task 10: Analyzing Sales Trends by Day of the Week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Ahirwar</dc:creator>
  <cp:lastModifiedBy>Yogesh Ahirwar</cp:lastModifiedBy>
  <cp:revision>3</cp:revision>
  <dcterms:created xsi:type="dcterms:W3CDTF">2025-06-23T13:48:33Z</dcterms:created>
  <dcterms:modified xsi:type="dcterms:W3CDTF">2025-08-02T18:15:38Z</dcterms:modified>
</cp:coreProperties>
</file>