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0" r:id="rId7"/>
    <p:sldId id="261" r:id="rId8"/>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JOIN</a:t>
            </a:r>
            <a:endParaRPr lang="en-US"/>
          </a:p>
        </p:txBody>
      </p:sp>
      <p:sp>
        <p:nvSpPr>
          <p:cNvPr id="3" name="Subtitle 2"/>
          <p:cNvSpPr>
            <a:spLocks noGrp="1"/>
          </p:cNvSpPr>
          <p:nvPr>
            <p:ph type="subTitle" idx="1"/>
          </p:nvPr>
        </p:nvSpPr>
        <p:spPr/>
        <p:txBody>
          <a:bodyPr>
            <a:normAutofit lnSpcReduction="20000"/>
          </a:bodyPr>
          <a:p>
            <a:r>
              <a:rPr lang="en-US"/>
              <a:t>Bagus Hidayatullah (005)</a:t>
            </a:r>
            <a:endParaRPr lang="en-US"/>
          </a:p>
          <a:p>
            <a:r>
              <a:rPr lang="en-US"/>
              <a:t>Okky Dwi Prabowo (017)</a:t>
            </a:r>
            <a:endParaRPr lang="en-US"/>
          </a:p>
          <a:p>
            <a:r>
              <a:rPr lang="en-US"/>
              <a:t>Ahistya Purbolintang (021)</a:t>
            </a:r>
            <a:endParaRPr lang="en-US"/>
          </a:p>
          <a:p>
            <a:r>
              <a:rPr lang="en-US"/>
              <a:t>Irfan Ramadhi (022)</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JOIN adalah...</a:t>
            </a:r>
            <a:endParaRPr lang="en-US"/>
          </a:p>
        </p:txBody>
      </p:sp>
      <p:sp>
        <p:nvSpPr>
          <p:cNvPr id="3" name="Content Placeholder 2"/>
          <p:cNvSpPr>
            <a:spLocks noGrp="1"/>
          </p:cNvSpPr>
          <p:nvPr>
            <p:ph idx="1"/>
          </p:nvPr>
        </p:nvSpPr>
        <p:spPr>
          <a:xfrm>
            <a:off x="838200" y="1354455"/>
            <a:ext cx="10515600" cy="4351338"/>
          </a:xfrm>
        </p:spPr>
        <p:txBody>
          <a:bodyPr/>
          <a:p>
            <a:r>
              <a:rPr lang="en-US"/>
              <a:t>Digunakan untuk menggabungkan 2 tabel yang memiliki kolom yang sama</a:t>
            </a:r>
            <a:endParaRPr lang="en-US"/>
          </a:p>
          <a:p>
            <a:r>
              <a:rPr lang="en-US"/>
              <a:t>JOIN terdapat 4 macam di SQL:</a:t>
            </a:r>
            <a:endParaRPr lang="en-US"/>
          </a:p>
          <a:p>
            <a:pPr lvl="1"/>
            <a:r>
              <a:rPr lang="en-US"/>
              <a:t>(INNER) JOIN: Mengembalikan nilai yang sama antara 2 tabel yang dimaksud</a:t>
            </a:r>
            <a:endParaRPr lang="en-US"/>
          </a:p>
          <a:p>
            <a:pPr lvl="1"/>
            <a:r>
              <a:rPr lang="en-US"/>
              <a:t>LEFT (OUTER) JOIN: Mengembalikan semua nilai pada tabel yang kiri dan mengembalikan nilai yang sama dari tabel yang kanan</a:t>
            </a:r>
            <a:endParaRPr lang="en-US"/>
          </a:p>
          <a:p>
            <a:pPr lvl="1"/>
            <a:r>
              <a:rPr lang="en-US">
                <a:sym typeface="+mn-ea"/>
              </a:rPr>
              <a:t>RIGHT (OUTER) JOIN: Mengembalikan semua nilai pada tabel yang kanan dan mengembalikan nilai yang sama dari tabel yang kiri</a:t>
            </a:r>
            <a:endParaRPr lang="en-US">
              <a:sym typeface="+mn-ea"/>
            </a:endParaRPr>
          </a:p>
          <a:p>
            <a:pPr lvl="1"/>
            <a:r>
              <a:rPr lang="en-US"/>
              <a:t>FULL (OUTER) JOIN: Mengembalikan semua nilai pada kedua tabel ketika ada nilai yang sama</a:t>
            </a:r>
            <a:endParaRPr lang="en-US"/>
          </a:p>
        </p:txBody>
      </p:sp>
      <p:pic>
        <p:nvPicPr>
          <p:cNvPr id="4" name="Picture 3"/>
          <p:cNvPicPr>
            <a:picLocks noChangeAspect="1"/>
          </p:cNvPicPr>
          <p:nvPr/>
        </p:nvPicPr>
        <p:blipFill>
          <a:blip r:embed="rId1"/>
          <a:stretch>
            <a:fillRect/>
          </a:stretch>
        </p:blipFill>
        <p:spPr>
          <a:xfrm>
            <a:off x="2661920" y="5215890"/>
            <a:ext cx="6949440" cy="13544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INNER JOIN</a:t>
            </a:r>
            <a:endParaRPr lang="en-US"/>
          </a:p>
        </p:txBody>
      </p:sp>
      <p:sp>
        <p:nvSpPr>
          <p:cNvPr id="3" name="Content Placeholder 2"/>
          <p:cNvSpPr>
            <a:spLocks noGrp="1"/>
          </p:cNvSpPr>
          <p:nvPr>
            <p:ph idx="1"/>
          </p:nvPr>
        </p:nvSpPr>
        <p:spPr/>
        <p:txBody>
          <a:bodyPr>
            <a:normAutofit/>
          </a:bodyPr>
          <a:p>
            <a:r>
              <a:rPr lang="en-US"/>
              <a:t>Inner Join adalah menggabungkan data yang diambil dari data yang ada pada setiap tabel yang terkait. </a:t>
            </a:r>
            <a:endParaRPr lang="en-US"/>
          </a:p>
          <a:p>
            <a:r>
              <a:rPr lang="en-US"/>
              <a:t>Syntax Inner Join :</a:t>
            </a:r>
            <a:endParaRPr lang="en-US"/>
          </a:p>
          <a:p>
            <a:pPr lvl="1"/>
            <a:r>
              <a:rPr lang="en-US"/>
              <a:t>SELECT nama_kolom(s)</a:t>
            </a:r>
            <a:endParaRPr lang="en-US"/>
          </a:p>
          <a:p>
            <a:pPr lvl="1"/>
            <a:r>
              <a:rPr lang="en-US"/>
              <a:t>FROM tabel1</a:t>
            </a:r>
            <a:endParaRPr lang="en-US"/>
          </a:p>
          <a:p>
            <a:pPr lvl="1"/>
            <a:r>
              <a:rPr lang="en-US"/>
              <a:t>INNER JOIN tabel2 ON tabel1.nama_kolom = tabel2.nama_kolom</a:t>
            </a:r>
            <a:endParaRPr lang="en-US"/>
          </a:p>
          <a:p>
            <a:r>
              <a:rPr lang="en-US"/>
              <a:t>Contoh dari Inner Join pada Database Instagram</a:t>
            </a:r>
            <a:endParaRPr lang="en-US"/>
          </a:p>
          <a:p>
            <a:pPr lvl="1"/>
            <a:r>
              <a:rPr lang="en-US"/>
              <a:t>SELECT Orders.OrderID, Customers.CustomerName</a:t>
            </a:r>
            <a:endParaRPr lang="en-US"/>
          </a:p>
          <a:p>
            <a:pPr lvl="1"/>
            <a:r>
              <a:rPr lang="en-US"/>
              <a:t>FROM Orders</a:t>
            </a:r>
            <a:endParaRPr lang="en-US"/>
          </a:p>
          <a:p>
            <a:pPr lvl="1"/>
            <a:r>
              <a:rPr lang="en-US"/>
              <a:t>INNER JOIN Customers ON Orders.CustomerID = Customers.CustomerID;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LEFT JOIN</a:t>
            </a:r>
            <a:endParaRPr lang="en-US"/>
          </a:p>
        </p:txBody>
      </p:sp>
      <p:sp>
        <p:nvSpPr>
          <p:cNvPr id="3" name="Content Placeholder 2"/>
          <p:cNvSpPr>
            <a:spLocks noGrp="1"/>
          </p:cNvSpPr>
          <p:nvPr>
            <p:ph idx="1"/>
          </p:nvPr>
        </p:nvSpPr>
        <p:spPr/>
        <p:txBody>
          <a:bodyPr>
            <a:normAutofit fontScale="80000"/>
          </a:bodyPr>
          <a:p>
            <a:r>
              <a:rPr lang="en-US"/>
              <a:t>Left Join merupakan penggabungan tabel yang mengembalikan semua value pada tabel disebelah kiri dan menyamakan dengan yang ada di tabel sebelah kanan. Jika tidak ada yang diambil dari tabel kanan, maka hasil dari tabel kanan adalah NULL</a:t>
            </a:r>
            <a:endParaRPr lang="en-US"/>
          </a:p>
          <a:p>
            <a:r>
              <a:rPr lang="en-US"/>
              <a:t>Syntax Left Join :</a:t>
            </a:r>
            <a:endParaRPr lang="en-US"/>
          </a:p>
          <a:p>
            <a:pPr lvl="1"/>
            <a:r>
              <a:rPr lang="en-US"/>
              <a:t>SELECT nama_kolom(s)</a:t>
            </a:r>
            <a:endParaRPr lang="en-US"/>
          </a:p>
          <a:p>
            <a:pPr lvl="1"/>
            <a:r>
              <a:rPr lang="en-US"/>
              <a:t>FROM tabel1</a:t>
            </a:r>
            <a:endParaRPr lang="en-US"/>
          </a:p>
          <a:p>
            <a:pPr lvl="1"/>
            <a:r>
              <a:rPr lang="en-US"/>
              <a:t>LEFT JOIN tabel2 ON tabel1.nama_kolom = tabel2.nama_kolom</a:t>
            </a:r>
            <a:endParaRPr lang="en-US"/>
          </a:p>
          <a:p>
            <a:r>
              <a:rPr lang="en-US"/>
              <a:t>Contoh dari Left Join pada Database Instagram :</a:t>
            </a:r>
            <a:endParaRPr lang="en-US"/>
          </a:p>
          <a:p>
            <a:pPr lvl="1"/>
            <a:r>
              <a:rPr lang="en-US"/>
              <a:t>SELECT user.id_User, post.caption_Post</a:t>
            </a:r>
            <a:endParaRPr lang="en-US"/>
          </a:p>
          <a:p>
            <a:pPr lvl="1"/>
            <a:r>
              <a:rPr lang="en-US"/>
              <a:t>FROM user</a:t>
            </a:r>
            <a:endParaRPr lang="en-US"/>
          </a:p>
          <a:p>
            <a:pPr lvl="1"/>
            <a:r>
              <a:rPr lang="en-US"/>
              <a:t>LEFT JOIN post ON user.id_User = post.User_id_User</a:t>
            </a:r>
            <a:endParaRPr lang="en-US"/>
          </a:p>
          <a:p>
            <a:pPr lvl="1"/>
            <a:r>
              <a:rPr lang="en-US"/>
              <a:t>ORDER BY user.id_User;</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RIGHT JOIN</a:t>
            </a:r>
            <a:endParaRPr lang="en-US"/>
          </a:p>
        </p:txBody>
      </p:sp>
      <p:sp>
        <p:nvSpPr>
          <p:cNvPr id="3" name="Content Placeholder 2"/>
          <p:cNvSpPr>
            <a:spLocks noGrp="1"/>
          </p:cNvSpPr>
          <p:nvPr>
            <p:ph idx="1"/>
          </p:nvPr>
        </p:nvSpPr>
        <p:spPr/>
        <p:txBody>
          <a:bodyPr>
            <a:normAutofit fontScale="80000"/>
          </a:bodyPr>
          <a:p>
            <a:r>
              <a:rPr lang="en-US"/>
              <a:t>Right Join merupakan penggabungan tabel yang mengembalikan semua value pada tabel disebelah kanan dan menyamakan dengan yang ada di tabel sebelah kiri. Jika tidak ada yang diambil dari tabel kiri, maka hasil dari tabel kiri adalah NULL</a:t>
            </a:r>
            <a:endParaRPr lang="en-US"/>
          </a:p>
          <a:p>
            <a:r>
              <a:rPr lang="en-US"/>
              <a:t>Syntax Right Join :</a:t>
            </a:r>
            <a:endParaRPr lang="en-US"/>
          </a:p>
          <a:p>
            <a:pPr lvl="1"/>
            <a:r>
              <a:rPr lang="en-US"/>
              <a:t>SELECT nama_kolom(s)</a:t>
            </a:r>
            <a:endParaRPr lang="en-US"/>
          </a:p>
          <a:p>
            <a:pPr lvl="1"/>
            <a:r>
              <a:rPr lang="en-US"/>
              <a:t>FROM tabel1</a:t>
            </a:r>
            <a:endParaRPr lang="en-US"/>
          </a:p>
          <a:p>
            <a:pPr lvl="1"/>
            <a:r>
              <a:rPr lang="en-US"/>
              <a:t>RIGHT JOIN tabel2 ON tabel1.nama_kolom = tabel2.nama_kolom</a:t>
            </a:r>
            <a:endParaRPr lang="en-US"/>
          </a:p>
          <a:p>
            <a:r>
              <a:rPr lang="en-US"/>
              <a:t>Contoh dari Right Join pada Database Instagram</a:t>
            </a:r>
            <a:endParaRPr lang="en-US"/>
          </a:p>
          <a:p>
            <a:pPr lvl="1"/>
            <a:r>
              <a:rPr lang="en-US"/>
              <a:t>SELECT user.id_User, post.caption_Post</a:t>
            </a:r>
            <a:endParaRPr lang="en-US"/>
          </a:p>
          <a:p>
            <a:pPr lvl="1"/>
            <a:r>
              <a:rPr lang="en-US"/>
              <a:t>FROM user</a:t>
            </a:r>
            <a:endParaRPr lang="en-US"/>
          </a:p>
          <a:p>
            <a:pPr lvl="1"/>
            <a:r>
              <a:rPr lang="en-US"/>
              <a:t>RIGHT JOIN post ON user.id_User = post.User_id_User</a:t>
            </a:r>
            <a:endParaRPr lang="en-US"/>
          </a:p>
          <a:p>
            <a:pPr lvl="1"/>
            <a:r>
              <a:rPr lang="en-US"/>
              <a:t>ORDER BY user.id_User;</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SELF JOIN</a:t>
            </a:r>
            <a:endParaRPr lang="en-US"/>
          </a:p>
        </p:txBody>
      </p:sp>
      <p:sp>
        <p:nvSpPr>
          <p:cNvPr id="3" name="Content Placeholder 2"/>
          <p:cNvSpPr>
            <a:spLocks noGrp="1"/>
          </p:cNvSpPr>
          <p:nvPr>
            <p:ph idx="1"/>
          </p:nvPr>
        </p:nvSpPr>
        <p:spPr/>
        <p:txBody>
          <a:bodyPr>
            <a:normAutofit fontScale="80000"/>
          </a:bodyPr>
          <a:p>
            <a:r>
              <a:rPr lang="en-US"/>
              <a:t>Self Join adalah penggabungan biasa, dimana tabel yang terlibat akan tergabung sesuai dengan kondisi tertentu.</a:t>
            </a:r>
            <a:endParaRPr lang="en-US"/>
          </a:p>
          <a:p>
            <a:pPr lvl="1"/>
            <a:r>
              <a:rPr lang="en-US"/>
              <a:t>Syntax Self Join :</a:t>
            </a:r>
            <a:endParaRPr lang="en-US"/>
          </a:p>
          <a:p>
            <a:pPr lvl="1"/>
            <a:r>
              <a:rPr lang="en-US"/>
              <a:t>SELECT nama_kolom(s)</a:t>
            </a:r>
            <a:endParaRPr lang="en-US"/>
          </a:p>
          <a:p>
            <a:pPr lvl="1"/>
            <a:r>
              <a:rPr lang="en-US"/>
              <a:t>FROM tabel1 T1, tabel2 T2</a:t>
            </a:r>
            <a:endParaRPr lang="en-US"/>
          </a:p>
          <a:p>
            <a:pPr lvl="1"/>
            <a:r>
              <a:rPr lang="en-US"/>
              <a:t>WHERE kondisi;</a:t>
            </a:r>
            <a:endParaRPr lang="en-US"/>
          </a:p>
          <a:p>
            <a:r>
              <a:rPr lang="en-US"/>
              <a:t>Contoh dari Self Join pada Database Instagram</a:t>
            </a:r>
            <a:endParaRPr lang="en-US"/>
          </a:p>
          <a:p>
            <a:pPr lvl="1"/>
            <a:r>
              <a:rPr lang="en-US"/>
              <a:t>SELECT user.id_User AS ID_User, post.caption_Post AS Caption_Post, post.likes_id_user_likes</a:t>
            </a:r>
            <a:endParaRPr lang="en-US"/>
          </a:p>
          <a:p>
            <a:pPr lvl="1"/>
            <a:r>
              <a:rPr lang="en-US"/>
              <a:t>FROM user, post</a:t>
            </a:r>
            <a:endParaRPr lang="en-US"/>
          </a:p>
          <a:p>
            <a:pPr lvl="1"/>
            <a:r>
              <a:rPr lang="en-US"/>
              <a:t>WHERE user.id_User = post.User_id_User</a:t>
            </a:r>
            <a:endParaRPr lang="en-US"/>
          </a:p>
          <a:p>
            <a:pPr lvl="1"/>
            <a:r>
              <a:rPr lang="en-US"/>
              <a:t>ORDER BY post.likes_id_user_likes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2449</Words>
  <Application>WPS Presentation</Application>
  <PresentationFormat>Widescreen</PresentationFormat>
  <Paragraphs>67</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
      <vt:lpstr>Arial Unicode MS</vt:lpstr>
      <vt:lpstr>Calibri Light</vt:lpstr>
      <vt:lpstr>Calibri</vt:lpstr>
      <vt:lpstr>Microsoft YaHei</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dc:title>
  <dc:creator>ASUS</dc:creator>
  <cp:lastModifiedBy>ASUS</cp:lastModifiedBy>
  <cp:revision>3</cp:revision>
  <dcterms:created xsi:type="dcterms:W3CDTF">2018-05-17T07:37:28Z</dcterms:created>
  <dcterms:modified xsi:type="dcterms:W3CDTF">2018-05-17T07:53:58Z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