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7" r:id="rId18"/>
    <p:sldId id="278" r:id="rId19"/>
    <p:sldId id="280" r:id="rId20"/>
    <p:sldId id="281" r:id="rId21"/>
    <p:sldId id="282" r:id="rId22"/>
    <p:sldId id="283" r:id="rId23"/>
    <p:sldId id="284" r:id="rId24"/>
    <p:sldId id="285" r:id="rId25"/>
    <p:sldId id="272" r:id="rId26"/>
    <p:sldId id="286" r:id="rId27"/>
    <p:sldId id="274" r:id="rId28"/>
    <p:sldId id="27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BEC"/>
    <a:srgbClr val="000099"/>
    <a:srgbClr val="DFE7E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DDAD-08FB-4002-885C-F0C7B5A46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F72E4-A48D-403F-8E37-1858DE820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03CE9-AEE0-46E4-B047-65668C34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268B-9E16-4EBD-B09B-E958DEB78CDB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6141A-1A34-4907-9DB5-7C92BA17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70D5A-98C8-4396-90BF-6C35FE39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75E7-479A-44A4-B6E4-9F4040B2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9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558B-FB88-49EA-8C33-41044EB7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D8FB8-C6D7-4A9D-9740-6F8DC024B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8203A-BF4E-4D61-9846-8E81C7A35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268B-9E16-4EBD-B09B-E958DEB78CDB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F5F76-3F4F-4EB5-A3DC-5DDEBF10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DC0E8-925A-461E-A142-90BBC544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75E7-479A-44A4-B6E4-9F4040B2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5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4B83A-83E7-4EDC-B470-7F813D513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1C613-9F10-4069-846A-300A14BA8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162EC-3D10-40E1-9B6A-ACBA7EC8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268B-9E16-4EBD-B09B-E958DEB78CDB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09E71-DF07-463E-83EE-31FF9DAB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2EC33-C8E1-4937-9B79-4C9F5813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75E7-479A-44A4-B6E4-9F4040B2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98EE-0E9A-4861-A1C2-5E2A8A7A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F3DC7-76F3-49D6-A329-7E8CCE134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FB3D5-5C64-4022-B065-B1206FB7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268B-9E16-4EBD-B09B-E958DEB78CDB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DBE43-D584-4A6C-A13A-4E82250A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BBAAB-ED36-4436-AFF2-B849DDA5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75E7-479A-44A4-B6E4-9F4040B2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7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32D1-9D77-4592-8102-9DFF7CD5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14EAD-DA38-4D19-840E-D5A0DD7A8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E5928-1A45-4573-8A4C-032F3DDF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268B-9E16-4EBD-B09B-E958DEB78CDB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8552E-144F-4F26-83AC-796A29B9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4739E-9914-403B-8533-51DD392C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75E7-479A-44A4-B6E4-9F4040B2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8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4D65-4C34-446C-9FC3-A99FBBFC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7059A-8023-4167-9EE3-2E7D18F93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31EEB-337E-400B-A59A-8C5FF8DF9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C8B33-F2F3-4DF7-8168-DEE4BD1E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268B-9E16-4EBD-B09B-E958DEB78CDB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3500D-708F-445E-9FB5-1B0E3AB9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492C2-DB0F-4CD4-9BD1-05F2A661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75E7-479A-44A4-B6E4-9F4040B2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9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E403-FD10-4114-ACF7-1A1E27FF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75F8A-3E9F-4EB6-BBAB-43143544C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A7AE7-F165-4385-82A0-A662FB759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8568D-13FE-4358-8FE8-50803F896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14E6B3-F14C-412D-89DA-17AF91772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C690BE-4C49-4313-A3D7-4FC3CCBE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268B-9E16-4EBD-B09B-E958DEB78CDB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6BB0C-50E1-4964-AE0D-0CA1BA9E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FA966-934F-4EC3-AC12-6C2B8124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75E7-479A-44A4-B6E4-9F4040B2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1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6F663-1FB0-4B11-B3CC-5ABAB5F77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3FD3A-9A52-415D-BFA0-6E7809A1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268B-9E16-4EBD-B09B-E958DEB78CDB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CC234-5388-4DB4-AD56-9EC2BAFC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C70B5-B590-409F-A7EB-D6BD6382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75E7-479A-44A4-B6E4-9F4040B2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8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69909F-7B07-4194-9A0B-1BBFCB29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268B-9E16-4EBD-B09B-E958DEB78CDB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28E50-5C59-4AD1-A5DC-5546D648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6AB9B-D473-447D-81B9-31AF2178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75E7-479A-44A4-B6E4-9F4040B2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5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8410-BD18-4630-8A25-CD13607CD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51ED3-22AF-4649-99B6-AECBE4FD3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D18B6-295E-44E6-8522-36DB3DBFB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499D3-BAC6-4121-A8CF-9CD38FDC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268B-9E16-4EBD-B09B-E958DEB78CDB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F04F4-473B-4227-ADB3-28CDEAEE8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20838-42B0-4EC0-B15B-174BD200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75E7-479A-44A4-B6E4-9F4040B2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0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B8C2F-5051-4022-A7D9-E358016D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8425F1-421B-421A-86EA-0E50F97FF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7A2B3-7C73-41CD-B4CC-05CD6BBC0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3B0F2-5BB2-436A-A1C3-7646C194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268B-9E16-4EBD-B09B-E958DEB78CDB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207BA-39F4-4B0D-B0CD-C661A3F4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B0256-FC15-4E7B-B14E-824338E8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75E7-479A-44A4-B6E4-9F4040B2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5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0"/>
              </a:schemeClr>
            </a:gs>
            <a:gs pos="35000">
              <a:schemeClr val="accent1">
                <a:lumMod val="65000"/>
              </a:schemeClr>
            </a:gs>
            <a:gs pos="100000">
              <a:schemeClr val="accent1">
                <a:lumMod val="83000"/>
                <a:lumOff val="17000"/>
                <a:alpha val="96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E435B6-064D-45BE-AB21-C6FDE0A04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EF568-40E7-4AA7-BB2E-A40999FEF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D9548-D1A1-47D9-9607-3C5AE608E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0268B-9E16-4EBD-B09B-E958DEB78CDB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96306-951A-4670-95FB-6A2037D87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A5A8-2FFA-4299-B8FF-E158A4DAE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A75E7-479A-44A4-B6E4-9F4040B2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4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cholar.google.com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41AE7E-63E7-4A4F-90DD-759177FA4D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9" y="204716"/>
            <a:ext cx="1714500" cy="1714500"/>
          </a:xfrm>
          <a:prstGeom prst="rect">
            <a:avLst/>
          </a:prstGeom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45FB17-03A8-40BA-B0D2-03354FD827B2}"/>
              </a:ext>
            </a:extLst>
          </p:cNvPr>
          <p:cNvSpPr txBox="1"/>
          <p:nvPr/>
        </p:nvSpPr>
        <p:spPr>
          <a:xfrm>
            <a:off x="1871733" y="327548"/>
            <a:ext cx="5156864" cy="1569660"/>
          </a:xfrm>
          <a:prstGeom prst="rect">
            <a:avLst/>
          </a:prstGeom>
          <a:solidFill>
            <a:srgbClr val="A6CBEC">
              <a:alpha val="14000"/>
            </a:srgbClr>
          </a:solidFill>
          <a:effectLst>
            <a:glow rad="63500">
              <a:schemeClr val="accent3">
                <a:satMod val="175000"/>
                <a:alpha val="23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Cochin" panose="02000803020000020003" pitchFamily="2" charset="0"/>
              </a:rPr>
              <a:t>Computer Science</a:t>
            </a:r>
          </a:p>
          <a:p>
            <a:r>
              <a:rPr lang="en-US" sz="4800" dirty="0">
                <a:solidFill>
                  <a:srgbClr val="000000"/>
                </a:solidFill>
                <a:latin typeface="Cochin" panose="02000803020000020003" pitchFamily="2" charset="0"/>
              </a:rPr>
              <a:t>Department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068396-D58A-450E-8B6C-EAD913CB9588}"/>
              </a:ext>
            </a:extLst>
          </p:cNvPr>
          <p:cNvSpPr txBox="1"/>
          <p:nvPr/>
        </p:nvSpPr>
        <p:spPr>
          <a:xfrm>
            <a:off x="2356514" y="3986635"/>
            <a:ext cx="66237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Title: Thesis Template</a:t>
            </a:r>
          </a:p>
          <a:p>
            <a:pPr algn="ctr"/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by</a:t>
            </a:r>
          </a:p>
          <a:p>
            <a:pPr algn="ctr"/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Candidate: Jane Doe</a:t>
            </a:r>
            <a:endParaRPr lang="en-US" sz="4400" dirty="0"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EA2A3-1237-42A2-AEDE-C6D0438D730B}"/>
              </a:ext>
            </a:extLst>
          </p:cNvPr>
          <p:cNvSpPr txBox="1"/>
          <p:nvPr/>
        </p:nvSpPr>
        <p:spPr>
          <a:xfrm>
            <a:off x="2356514" y="3044279"/>
            <a:ext cx="8661730" cy="769441"/>
          </a:xfrm>
          <a:prstGeom prst="rect">
            <a:avLst/>
          </a:prstGeom>
          <a:solidFill>
            <a:schemeClr val="accent1">
              <a:lumMod val="20000"/>
              <a:lumOff val="80000"/>
              <a:alpha val="1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Master’s 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Thesis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Presentation (591)</a:t>
            </a:r>
          </a:p>
        </p:txBody>
      </p:sp>
    </p:spTree>
    <p:extLst>
      <p:ext uri="{BB962C8B-B14F-4D97-AF65-F5344CB8AC3E}">
        <p14:creationId xmlns:p14="http://schemas.microsoft.com/office/powerpoint/2010/main" val="334767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41AE7E-63E7-4A4F-90DD-759177FA4D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605" y="180286"/>
            <a:ext cx="1225434" cy="1225434"/>
          </a:xfrm>
          <a:prstGeom prst="rect">
            <a:avLst/>
          </a:prstGeom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068396-D58A-450E-8B6C-EAD913CB9588}"/>
              </a:ext>
            </a:extLst>
          </p:cNvPr>
          <p:cNvSpPr txBox="1"/>
          <p:nvPr/>
        </p:nvSpPr>
        <p:spPr>
          <a:xfrm>
            <a:off x="464024" y="1348800"/>
            <a:ext cx="1154401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Google Scholar is a good source [2].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Ask your advisor to obtain copies of papers that you need.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Reviewing Web online content is also desirable. (Especially software libraries and tools).</a:t>
            </a:r>
          </a:p>
          <a:p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2. 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854041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41AE7E-63E7-4A4F-90DD-759177FA4D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605" y="180286"/>
            <a:ext cx="1225434" cy="1225434"/>
          </a:xfrm>
          <a:prstGeom prst="rect">
            <a:avLst/>
          </a:prstGeom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068396-D58A-450E-8B6C-EAD913CB9588}"/>
              </a:ext>
            </a:extLst>
          </p:cNvPr>
          <p:cNvSpPr txBox="1"/>
          <p:nvPr/>
        </p:nvSpPr>
        <p:spPr>
          <a:xfrm>
            <a:off x="464025" y="1962949"/>
            <a:ext cx="1108198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In this Section you would address the idea/concept  of the solution for your research problem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Typically you would develop a system with underlying modules. </a:t>
            </a:r>
          </a:p>
          <a:p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3. Design</a:t>
            </a:r>
          </a:p>
        </p:txBody>
      </p:sp>
    </p:spTree>
    <p:extLst>
      <p:ext uri="{BB962C8B-B14F-4D97-AF65-F5344CB8AC3E}">
        <p14:creationId xmlns:p14="http://schemas.microsoft.com/office/powerpoint/2010/main" val="3971566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41AE7E-63E7-4A4F-90DD-759177FA4D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605" y="180286"/>
            <a:ext cx="1225434" cy="1225434"/>
          </a:xfrm>
          <a:prstGeom prst="rect">
            <a:avLst/>
          </a:prstGeom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068396-D58A-450E-8B6C-EAD913CB9588}"/>
              </a:ext>
            </a:extLst>
          </p:cNvPr>
          <p:cNvSpPr txBox="1"/>
          <p:nvPr/>
        </p:nvSpPr>
        <p:spPr>
          <a:xfrm>
            <a:off x="464024" y="1348800"/>
            <a:ext cx="1154401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Describe the system specifications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Describe the modules’ functionalities.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Do use graphics to depict the system.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3. Design</a:t>
            </a:r>
          </a:p>
        </p:txBody>
      </p:sp>
    </p:spTree>
    <p:extLst>
      <p:ext uri="{BB962C8B-B14F-4D97-AF65-F5344CB8AC3E}">
        <p14:creationId xmlns:p14="http://schemas.microsoft.com/office/powerpoint/2010/main" val="360547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41AE7E-63E7-4A4F-90DD-759177FA4D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605" y="180286"/>
            <a:ext cx="1225434" cy="1225434"/>
          </a:xfrm>
          <a:prstGeom prst="rect">
            <a:avLst/>
          </a:prstGeom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3.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5EDE0E-DB5E-4873-96F4-C0925E6DD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546" y="1405720"/>
            <a:ext cx="6015990" cy="3807726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CB9187-8428-4416-B746-7203D1B74CEA}"/>
              </a:ext>
            </a:extLst>
          </p:cNvPr>
          <p:cNvSpPr txBox="1"/>
          <p:nvPr/>
        </p:nvSpPr>
        <p:spPr>
          <a:xfrm>
            <a:off x="2409769" y="5213446"/>
            <a:ext cx="664418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Figure 1. my System Design</a:t>
            </a:r>
          </a:p>
          <a:p>
            <a:pPr algn="ctr"/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6">
                      <a:satMod val="175000"/>
                      <a:alpha val="2000"/>
                    </a:schemeClr>
                  </a:glow>
                  <a:innerShdw blurRad="63500" dist="50800">
                    <a:prstClr val="black">
                      <a:alpha val="50000"/>
                    </a:prstClr>
                  </a:innerShdw>
                  <a:reflection blurRad="952500" stA="55000" endA="50" endPos="85000" dist="29997" dir="5400000" sy="-100000" algn="bl" rotWithShape="0"/>
                </a:effectLst>
              </a:rPr>
              <a:t>(deliberately blurred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  <a:reflection blurRad="63500" stA="55000" endA="50" endPos="85000" dist="29997" dir="5400000" sy="-100000" algn="bl" rotWithShape="0"/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356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41AE7E-63E7-4A4F-90DD-759177FA4D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605" y="180286"/>
            <a:ext cx="1225434" cy="1225434"/>
          </a:xfrm>
          <a:prstGeom prst="rect">
            <a:avLst/>
          </a:prstGeom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3.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BDC253-5C05-4F8B-A50F-E61E4E6A55CE}"/>
              </a:ext>
            </a:extLst>
          </p:cNvPr>
          <p:cNvSpPr txBox="1"/>
          <p:nvPr/>
        </p:nvSpPr>
        <p:spPr>
          <a:xfrm>
            <a:off x="464024" y="1348800"/>
            <a:ext cx="1154401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Describe each module from the graphics.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Create additional diagrams: UML, Visio….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4089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41AE7E-63E7-4A4F-90DD-759177FA4D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605" y="180286"/>
            <a:ext cx="1225434" cy="1225434"/>
          </a:xfrm>
          <a:prstGeom prst="rect">
            <a:avLst/>
          </a:prstGeom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E9580-4E63-42E9-B4B9-BEA9EEB52E6E}"/>
              </a:ext>
            </a:extLst>
          </p:cNvPr>
          <p:cNvSpPr txBox="1"/>
          <p:nvPr/>
        </p:nvSpPr>
        <p:spPr>
          <a:xfrm>
            <a:off x="450376" y="1733271"/>
            <a:ext cx="115440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In this section you would discuss the methods on </a:t>
            </a:r>
            <a:r>
              <a:rPr lang="en-US" sz="4400" dirty="0">
                <a:ln w="12700">
                  <a:solidFill>
                    <a:schemeClr val="accent1">
                      <a:lumMod val="50000"/>
                    </a:schemeClr>
                  </a:solidFill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highlight>
                  <a:srgbClr val="C0C0C0"/>
                </a:highlight>
              </a:rPr>
              <a:t>how</a:t>
            </a: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 you would proceed with developing your system as a solution to your problem.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How do you plan to develop the system and its modules?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4" y="305983"/>
            <a:ext cx="3875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4. Methodology</a:t>
            </a:r>
          </a:p>
        </p:txBody>
      </p:sp>
    </p:spTree>
    <p:extLst>
      <p:ext uri="{BB962C8B-B14F-4D97-AF65-F5344CB8AC3E}">
        <p14:creationId xmlns:p14="http://schemas.microsoft.com/office/powerpoint/2010/main" val="3978268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41AE7E-63E7-4A4F-90DD-759177FA4D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605" y="180286"/>
            <a:ext cx="1225434" cy="1225434"/>
          </a:xfrm>
          <a:prstGeom prst="rect">
            <a:avLst/>
          </a:prstGeom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E9580-4E63-42E9-B4B9-BEA9EEB52E6E}"/>
              </a:ext>
            </a:extLst>
          </p:cNvPr>
          <p:cNvSpPr txBox="1"/>
          <p:nvPr/>
        </p:nvSpPr>
        <p:spPr>
          <a:xfrm>
            <a:off x="450376" y="1733271"/>
            <a:ext cx="1154401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For each module (from 3. Design) explain how you plan to develop it so it satisfies all the requirement specifications.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Any specific Platform, Hardware, API used.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4" y="305983"/>
            <a:ext cx="3875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4. Methodology</a:t>
            </a:r>
          </a:p>
        </p:txBody>
      </p:sp>
    </p:spTree>
    <p:extLst>
      <p:ext uri="{BB962C8B-B14F-4D97-AF65-F5344CB8AC3E}">
        <p14:creationId xmlns:p14="http://schemas.microsoft.com/office/powerpoint/2010/main" val="4240273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41AE7E-63E7-4A4F-90DD-759177FA4D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605" y="180286"/>
            <a:ext cx="1225434" cy="1225434"/>
          </a:xfrm>
          <a:prstGeom prst="rect">
            <a:avLst/>
          </a:prstGeom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E9580-4E63-42E9-B4B9-BEA9EEB52E6E}"/>
              </a:ext>
            </a:extLst>
          </p:cNvPr>
          <p:cNvSpPr txBox="1"/>
          <p:nvPr/>
        </p:nvSpPr>
        <p:spPr>
          <a:xfrm>
            <a:off x="450376" y="1326879"/>
            <a:ext cx="1154401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In this section you would discuss the technical details of your implementation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List your implementation platform details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Discuss pieces of your code. There is no need to discuss all the code: Select only important and interesting code snippets to discuss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4557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5.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38367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41AE7E-63E7-4A4F-90DD-759177FA4D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605" y="180286"/>
            <a:ext cx="1225434" cy="1225434"/>
          </a:xfrm>
          <a:prstGeom prst="rect">
            <a:avLst/>
          </a:prstGeom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E9580-4E63-42E9-B4B9-BEA9EEB52E6E}"/>
              </a:ext>
            </a:extLst>
          </p:cNvPr>
          <p:cNvSpPr txBox="1"/>
          <p:nvPr/>
        </p:nvSpPr>
        <p:spPr>
          <a:xfrm>
            <a:off x="450376" y="1428477"/>
            <a:ext cx="1154401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Did you encounter any difficulties: list and discuss those. Also describe how did you overcome the technical obstacles.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Describe code runs and types of code tests.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Code manual/usage pages would be useful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4557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5.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189068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41AE7E-63E7-4A4F-90DD-759177FA4D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605" y="180286"/>
            <a:ext cx="1225434" cy="1225434"/>
          </a:xfrm>
          <a:prstGeom prst="rect">
            <a:avLst/>
          </a:prstGeom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CB9187-8428-4416-B746-7203D1B74CEA}"/>
              </a:ext>
            </a:extLst>
          </p:cNvPr>
          <p:cNvSpPr txBox="1"/>
          <p:nvPr/>
        </p:nvSpPr>
        <p:spPr>
          <a:xfrm>
            <a:off x="2409769" y="5126361"/>
            <a:ext cx="664418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Figure 2. my Function Call</a:t>
            </a:r>
          </a:p>
          <a:p>
            <a:pPr algn="ctr"/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6">
                      <a:satMod val="175000"/>
                      <a:alpha val="2000"/>
                    </a:schemeClr>
                  </a:glow>
                  <a:innerShdw blurRad="63500" dist="50800">
                    <a:prstClr val="black">
                      <a:alpha val="50000"/>
                    </a:prstClr>
                  </a:innerShdw>
                  <a:reflection blurRad="952500" stA="55000" endA="50" endPos="85000" dist="29997" dir="5400000" sy="-100000" algn="bl" rotWithShape="0"/>
                </a:effectLst>
              </a:rPr>
              <a:t>(deliberately ambiguous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  <a:reflection blurRad="63500" stA="55000" endA="50" endPos="85000" dist="29997" dir="5400000" sy="-100000" algn="bl" rotWithShape="0"/>
                </a:effectLst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93D50A-D7D3-49AD-82A5-2FD6CA8335E5}"/>
              </a:ext>
            </a:extLst>
          </p:cNvPr>
          <p:cNvSpPr txBox="1"/>
          <p:nvPr/>
        </p:nvSpPr>
        <p:spPr>
          <a:xfrm>
            <a:off x="464023" y="305983"/>
            <a:ext cx="4557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5. Implementation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4651CB-4520-42EB-8CA2-F2DF574A89C5}"/>
              </a:ext>
            </a:extLst>
          </p:cNvPr>
          <p:cNvSpPr txBox="1"/>
          <p:nvPr/>
        </p:nvSpPr>
        <p:spPr>
          <a:xfrm>
            <a:off x="1349829" y="2728685"/>
            <a:ext cx="9085942" cy="2215991"/>
          </a:xfrm>
          <a:prstGeom prst="rect">
            <a:avLst/>
          </a:prstGeom>
          <a:noFill/>
          <a:ln w="50800" cap="rnd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	y = 4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	z = calculate(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4EDBF4-4A92-400B-8770-8738E6796C65}"/>
              </a:ext>
            </a:extLst>
          </p:cNvPr>
          <p:cNvSpPr txBox="1"/>
          <p:nvPr/>
        </p:nvSpPr>
        <p:spPr>
          <a:xfrm>
            <a:off x="464890" y="1863904"/>
            <a:ext cx="111465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To calculate </a:t>
            </a: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 we use </a:t>
            </a: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calculate()</a:t>
            </a: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 function:</a:t>
            </a:r>
          </a:p>
        </p:txBody>
      </p:sp>
    </p:spTree>
    <p:extLst>
      <p:ext uri="{BB962C8B-B14F-4D97-AF65-F5344CB8AC3E}">
        <p14:creationId xmlns:p14="http://schemas.microsoft.com/office/powerpoint/2010/main" val="176262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41AE7E-63E7-4A4F-90DD-759177FA4D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9" y="204716"/>
            <a:ext cx="1714500" cy="1714500"/>
          </a:xfrm>
          <a:prstGeom prst="rect">
            <a:avLst/>
          </a:prstGeom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45FB17-03A8-40BA-B0D2-03354FD827B2}"/>
              </a:ext>
            </a:extLst>
          </p:cNvPr>
          <p:cNvSpPr txBox="1"/>
          <p:nvPr/>
        </p:nvSpPr>
        <p:spPr>
          <a:xfrm>
            <a:off x="1871733" y="327548"/>
            <a:ext cx="5156864" cy="1569660"/>
          </a:xfrm>
          <a:prstGeom prst="rect">
            <a:avLst/>
          </a:prstGeom>
          <a:solidFill>
            <a:srgbClr val="A6CBEC">
              <a:alpha val="14000"/>
            </a:srgbClr>
          </a:solidFill>
          <a:effectLst>
            <a:glow rad="63500">
              <a:schemeClr val="accent3">
                <a:satMod val="175000"/>
                <a:alpha val="23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Cochin" panose="02000803020000020003" pitchFamily="2" charset="0"/>
              </a:rPr>
              <a:t>Computer Science</a:t>
            </a:r>
          </a:p>
          <a:p>
            <a:r>
              <a:rPr lang="en-US" sz="4800" dirty="0">
                <a:solidFill>
                  <a:srgbClr val="000000"/>
                </a:solidFill>
                <a:latin typeface="Cochin" panose="02000803020000020003" pitchFamily="2" charset="0"/>
              </a:rPr>
              <a:t>Department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068396-D58A-450E-8B6C-EAD913CB9588}"/>
              </a:ext>
            </a:extLst>
          </p:cNvPr>
          <p:cNvSpPr txBox="1"/>
          <p:nvPr/>
        </p:nvSpPr>
        <p:spPr>
          <a:xfrm>
            <a:off x="1139588" y="3898964"/>
            <a:ext cx="99128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Advisor			: 	Jane </a:t>
            </a:r>
            <a:r>
              <a:rPr lang="en-US" sz="4400" dirty="0" err="1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DaProf</a:t>
            </a: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, Ph.D.</a:t>
            </a:r>
          </a:p>
          <a:p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2</a:t>
            </a:r>
            <a:r>
              <a:rPr lang="en-US" sz="4400" baseline="300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nd</a:t>
            </a: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 Reader		: 	John </a:t>
            </a:r>
            <a:r>
              <a:rPr lang="en-US" sz="4400" dirty="0" err="1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DaRead</a:t>
            </a: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, Ph.D.</a:t>
            </a:r>
          </a:p>
          <a:p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ChairPerson		: 	Jane </a:t>
            </a:r>
            <a:r>
              <a:rPr lang="en-US" sz="4400" dirty="0" err="1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LaProf</a:t>
            </a: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, Ph.D.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2479344" y="2659559"/>
            <a:ext cx="6623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Title: Thesis Template</a:t>
            </a:r>
          </a:p>
        </p:txBody>
      </p:sp>
    </p:spTree>
    <p:extLst>
      <p:ext uri="{BB962C8B-B14F-4D97-AF65-F5344CB8AC3E}">
        <p14:creationId xmlns:p14="http://schemas.microsoft.com/office/powerpoint/2010/main" val="508158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41AE7E-63E7-4A4F-90DD-759177FA4D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605" y="180286"/>
            <a:ext cx="1225434" cy="1225434"/>
          </a:xfrm>
          <a:prstGeom prst="rect">
            <a:avLst/>
          </a:prstGeom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E9580-4E63-42E9-B4B9-BEA9EEB52E6E}"/>
              </a:ext>
            </a:extLst>
          </p:cNvPr>
          <p:cNvSpPr txBox="1"/>
          <p:nvPr/>
        </p:nvSpPr>
        <p:spPr>
          <a:xfrm>
            <a:off x="450376" y="1965503"/>
            <a:ext cx="115440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Start with describing your data collection process. 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Why this specific data?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How much data?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The quality of raw data (if any) and the quality of collected data.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6446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6. Results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3909245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41AE7E-63E7-4A4F-90DD-759177FA4D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605" y="180286"/>
            <a:ext cx="1225434" cy="1225434"/>
          </a:xfrm>
          <a:prstGeom prst="rect">
            <a:avLst/>
          </a:prstGeom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6446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6. Results and 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79825F-AEB9-412F-A406-0F81FA6B8D84}"/>
              </a:ext>
            </a:extLst>
          </p:cNvPr>
          <p:cNvSpPr txBox="1"/>
          <p:nvPr/>
        </p:nvSpPr>
        <p:spPr>
          <a:xfrm>
            <a:off x="450376" y="1805849"/>
            <a:ext cx="1154401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The details of the results collection process. (</a:t>
            </a: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highlight>
                  <a:srgbClr val="A6CBEC"/>
                </a:highlight>
              </a:rPr>
              <a:t>How</a:t>
            </a: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 did you generate/collect your resulting data?) 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Did you automate the testing process, </a:t>
            </a: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highlight>
                  <a:srgbClr val="A6CBEC"/>
                </a:highlight>
              </a:rPr>
              <a:t>how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Summarize your results in a tabular format</a:t>
            </a:r>
          </a:p>
          <a:p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highlight>
                <a:srgbClr val="A6CBEC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52123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41AE7E-63E7-4A4F-90DD-759177FA4D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605" y="180286"/>
            <a:ext cx="1225434" cy="1225434"/>
          </a:xfrm>
          <a:prstGeom prst="rect">
            <a:avLst/>
          </a:prstGeom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6446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6. Results and Conclusion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C2088C-C1A1-4B89-8AE2-5A40F39B3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45163"/>
              </p:ext>
            </p:extLst>
          </p:nvPr>
        </p:nvGraphicFramePr>
        <p:xfrm>
          <a:off x="1538515" y="2388811"/>
          <a:ext cx="8128000" cy="28956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2172334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456918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634719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418128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7441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+mn-lt"/>
                        </a:rPr>
                        <a:t> * 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33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81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29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57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+mn-lt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3590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685964E-9838-499F-80B4-88390026DF5A}"/>
              </a:ext>
            </a:extLst>
          </p:cNvPr>
          <p:cNvSpPr txBox="1"/>
          <p:nvPr/>
        </p:nvSpPr>
        <p:spPr>
          <a:xfrm>
            <a:off x="2075940" y="1405720"/>
            <a:ext cx="664418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Table 1. Resulting Table</a:t>
            </a:r>
          </a:p>
          <a:p>
            <a:pPr algn="ctr"/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6">
                      <a:satMod val="175000"/>
                      <a:alpha val="2000"/>
                    </a:schemeClr>
                  </a:glow>
                  <a:innerShdw blurRad="63500" dist="50800">
                    <a:prstClr val="black">
                      <a:alpha val="50000"/>
                    </a:prstClr>
                  </a:innerShdw>
                  <a:reflection blurRad="952500" stA="55000" endA="50" endPos="85000" dist="29997" dir="5400000" sy="-100000" algn="bl" rotWithShape="0"/>
                </a:effectLst>
              </a:rPr>
              <a:t>(deliberately ambiguous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  <a:reflection blurRad="63500" stA="55000" endA="50" endPos="85000" dist="29997" dir="5400000" sy="-100000" algn="bl" rotWithShape="0"/>
                </a:effectLst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6D7511-294A-4355-91E8-2FC731FFF257}"/>
              </a:ext>
            </a:extLst>
          </p:cNvPr>
          <p:cNvSpPr txBox="1"/>
          <p:nvPr/>
        </p:nvSpPr>
        <p:spPr>
          <a:xfrm>
            <a:off x="449943" y="5437766"/>
            <a:ext cx="84618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Table 1. shows the results generated by my system program. </a:t>
            </a:r>
          </a:p>
        </p:txBody>
      </p:sp>
    </p:spTree>
    <p:extLst>
      <p:ext uri="{BB962C8B-B14F-4D97-AF65-F5344CB8AC3E}">
        <p14:creationId xmlns:p14="http://schemas.microsoft.com/office/powerpoint/2010/main" val="560887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41AE7E-63E7-4A4F-90DD-759177FA4D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605" y="180286"/>
            <a:ext cx="1225434" cy="1225434"/>
          </a:xfrm>
          <a:prstGeom prst="rect">
            <a:avLst/>
          </a:prstGeom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6446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6. Results and 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79825F-AEB9-412F-A406-0F81FA6B8D84}"/>
              </a:ext>
            </a:extLst>
          </p:cNvPr>
          <p:cNvSpPr txBox="1"/>
          <p:nvPr/>
        </p:nvSpPr>
        <p:spPr>
          <a:xfrm>
            <a:off x="450376" y="1805849"/>
            <a:ext cx="1154401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highlight>
                  <a:srgbClr val="A6CBEC"/>
                </a:highlight>
              </a:rPr>
              <a:t>Each table </a:t>
            </a: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needs to be discussed, and the conclusions about the presented results drawn.  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If not sure, you can say “we believe that there is a correlation between the results as shown….”</a:t>
            </a:r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highlight>
                <a:srgbClr val="A6CBEC"/>
              </a:highlight>
            </a:endParaRPr>
          </a:p>
          <a:p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9221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41AE7E-63E7-4A4F-90DD-759177FA4D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605" y="180286"/>
            <a:ext cx="1225434" cy="1225434"/>
          </a:xfrm>
          <a:prstGeom prst="rect">
            <a:avLst/>
          </a:prstGeom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6446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6. Results and 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79825F-AEB9-412F-A406-0F81FA6B8D84}"/>
              </a:ext>
            </a:extLst>
          </p:cNvPr>
          <p:cNvSpPr txBox="1"/>
          <p:nvPr/>
        </p:nvSpPr>
        <p:spPr>
          <a:xfrm>
            <a:off x="323992" y="2923449"/>
            <a:ext cx="115440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End the Chapter with the final conclusions; the conclusions about all the resulting data and tables. </a:t>
            </a:r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highlight>
                <a:srgbClr val="A6CBEC"/>
              </a:highlight>
            </a:endParaRPr>
          </a:p>
          <a:p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1123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41AE7E-63E7-4A4F-90DD-759177FA4D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605" y="180286"/>
            <a:ext cx="1225434" cy="1225434"/>
          </a:xfrm>
          <a:prstGeom prst="rect">
            <a:avLst/>
          </a:prstGeom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E9580-4E63-42E9-B4B9-BEA9EEB52E6E}"/>
              </a:ext>
            </a:extLst>
          </p:cNvPr>
          <p:cNvSpPr txBox="1"/>
          <p:nvPr/>
        </p:nvSpPr>
        <p:spPr>
          <a:xfrm>
            <a:off x="450376" y="1733271"/>
            <a:ext cx="1154401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Summarize who (or what) do you think would be the beneficiary of your provided solution.  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Summarize how would that entity benefit from provided solution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4" y="305983"/>
            <a:ext cx="4121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7. Contributions</a:t>
            </a:r>
          </a:p>
        </p:txBody>
      </p:sp>
    </p:spTree>
    <p:extLst>
      <p:ext uri="{BB962C8B-B14F-4D97-AF65-F5344CB8AC3E}">
        <p14:creationId xmlns:p14="http://schemas.microsoft.com/office/powerpoint/2010/main" val="705553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41AE7E-63E7-4A4F-90DD-759177FA4D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605" y="180286"/>
            <a:ext cx="1225434" cy="1225434"/>
          </a:xfrm>
          <a:prstGeom prst="rect">
            <a:avLst/>
          </a:prstGeom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E9580-4E63-42E9-B4B9-BEA9EEB52E6E}"/>
              </a:ext>
            </a:extLst>
          </p:cNvPr>
          <p:cNvSpPr txBox="1"/>
          <p:nvPr/>
        </p:nvSpPr>
        <p:spPr>
          <a:xfrm>
            <a:off x="450376" y="1733271"/>
            <a:ext cx="115440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Here you would provide possible improvements to your solution. 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Include topics that you wanted to try but did not have time to try it out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4" y="305983"/>
            <a:ext cx="4121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8. Future Work</a:t>
            </a:r>
          </a:p>
        </p:txBody>
      </p:sp>
    </p:spTree>
    <p:extLst>
      <p:ext uri="{BB962C8B-B14F-4D97-AF65-F5344CB8AC3E}">
        <p14:creationId xmlns:p14="http://schemas.microsoft.com/office/powerpoint/2010/main" val="3392205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41AE7E-63E7-4A4F-90DD-759177FA4D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605" y="180286"/>
            <a:ext cx="1225434" cy="1225434"/>
          </a:xfrm>
          <a:prstGeom prst="rect">
            <a:avLst/>
          </a:prstGeom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E9580-4E63-42E9-B4B9-BEA9EEB52E6E}"/>
              </a:ext>
            </a:extLst>
          </p:cNvPr>
          <p:cNvSpPr txBox="1"/>
          <p:nvPr/>
        </p:nvSpPr>
        <p:spPr>
          <a:xfrm>
            <a:off x="450377" y="1733271"/>
            <a:ext cx="1045711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[1] E.D.  </a:t>
            </a:r>
            <a:r>
              <a:rPr lang="en-US" sz="4400" dirty="0" err="1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DaMaster</a:t>
            </a: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, Systems and Others, in </a:t>
            </a:r>
            <a:r>
              <a:rPr lang="en-US" sz="4400" i="1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Journal of Knowledge, </a:t>
            </a: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p120-122, 2018.</a:t>
            </a:r>
          </a:p>
          <a:p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[2] Google Scholar, retrieved from </a:t>
            </a: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hlinkClick r:id="rId4"/>
              </a:rPr>
              <a:t>https://scholar.google.com</a:t>
            </a: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 on April 1</a:t>
            </a:r>
            <a:r>
              <a:rPr lang="en-US" sz="4400" baseline="300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st</a:t>
            </a: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 2018.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4" y="305983"/>
            <a:ext cx="4121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9</a:t>
            </a:r>
            <a:r>
              <a:rPr lang="en-US" sz="4400" b="1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291060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2327574-232A-4F05-ADE6-F0EFFF8799A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9" y="204716"/>
            <a:ext cx="1714500" cy="1714500"/>
          </a:xfrm>
          <a:prstGeom prst="rect">
            <a:avLst/>
          </a:prstGeom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874FBA-305E-4BF0-8DC9-9446F8EDE877}"/>
              </a:ext>
            </a:extLst>
          </p:cNvPr>
          <p:cNvSpPr txBox="1"/>
          <p:nvPr/>
        </p:nvSpPr>
        <p:spPr>
          <a:xfrm>
            <a:off x="1871733" y="327548"/>
            <a:ext cx="5156864" cy="1569660"/>
          </a:xfrm>
          <a:prstGeom prst="rect">
            <a:avLst/>
          </a:prstGeom>
          <a:solidFill>
            <a:srgbClr val="A6CBEC">
              <a:alpha val="14000"/>
            </a:srgbClr>
          </a:solidFill>
          <a:effectLst>
            <a:glow rad="63500">
              <a:schemeClr val="accent3">
                <a:satMod val="175000"/>
                <a:alpha val="23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Cochin" panose="02000803020000020003" pitchFamily="2" charset="0"/>
              </a:rPr>
              <a:t>Computer Science</a:t>
            </a:r>
          </a:p>
          <a:p>
            <a:r>
              <a:rPr lang="en-US" sz="4800" dirty="0">
                <a:solidFill>
                  <a:srgbClr val="000000"/>
                </a:solidFill>
                <a:latin typeface="Cochin" panose="02000803020000020003" pitchFamily="2" charset="0"/>
              </a:rPr>
              <a:t>Department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6171D1-CF0B-4C6B-9402-F0EF2417028B}"/>
              </a:ext>
            </a:extLst>
          </p:cNvPr>
          <p:cNvSpPr txBox="1"/>
          <p:nvPr/>
        </p:nvSpPr>
        <p:spPr>
          <a:xfrm>
            <a:off x="1581150" y="2996096"/>
            <a:ext cx="9309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Titled ‘Thesis Template’ by  Jane Doe</a:t>
            </a:r>
            <a:endParaRPr lang="en-US" sz="4000" dirty="0"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B4C269-4125-463F-A822-A35102D02DF5}"/>
              </a:ext>
            </a:extLst>
          </p:cNvPr>
          <p:cNvSpPr txBox="1"/>
          <p:nvPr/>
        </p:nvSpPr>
        <p:spPr>
          <a:xfrm>
            <a:off x="1284193" y="2092709"/>
            <a:ext cx="9903677" cy="707886"/>
          </a:xfrm>
          <a:prstGeom prst="rect">
            <a:avLst/>
          </a:prstGeom>
          <a:solidFill>
            <a:schemeClr val="accent1">
              <a:lumMod val="20000"/>
              <a:lumOff val="80000"/>
              <a:alpha val="1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This was a Master’s Thesis Presentation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90DC1-C8B6-4745-BC62-921D4D2A4FC2}"/>
              </a:ext>
            </a:extLst>
          </p:cNvPr>
          <p:cNvSpPr txBox="1"/>
          <p:nvPr/>
        </p:nvSpPr>
        <p:spPr>
          <a:xfrm>
            <a:off x="3863311" y="3899483"/>
            <a:ext cx="41216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Thank You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DB533C-0C3F-4BE7-AA40-2D336C50B09B}"/>
              </a:ext>
            </a:extLst>
          </p:cNvPr>
          <p:cNvSpPr txBox="1"/>
          <p:nvPr/>
        </p:nvSpPr>
        <p:spPr>
          <a:xfrm>
            <a:off x="3863311" y="5007479"/>
            <a:ext cx="41216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5230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41AE7E-63E7-4A4F-90DD-759177FA4D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605" y="180286"/>
            <a:ext cx="1225434" cy="1225434"/>
          </a:xfrm>
          <a:prstGeom prst="rect">
            <a:avLst/>
          </a:prstGeom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068396-D58A-450E-8B6C-EAD913CB9588}"/>
              </a:ext>
            </a:extLst>
          </p:cNvPr>
          <p:cNvSpPr txBox="1"/>
          <p:nvPr/>
        </p:nvSpPr>
        <p:spPr>
          <a:xfrm>
            <a:off x="696254" y="1022214"/>
            <a:ext cx="112915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0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Introduction</a:t>
            </a:r>
          </a:p>
          <a:p>
            <a:pPr marL="742950" indent="-742950">
              <a:buAutoNum type="arabicPeriod"/>
            </a:pPr>
            <a:r>
              <a:rPr lang="en-US" sz="40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Literature Review</a:t>
            </a:r>
          </a:p>
          <a:p>
            <a:pPr marL="742950" indent="-742950">
              <a:buAutoNum type="arabicPeriod"/>
            </a:pPr>
            <a:r>
              <a:rPr lang="en-US" sz="40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Design</a:t>
            </a:r>
          </a:p>
          <a:p>
            <a:pPr marL="742950" indent="-742950">
              <a:buAutoNum type="arabicPeriod"/>
            </a:pPr>
            <a:r>
              <a:rPr lang="en-US" sz="40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Methodology</a:t>
            </a:r>
          </a:p>
          <a:p>
            <a:pPr marL="742950" indent="-742950">
              <a:buAutoNum type="arabicPeriod"/>
            </a:pPr>
            <a:r>
              <a:rPr lang="en-US" sz="40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Implementation</a:t>
            </a:r>
          </a:p>
          <a:p>
            <a:pPr marL="742950" indent="-742950">
              <a:buAutoNum type="arabicPeriod"/>
            </a:pPr>
            <a:r>
              <a:rPr lang="en-US" sz="40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Results and Conclusions</a:t>
            </a:r>
          </a:p>
          <a:p>
            <a:pPr marL="742950" indent="-742950">
              <a:buAutoNum type="arabicPeriod"/>
            </a:pPr>
            <a:r>
              <a:rPr lang="en-US" sz="40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Contributions</a:t>
            </a:r>
          </a:p>
          <a:p>
            <a:pPr marL="742950" indent="-742950">
              <a:buAutoNum type="arabicPeriod"/>
            </a:pPr>
            <a:r>
              <a:rPr lang="en-US" sz="40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Future Work</a:t>
            </a:r>
          </a:p>
          <a:p>
            <a:pPr marL="742950" indent="-742950">
              <a:buAutoNum type="arabicPeriod"/>
            </a:pPr>
            <a:r>
              <a:rPr lang="en-US" sz="40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3152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Contents:</a:t>
            </a:r>
          </a:p>
        </p:txBody>
      </p:sp>
    </p:spTree>
    <p:extLst>
      <p:ext uri="{BB962C8B-B14F-4D97-AF65-F5344CB8AC3E}">
        <p14:creationId xmlns:p14="http://schemas.microsoft.com/office/powerpoint/2010/main" val="422879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41AE7E-63E7-4A4F-90DD-759177FA4D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605" y="180286"/>
            <a:ext cx="1225434" cy="1225434"/>
          </a:xfrm>
          <a:prstGeom prst="rect">
            <a:avLst/>
          </a:prstGeom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068396-D58A-450E-8B6C-EAD913CB9588}"/>
              </a:ext>
            </a:extLst>
          </p:cNvPr>
          <p:cNvSpPr txBox="1"/>
          <p:nvPr/>
        </p:nvSpPr>
        <p:spPr>
          <a:xfrm>
            <a:off x="869780" y="1883393"/>
            <a:ext cx="1032138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The Section titles (on the previous slide) are tentative</a:t>
            </a:r>
          </a:p>
          <a:p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This Section could be also called Problem Definition or Problem Specification</a:t>
            </a:r>
          </a:p>
          <a:p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3875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78421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41AE7E-63E7-4A4F-90DD-759177FA4D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605" y="180286"/>
            <a:ext cx="1225434" cy="1225434"/>
          </a:xfrm>
          <a:prstGeom prst="rect">
            <a:avLst/>
          </a:prstGeom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068396-D58A-450E-8B6C-EAD913CB9588}"/>
              </a:ext>
            </a:extLst>
          </p:cNvPr>
          <p:cNvSpPr txBox="1"/>
          <p:nvPr/>
        </p:nvSpPr>
        <p:spPr>
          <a:xfrm>
            <a:off x="869780" y="1883393"/>
            <a:ext cx="1032138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In this Section you would gently introduce the issue you are planning to address. 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Start with the Background of the Problem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Describe the Problem is some detail</a:t>
            </a:r>
          </a:p>
          <a:p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3875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18968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41AE7E-63E7-4A4F-90DD-759177FA4D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605" y="180286"/>
            <a:ext cx="1225434" cy="1225434"/>
          </a:xfrm>
          <a:prstGeom prst="rect">
            <a:avLst/>
          </a:prstGeom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068396-D58A-450E-8B6C-EAD913CB9588}"/>
              </a:ext>
            </a:extLst>
          </p:cNvPr>
          <p:cNvSpPr txBox="1"/>
          <p:nvPr/>
        </p:nvSpPr>
        <p:spPr>
          <a:xfrm>
            <a:off x="869780" y="1883393"/>
            <a:ext cx="1032138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Provide some current solutions.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End this Section with the paragraph stating that your project addresses (solves) this introduced problem in some efficient manner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3875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210678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41AE7E-63E7-4A4F-90DD-759177FA4D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605" y="180286"/>
            <a:ext cx="1225434" cy="1225434"/>
          </a:xfrm>
          <a:prstGeom prst="rect">
            <a:avLst/>
          </a:prstGeom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068396-D58A-450E-8B6C-EAD913CB9588}"/>
              </a:ext>
            </a:extLst>
          </p:cNvPr>
          <p:cNvSpPr txBox="1"/>
          <p:nvPr/>
        </p:nvSpPr>
        <p:spPr>
          <a:xfrm>
            <a:off x="869780" y="2579430"/>
            <a:ext cx="103213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While writing make sure that the Thesis  is ‘readable;’ having a smooth segue from one paragraph to another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3875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308903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41AE7E-63E7-4A4F-90DD-759177FA4D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605" y="180286"/>
            <a:ext cx="1225434" cy="1225434"/>
          </a:xfrm>
          <a:prstGeom prst="rect">
            <a:avLst/>
          </a:prstGeom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068396-D58A-450E-8B6C-EAD913CB9588}"/>
              </a:ext>
            </a:extLst>
          </p:cNvPr>
          <p:cNvSpPr txBox="1"/>
          <p:nvPr/>
        </p:nvSpPr>
        <p:spPr>
          <a:xfrm>
            <a:off x="450376" y="1733271"/>
            <a:ext cx="1154401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You are writing a scientific paper in IEEE format</a:t>
            </a:r>
          </a:p>
          <a:p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Each statement must be either: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A common knowledge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A fact presented in another paper (reference to that paper needed [1])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A fact that is proven by your narrative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3875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1233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41AE7E-63E7-4A4F-90DD-759177FA4D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605" y="180286"/>
            <a:ext cx="1225434" cy="1225434"/>
          </a:xfrm>
          <a:prstGeom prst="rect">
            <a:avLst/>
          </a:prstGeom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068396-D58A-450E-8B6C-EAD913CB9588}"/>
              </a:ext>
            </a:extLst>
          </p:cNvPr>
          <p:cNvSpPr txBox="1"/>
          <p:nvPr/>
        </p:nvSpPr>
        <p:spPr>
          <a:xfrm>
            <a:off x="464024" y="1348800"/>
            <a:ext cx="1154401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This Section can be called ‘State of the Art’.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In this section review each paper/document that you think is related to your problem and/or solution.</a:t>
            </a:r>
          </a:p>
          <a:p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Present only papers that are relevant and if possible very recent.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2. 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168751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866</Words>
  <Application>Microsoft Office PowerPoint</Application>
  <PresentationFormat>Widescreen</PresentationFormat>
  <Paragraphs>167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Cochin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LaProf</dc:creator>
  <cp:lastModifiedBy>Hrvoje Podnar</cp:lastModifiedBy>
  <cp:revision>27</cp:revision>
  <dcterms:created xsi:type="dcterms:W3CDTF">2018-04-26T03:43:54Z</dcterms:created>
  <dcterms:modified xsi:type="dcterms:W3CDTF">2018-09-08T05:09:10Z</dcterms:modified>
</cp:coreProperties>
</file>