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4CB7C-27A4-4E41-850C-7091AEF880E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F703-910B-4599-8F7D-C064B77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31B2-7EDB-484B-AD11-BAAB31F57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2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PROJECTS</a:t>
            </a:r>
            <a:endParaRPr lang="en-IN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7DAD896-42B5-47F6-A5CC-6B8979A84CD2}" type="slidenum">
              <a:rPr lang="en-US" altLang="en-US" sz="1200">
                <a:latin typeface="Verdana" pitchFamily="34" charset="0"/>
              </a:rPr>
              <a:pPr/>
              <a:t>4</a:t>
            </a:fld>
            <a:endParaRPr lang="en-US" altLang="en-US" sz="12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6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PROJECTS</a:t>
            </a:r>
            <a:endParaRPr lang="en-IN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D21E1755-7605-496A-9603-89984C3E209F}" type="slidenum">
              <a:rPr lang="en-US" altLang="en-US" sz="1200">
                <a:latin typeface="Verdana" pitchFamily="34" charset="0"/>
              </a:rPr>
              <a:pPr/>
              <a:t>5</a:t>
            </a:fld>
            <a:endParaRPr lang="en-US" altLang="en-US" sz="12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3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PROJECTS</a:t>
            </a:r>
            <a:endParaRPr lang="en-IN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36625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C713D83-C260-4FC0-B250-B400444D8DC5}" type="slidenum">
              <a:rPr lang="en-US" altLang="en-US" sz="1200">
                <a:latin typeface="Verdana" pitchFamily="34" charset="0"/>
              </a:rPr>
              <a:pPr/>
              <a:t>6</a:t>
            </a:fld>
            <a:endParaRPr lang="en-US" altLang="en-US" sz="120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3DF4-B316-42C7-B1C7-A53A9E510A4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F0CB-6DE6-4528-982C-DB88AD23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03CCE60-B701-4F64-BF0E-B2980C90EC7A}" type="slidenum">
              <a:rPr lang="en-US" altLang="en-US" sz="1200">
                <a:solidFill>
                  <a:srgbClr val="B5A788"/>
                </a:solidFill>
              </a:rPr>
              <a:pPr/>
              <a:t>1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87313"/>
            <a:ext cx="74676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BANGALORE  ELECTRICITY  SUPPLY  COMPANY LIMITED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960563" y="277570"/>
            <a:ext cx="6172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 dirty="0">
                <a:latin typeface="Bookman Old Style" pitchFamily="18" charset="0"/>
              </a:rPr>
              <a:t>Integrated Power Development Scheme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73681"/>
              </p:ext>
            </p:extLst>
          </p:nvPr>
        </p:nvGraphicFramePr>
        <p:xfrm>
          <a:off x="533400" y="758825"/>
          <a:ext cx="7772399" cy="1301750"/>
        </p:xfrm>
        <a:graphic>
          <a:graphicData uri="http://schemas.openxmlformats.org/drawingml/2006/table">
            <a:tbl>
              <a:tblPr/>
              <a:tblGrid>
                <a:gridCol w="3115885"/>
                <a:gridCol w="623177"/>
                <a:gridCol w="761660"/>
                <a:gridCol w="761660"/>
                <a:gridCol w="830902"/>
                <a:gridCol w="830902"/>
                <a:gridCol w="848213"/>
              </a:tblGrid>
              <a:tr h="375465">
                <a:tc gridSpan="7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Name of Executing Agency: </a:t>
                      </a: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M/s. </a:t>
                      </a:r>
                      <a:r>
                        <a:rPr lang="en-US" sz="1200" b="1" dirty="0" err="1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Maruthi</a:t>
                      </a: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 Mechanicals &amp; Electricals(P) Ltd., /Bangalore.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 </a:t>
                      </a:r>
                      <a:endParaRPr lang="en-US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68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DWA Amount: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Rs.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9.418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Crores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9525" marR="9525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16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Name of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Circle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: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BANGALORE RURAL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Date of Completion: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07.01.2019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75522"/>
              </p:ext>
            </p:extLst>
          </p:nvPr>
        </p:nvGraphicFramePr>
        <p:xfrm>
          <a:off x="304800" y="2057400"/>
          <a:ext cx="8229601" cy="4495800"/>
        </p:xfrm>
        <a:graphic>
          <a:graphicData uri="http://schemas.openxmlformats.org/drawingml/2006/table">
            <a:tbl>
              <a:tblPr/>
              <a:tblGrid>
                <a:gridCol w="436970"/>
                <a:gridCol w="1857121"/>
                <a:gridCol w="436970"/>
                <a:gridCol w="436970"/>
                <a:gridCol w="628143"/>
                <a:gridCol w="764698"/>
                <a:gridCol w="764698"/>
                <a:gridCol w="764698"/>
                <a:gridCol w="637248"/>
                <a:gridCol w="673662"/>
                <a:gridCol w="828423"/>
              </a:tblGrid>
              <a:tr h="1112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S. No.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Nature of work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UoM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DWA Qty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Approved Survey Qty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Qty for the FY 2017-18 (March-2018) against survey quantity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for the month of Jan-18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till Dec-2017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during month of Jan- 2018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progress as at the end of  Jan-18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 Progress w.r.t. Progress of Jan-18 &amp;  Target fixed for FY-2017-18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over head line "(New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20.6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20.6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10.3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2.06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2.40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0.146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2.546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24.72%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Aerial Bunched Cable" (New and Re-conductoring)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21.1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21.06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10.53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2.11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6.18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6.175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58.64%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11KV Underground cable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2.95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0.59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Installation of New DTCs</a:t>
                      </a:r>
                    </a:p>
                  </a:txBody>
                  <a:tcPr marL="6337" marR="6337" marT="633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64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64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32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6.40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12.0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37.50%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Capacity Enhancement of DTCs</a:t>
                      </a:r>
                    </a:p>
                  </a:txBody>
                  <a:tcPr marL="6337" marR="6337" marT="633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over head line "(New and Re-conductoring)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118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118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11.80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Aerial Bunched Cable (New and Re-conductoring)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18.9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18.9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9.45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1.89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9.03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0.275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9.3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98.41%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LT Underground cable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C10606F-3575-42A6-955C-660B6F6DA9B4}" type="slidenum">
              <a:rPr lang="en-US" altLang="en-US" sz="1200">
                <a:solidFill>
                  <a:srgbClr val="B5A788"/>
                </a:solidFill>
              </a:rPr>
              <a:pPr/>
              <a:t>2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87313"/>
            <a:ext cx="74676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BANGALORE  ELECTRICITY  SUPPLY  COMPANY LIMITED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960563" y="381000"/>
            <a:ext cx="6172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>
                <a:latin typeface="Bookman Old Style" pitchFamily="18" charset="0"/>
              </a:rPr>
              <a:t>Integrated Power Development Scheme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838200"/>
          <a:ext cx="7772399" cy="1301750"/>
        </p:xfrm>
        <a:graphic>
          <a:graphicData uri="http://schemas.openxmlformats.org/drawingml/2006/table">
            <a:tbl>
              <a:tblPr/>
              <a:tblGrid>
                <a:gridCol w="3115885"/>
                <a:gridCol w="623177"/>
                <a:gridCol w="761660"/>
                <a:gridCol w="761660"/>
                <a:gridCol w="830902"/>
                <a:gridCol w="830902"/>
                <a:gridCol w="848213"/>
              </a:tblGrid>
              <a:tr h="375465">
                <a:tc gridSpan="7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Name of Executing Agency: </a:t>
                      </a: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M/s. Asian Fab Tech Ltd., /Bangalore.</a:t>
                      </a:r>
                    </a:p>
                  </a:txBody>
                  <a:tcPr marL="9525" marR="9525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68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DWA Amount: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Rs.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48.24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Crores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9525" marR="9525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16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Name of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Circle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: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RAMANAGARA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Date of Completion: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23.03.2019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32871"/>
              </p:ext>
            </p:extLst>
          </p:nvPr>
        </p:nvGraphicFramePr>
        <p:xfrm>
          <a:off x="381000" y="2057401"/>
          <a:ext cx="8534401" cy="4526460"/>
        </p:xfrm>
        <a:graphic>
          <a:graphicData uri="http://schemas.openxmlformats.org/drawingml/2006/table">
            <a:tbl>
              <a:tblPr/>
              <a:tblGrid>
                <a:gridCol w="461709"/>
                <a:gridCol w="1962263"/>
                <a:gridCol w="461709"/>
                <a:gridCol w="461709"/>
                <a:gridCol w="663707"/>
                <a:gridCol w="807990"/>
                <a:gridCol w="807990"/>
                <a:gridCol w="800777"/>
                <a:gridCol w="673326"/>
                <a:gridCol w="711802"/>
                <a:gridCol w="721419"/>
              </a:tblGrid>
              <a:tr h="1297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S. No.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Nature of work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UoM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DWA Qty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Approved Survey Qty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Qty for the FY 2017-18 (March-2018) against survey quantity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for the month of Jan-18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till Dec-2017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during month of Jan- 2018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progress as at the end of  Jan-18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 Progress w.r.t. Progress of Jan-18 &amp;  Target fixed for FY-2017-18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over head line "(New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4.93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33.8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16.9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3.38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0.33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0.33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1.95%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Aerial Bunched Cable" 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16.8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11KV Underground cable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106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107.47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53.735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10.75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31.48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9.78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41.26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76.78%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Installation of New DTCs</a:t>
                      </a:r>
                    </a:p>
                  </a:txBody>
                  <a:tcPr marL="6450" marR="6450" marT="64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186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82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41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8.20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14.00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14.00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34.15%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Capacity Enhancement of DTCs</a:t>
                      </a:r>
                    </a:p>
                  </a:txBody>
                  <a:tcPr marL="6450" marR="6450" marT="64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49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47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9.40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21.28%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over head line "(New and Re-conductoring)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17.7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14.5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7.25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1.45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7.50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7.50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103.45%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Aerial Bunched Cable (New and Re-conductoring)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16.8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3.6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0.36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2.50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2.50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138.89%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LT Underground cable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4.20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4.65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0.93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450" marR="6450" marT="6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FCA8E80-E201-4157-8479-603AFEAD3937}" type="slidenum">
              <a:rPr lang="en-US" altLang="en-US" sz="1200">
                <a:solidFill>
                  <a:srgbClr val="B5A788"/>
                </a:solidFill>
              </a:rPr>
              <a:pPr/>
              <a:t>3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87313"/>
            <a:ext cx="74676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BANGALORE  ELECTRICITY  SUPPLY  COMPANY LIMITED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960563" y="381000"/>
            <a:ext cx="6172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 dirty="0">
                <a:latin typeface="Bookman Old Style" pitchFamily="18" charset="0"/>
              </a:rPr>
              <a:t>Integrated Power Development Scheme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02517"/>
              </p:ext>
            </p:extLst>
          </p:nvPr>
        </p:nvGraphicFramePr>
        <p:xfrm>
          <a:off x="1143000" y="718753"/>
          <a:ext cx="7772399" cy="1487488"/>
        </p:xfrm>
        <a:graphic>
          <a:graphicData uri="http://schemas.openxmlformats.org/drawingml/2006/table">
            <a:tbl>
              <a:tblPr/>
              <a:tblGrid>
                <a:gridCol w="3115885"/>
                <a:gridCol w="623177"/>
                <a:gridCol w="761660"/>
                <a:gridCol w="761660"/>
                <a:gridCol w="830902"/>
                <a:gridCol w="830902"/>
                <a:gridCol w="848213"/>
              </a:tblGrid>
              <a:tr h="403076"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Name of Executing Agency: 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M/s.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Tranglobal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 Power Limited, Bangalore</a:t>
                      </a:r>
                    </a:p>
                  </a:txBody>
                  <a:tcPr marL="9525" marR="9525" marT="9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7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DWA Amount: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Rs.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53.625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Crores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9525" marR="9525" marT="9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Name of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Circle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: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KOLAR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1" i="0" u="none" strike="noStrike" dirty="0" smtClean="0">
                        <a:solidFill>
                          <a:srgbClr val="FF0000"/>
                        </a:solidFill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Date of Completion: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07.01.2019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66954"/>
              </p:ext>
            </p:extLst>
          </p:nvPr>
        </p:nvGraphicFramePr>
        <p:xfrm>
          <a:off x="304800" y="2057401"/>
          <a:ext cx="8458199" cy="4430069"/>
        </p:xfrm>
        <a:graphic>
          <a:graphicData uri="http://schemas.openxmlformats.org/drawingml/2006/table">
            <a:tbl>
              <a:tblPr/>
              <a:tblGrid>
                <a:gridCol w="445046"/>
                <a:gridCol w="1891448"/>
                <a:gridCol w="445046"/>
                <a:gridCol w="521538"/>
                <a:gridCol w="639755"/>
                <a:gridCol w="778831"/>
                <a:gridCol w="778831"/>
                <a:gridCol w="778831"/>
                <a:gridCol w="649026"/>
                <a:gridCol w="686113"/>
                <a:gridCol w="843734"/>
              </a:tblGrid>
              <a:tr h="109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S. No.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Nature of work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UoM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DWA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Approved Survey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Qty for the FY 2017-18 (March-2018) against survey quantity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for the month of Jan-18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till Dec-2017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during month of Jan- 2018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progress as at the end of  Jan-18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 Progress w.r.t. Progress of Jan-18 &amp;  Target fixed for FY-2017-18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over head line "(New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241.71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120.855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24.17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0.95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4.45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3.68%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Aerial Bunched Cable"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65.13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32.565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6.513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1.78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5.38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16.52%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11KV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21.96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10.98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2.196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Installation of New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4.34%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Capacity Enhancement of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over head line "(New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697.49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348.745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69.75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106.00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46.8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152.77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43.78%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Aerial Bunched Cable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263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131.5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52.6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3.185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3.185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2.42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LT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1.96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0.98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0.196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98C53F8-6CC4-4CAB-B5C0-1D5264F6F315}" type="slidenum">
              <a:rPr lang="en-US" altLang="en-US" sz="1200">
                <a:solidFill>
                  <a:srgbClr val="B5A788"/>
                </a:solidFill>
              </a:rPr>
              <a:pPr/>
              <a:t>4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87313"/>
            <a:ext cx="74676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BANGALORE  ELECTRICITY  SUPPLY  COMPANY LIMITED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60563" y="381000"/>
            <a:ext cx="6172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>
                <a:latin typeface="Bookman Old Style" pitchFamily="18" charset="0"/>
              </a:rPr>
              <a:t>Integrated Power Development Scheme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84965"/>
              </p:ext>
            </p:extLst>
          </p:nvPr>
        </p:nvGraphicFramePr>
        <p:xfrm>
          <a:off x="1143000" y="709128"/>
          <a:ext cx="7772399" cy="1470025"/>
        </p:xfrm>
        <a:graphic>
          <a:graphicData uri="http://schemas.openxmlformats.org/drawingml/2006/table">
            <a:tbl>
              <a:tblPr/>
              <a:tblGrid>
                <a:gridCol w="3115885"/>
                <a:gridCol w="623177"/>
                <a:gridCol w="761660"/>
                <a:gridCol w="761660"/>
                <a:gridCol w="830902"/>
                <a:gridCol w="830902"/>
                <a:gridCol w="848213"/>
              </a:tblGrid>
              <a:tr h="403095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Name of Executing Agency: 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M/s. </a:t>
                      </a: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L&amp;T Ltd., Chennai</a:t>
                      </a:r>
                      <a:endParaRPr lang="en-US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8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DWA Amount: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Rs.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116.356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Crores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9525" marR="9525" marT="9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18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Name of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Circle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: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DAVANAGERE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i="0" u="none" strike="noStrike" dirty="0" smtClean="0">
                        <a:solidFill>
                          <a:srgbClr val="FF0000"/>
                        </a:solidFill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Date of Completion: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07.01.2019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63704"/>
              </p:ext>
            </p:extLst>
          </p:nvPr>
        </p:nvGraphicFramePr>
        <p:xfrm>
          <a:off x="381000" y="1981201"/>
          <a:ext cx="8458200" cy="4430069"/>
        </p:xfrm>
        <a:graphic>
          <a:graphicData uri="http://schemas.openxmlformats.org/drawingml/2006/table">
            <a:tbl>
              <a:tblPr/>
              <a:tblGrid>
                <a:gridCol w="445046"/>
                <a:gridCol w="1891448"/>
                <a:gridCol w="445046"/>
                <a:gridCol w="521538"/>
                <a:gridCol w="639755"/>
                <a:gridCol w="778831"/>
                <a:gridCol w="778831"/>
                <a:gridCol w="778831"/>
                <a:gridCol w="649026"/>
                <a:gridCol w="686113"/>
                <a:gridCol w="843735"/>
              </a:tblGrid>
              <a:tr h="109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S. No.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Nature of work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UoM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DWA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Approved Survey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Qty for the FY 2017-18 (March-2018) against survey quantity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for the month of Jan-18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till Dec-2017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during month of Jan- 2018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progress as at the end of  Jan-18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 Progress w.r.t. Progress of Jan-18 &amp;  Target fixed for FY-2017-18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over head line "(New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263.49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103.35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51.675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10.34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6.81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12.30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23.80%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Aerial Bunched Cable"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51.36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5.96%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11KV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9.80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65.03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67.9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138.63%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Installation of New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508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459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229.5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45.90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Capacity Enhancement of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10.80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over head line "(New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214.34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333.4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166.7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33.34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22.68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29.92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52.60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31.55%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Aerial Bunched Cable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26.91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27.95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13.975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2.80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LT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59.67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29.835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5.97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11.40%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8CB018F4-70A2-44DA-8780-96312755954F}" type="slidenum">
              <a:rPr lang="en-US" altLang="en-US" sz="1200">
                <a:solidFill>
                  <a:srgbClr val="B5A788"/>
                </a:solidFill>
              </a:rPr>
              <a:pPr/>
              <a:t>5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87313"/>
            <a:ext cx="74676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BANGALORE  ELECTRICITY  SUPPLY  COMPANY LIMITED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960563" y="381000"/>
            <a:ext cx="6172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>
                <a:latin typeface="Bookman Old Style" pitchFamily="18" charset="0"/>
              </a:rPr>
              <a:t>Integrated Power Development Scheme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74540"/>
              </p:ext>
            </p:extLst>
          </p:nvPr>
        </p:nvGraphicFramePr>
        <p:xfrm>
          <a:off x="1143000" y="693387"/>
          <a:ext cx="7772399" cy="1452563"/>
        </p:xfrm>
        <a:graphic>
          <a:graphicData uri="http://schemas.openxmlformats.org/drawingml/2006/table">
            <a:tbl>
              <a:tblPr/>
              <a:tblGrid>
                <a:gridCol w="3115885"/>
                <a:gridCol w="623177"/>
                <a:gridCol w="761660"/>
                <a:gridCol w="761660"/>
                <a:gridCol w="830902"/>
                <a:gridCol w="830902"/>
                <a:gridCol w="848213"/>
              </a:tblGrid>
              <a:tr h="403115"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Name of Executing Agency: </a:t>
                      </a: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M/s. Bajaj Electricals Limited, Mumbai</a:t>
                      </a:r>
                      <a:endParaRPr lang="en-US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10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DWA Amount: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Rs.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55.252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Crores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9525" marR="9525" marT="95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43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Name of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Circle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: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TUMKUR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i="0" u="none" strike="noStrike" dirty="0" smtClean="0">
                        <a:solidFill>
                          <a:srgbClr val="FF0000"/>
                        </a:solidFill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Date of Completion: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07.01.2019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07308"/>
              </p:ext>
            </p:extLst>
          </p:nvPr>
        </p:nvGraphicFramePr>
        <p:xfrm>
          <a:off x="304800" y="2057401"/>
          <a:ext cx="8381998" cy="4430069"/>
        </p:xfrm>
        <a:graphic>
          <a:graphicData uri="http://schemas.openxmlformats.org/drawingml/2006/table">
            <a:tbl>
              <a:tblPr/>
              <a:tblGrid>
                <a:gridCol w="441037"/>
                <a:gridCol w="1874407"/>
                <a:gridCol w="441037"/>
                <a:gridCol w="516840"/>
                <a:gridCol w="633991"/>
                <a:gridCol w="771814"/>
                <a:gridCol w="771814"/>
                <a:gridCol w="771814"/>
                <a:gridCol w="643179"/>
                <a:gridCol w="679932"/>
                <a:gridCol w="836133"/>
              </a:tblGrid>
              <a:tr h="1097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S. No.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Nature of work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UoM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DWA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Approved Survey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Qty for the FY 2017-18 (March-2018) against survey quantity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for the month of Jan-18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till Dec-2017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during month of Jan- 2018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progress as at the end of  Jan-18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 Progress w.r.t. Progress of Jan-18 &amp;  Target fixed for FY-2017-18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over head line "(New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287.10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195.63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97.815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19.56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9.49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12.10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21.59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22.07%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Aerial Bunched Cable"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123.3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107.09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53.545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10.71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1.10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1.10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2.05%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11KV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46.41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36.32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18.16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3.63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Installation of New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370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370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185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37.00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79.00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42.70%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Capacity Enhancement of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21.60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over head line "(New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716.52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585.6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292.8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58.56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28.95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52.50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81.45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27.82%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Aerial Bunched Cable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128.1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116.87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58.435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11.69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6.30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20.120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26.42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45.21%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LT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70B065BA-5663-4C4C-B04C-9A0F64D0323C}" type="slidenum">
              <a:rPr lang="en-US" altLang="en-US" sz="1200">
                <a:solidFill>
                  <a:srgbClr val="B5A788"/>
                </a:solidFill>
              </a:rPr>
              <a:pPr/>
              <a:t>6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87313"/>
            <a:ext cx="74676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BANGALORE  ELECTRICITY  SUPPLY  COMPANY LIMITED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960563" y="381000"/>
            <a:ext cx="6172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>
                <a:latin typeface="Bookman Old Style" pitchFamily="18" charset="0"/>
              </a:rPr>
              <a:t>Integrated Power Development Scheme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838200"/>
          <a:ext cx="7772399" cy="1452563"/>
        </p:xfrm>
        <a:graphic>
          <a:graphicData uri="http://schemas.openxmlformats.org/drawingml/2006/table">
            <a:tbl>
              <a:tblPr/>
              <a:tblGrid>
                <a:gridCol w="3115885"/>
                <a:gridCol w="623177"/>
                <a:gridCol w="761660"/>
                <a:gridCol w="761660"/>
                <a:gridCol w="830902"/>
                <a:gridCol w="830902"/>
                <a:gridCol w="848213"/>
              </a:tblGrid>
              <a:tr h="403115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Name of Executing Agency: </a:t>
                      </a: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M/s. L&amp;T Ltd., Chennai</a:t>
                      </a:r>
                      <a:endParaRPr lang="en-US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 </a:t>
                      </a:r>
                      <a:endParaRPr lang="en-US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10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Bookman Old Style"/>
                        </a:rPr>
                        <a:t>DWA Amount: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Rs.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196.104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Bookman Old Style"/>
                        </a:rPr>
                        <a:t> Crores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9525" marR="9525" marT="95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43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Name of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Circle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: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ookman Old Style"/>
                        </a:rPr>
                        <a:t>BMAZ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i="0" u="none" strike="noStrike" dirty="0" smtClean="0">
                        <a:solidFill>
                          <a:srgbClr val="FF0000"/>
                        </a:solidFill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Date of Completion: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07.01.2019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7889" marR="7889" marT="78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06924"/>
              </p:ext>
            </p:extLst>
          </p:nvPr>
        </p:nvGraphicFramePr>
        <p:xfrm>
          <a:off x="533402" y="2209801"/>
          <a:ext cx="8229598" cy="4425166"/>
        </p:xfrm>
        <a:graphic>
          <a:graphicData uri="http://schemas.openxmlformats.org/drawingml/2006/table">
            <a:tbl>
              <a:tblPr/>
              <a:tblGrid>
                <a:gridCol w="433018"/>
                <a:gridCol w="1840327"/>
                <a:gridCol w="433018"/>
                <a:gridCol w="507443"/>
                <a:gridCol w="622464"/>
                <a:gridCol w="757781"/>
                <a:gridCol w="757781"/>
                <a:gridCol w="757781"/>
                <a:gridCol w="631485"/>
                <a:gridCol w="667569"/>
                <a:gridCol w="820931"/>
              </a:tblGrid>
              <a:tr h="1100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S. No.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Nature of work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UoM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DWA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Approved Survey Qty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Qty for the FY 2017-18 (March-2018) against survey quantity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Target for the month of Jan-18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till Dec-2017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Progress during month of Jan- 2018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progress as at the end of  Jan-18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 Progress w.r.t. Progress of Jan-18 &amp;  Target fixed for FY-2017-18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</a:b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over head line "(New and Re-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conductoring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151.26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75.63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5.68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11KV Aerial Bunched Cable"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3.80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11KV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453.53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227.5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20.60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101.20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18.54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117.06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51.62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Installation of New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marL="6617" marR="6617" marT="8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5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Capacity Enhancement of DTCs</a:t>
                      </a:r>
                    </a:p>
                  </a:txBody>
                  <a:tcPr marL="6285" marR="6285" marT="628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Nos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marL="6617" marR="6617" marT="8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over head line "(New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166.90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83.5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8.48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Running of LT Aerial Bunched Cable (New and Re-conductoring)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64.11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32.10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3.09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Providing LT Underground cable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km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20.10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10.10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0.00%</a:t>
                      </a:r>
                    </a:p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6285" marR="6285" marT="62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1461</Words>
  <Application>Microsoft Office PowerPoint</Application>
  <PresentationFormat>On-screen Show (4:3)</PresentationFormat>
  <Paragraphs>651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IPDS Presentation in BESCOM Jurisdiction</dc:title>
  <dc:creator>Administrator</dc:creator>
  <cp:lastModifiedBy>TA TO MD BESCOM</cp:lastModifiedBy>
  <cp:revision>3</cp:revision>
  <dcterms:created xsi:type="dcterms:W3CDTF">2018-02-05T11:35:16Z</dcterms:created>
  <dcterms:modified xsi:type="dcterms:W3CDTF">2018-02-07T11:05:46Z</dcterms:modified>
</cp:coreProperties>
</file>