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83" r:id="rId2"/>
    <p:sldId id="306" r:id="rId3"/>
    <p:sldId id="307" r:id="rId4"/>
  </p:sldIdLst>
  <p:sldSz cx="9144000" cy="6858000" type="screen4x3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8E5C4D-C120-4762-9703-9F8C418D281A}">
          <p14:sldIdLst>
            <p14:sldId id="283"/>
            <p14:sldId id="306"/>
            <p14:sldId id="3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615" autoAdjust="0"/>
    <p:restoredTop sz="96686" autoAdjust="0"/>
  </p:normalViewPr>
  <p:slideViewPr>
    <p:cSldViewPr>
      <p:cViewPr>
        <p:scale>
          <a:sx n="79" d="100"/>
          <a:sy n="79" d="100"/>
        </p:scale>
        <p:origin x="-1548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171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871" cy="496016"/>
          </a:xfrm>
          <a:prstGeom prst="rect">
            <a:avLst/>
          </a:prstGeom>
        </p:spPr>
        <p:txBody>
          <a:bodyPr vert="horz" lIns="91202" tIns="45601" rIns="91202" bIns="4560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808" y="0"/>
            <a:ext cx="2945871" cy="496016"/>
          </a:xfrm>
          <a:prstGeom prst="rect">
            <a:avLst/>
          </a:prstGeom>
        </p:spPr>
        <p:txBody>
          <a:bodyPr vert="horz" lIns="91202" tIns="45601" rIns="91202" bIns="45601" rtlCol="0"/>
          <a:lstStyle>
            <a:lvl1pPr algn="r">
              <a:defRPr sz="1200"/>
            </a:lvl1pPr>
          </a:lstStyle>
          <a:p>
            <a:fld id="{046F32E8-5E07-4A63-AFD3-5B6357E8EDBB}" type="datetimeFigureOut">
              <a:rPr lang="en-US" smtClean="0"/>
              <a:t>2/7/2018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02" tIns="45601" rIns="91202" bIns="4560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3" y="4716109"/>
            <a:ext cx="5440359" cy="4468891"/>
          </a:xfrm>
          <a:prstGeom prst="rect">
            <a:avLst/>
          </a:prstGeom>
        </p:spPr>
        <p:txBody>
          <a:bodyPr vert="horz" lIns="91202" tIns="45601" rIns="91202" bIns="4560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2213"/>
            <a:ext cx="2945871" cy="496016"/>
          </a:xfrm>
          <a:prstGeom prst="rect">
            <a:avLst/>
          </a:prstGeom>
        </p:spPr>
        <p:txBody>
          <a:bodyPr vert="horz" lIns="91202" tIns="45601" rIns="91202" bIns="4560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808" y="9432213"/>
            <a:ext cx="2945871" cy="496016"/>
          </a:xfrm>
          <a:prstGeom prst="rect">
            <a:avLst/>
          </a:prstGeom>
        </p:spPr>
        <p:txBody>
          <a:bodyPr vert="horz" lIns="91202" tIns="45601" rIns="91202" bIns="45601" rtlCol="0" anchor="b"/>
          <a:lstStyle>
            <a:lvl1pPr algn="r">
              <a:defRPr sz="1200"/>
            </a:lvl1pPr>
          </a:lstStyle>
          <a:p>
            <a:fld id="{25EAA65C-0B74-4062-A92F-1BC7EC223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21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AA65C-0B74-4062-A92F-1BC7EC223C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98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AA65C-0B74-4062-A92F-1BC7EC223C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7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1196-BA0A-4168-90A1-172831DE7733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4AA0-B11B-4A23-988C-7F6C9BE41E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1196-BA0A-4168-90A1-172831DE7733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4AA0-B11B-4A23-988C-7F6C9BE41E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1196-BA0A-4168-90A1-172831DE7733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4AA0-B11B-4A23-988C-7F6C9BE41E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1196-BA0A-4168-90A1-172831DE7733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4AA0-B11B-4A23-988C-7F6C9BE41E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1196-BA0A-4168-90A1-172831DE7733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4AA0-B11B-4A23-988C-7F6C9BE41E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1196-BA0A-4168-90A1-172831DE7733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4AA0-B11B-4A23-988C-7F6C9BE41E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1196-BA0A-4168-90A1-172831DE7733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4AA0-B11B-4A23-988C-7F6C9BE41E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1196-BA0A-4168-90A1-172831DE7733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4AA0-B11B-4A23-988C-7F6C9BE41E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1196-BA0A-4168-90A1-172831DE7733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4AA0-B11B-4A23-988C-7F6C9BE41E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1196-BA0A-4168-90A1-172831DE7733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4AA0-B11B-4A23-988C-7F6C9BE41E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01196-BA0A-4168-90A1-172831DE7733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44AA0-B11B-4A23-988C-7F6C9BE41E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2501196-BA0A-4168-90A1-172831DE7733}" type="datetimeFigureOut">
              <a:rPr lang="en-US" smtClean="0"/>
              <a:pPr/>
              <a:t>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0944AA0-B11B-4A23-988C-7F6C9BE41E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0"/>
            <a:ext cx="8229600" cy="5211763"/>
          </a:xfrm>
        </p:spPr>
        <p:txBody>
          <a:bodyPr/>
          <a:lstStyle/>
          <a:p>
            <a:pPr marL="0" indent="0" algn="ctr">
              <a:spcBef>
                <a:spcPct val="0"/>
              </a:spcBef>
              <a:buSzPct val="128000"/>
              <a:buNone/>
            </a:pPr>
            <a:r>
              <a:rPr lang="en-US" sz="2000" b="1" i="1" u="sng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Bookman Old Style" pitchFamily="18" charset="0"/>
                <a:ea typeface="+mj-ea"/>
                <a:cs typeface="+mj-cs"/>
              </a:rPr>
              <a:t>Overall Progress of Replacement of DTCs on footpath as per new design and Shifting of DTCs from footpath to CA site</a:t>
            </a:r>
            <a:endParaRPr lang="en-US" sz="2000" b="1" i="1" u="sng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tx1"/>
              </a:solidFill>
              <a:latin typeface="Bookman Old Style" pitchFamily="18" charset="0"/>
              <a:ea typeface="+mj-ea"/>
              <a:cs typeface="+mj-cs"/>
            </a:endParaRPr>
          </a:p>
          <a:p>
            <a:pPr algn="ctr"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52617"/>
              </p:ext>
            </p:extLst>
          </p:nvPr>
        </p:nvGraphicFramePr>
        <p:xfrm>
          <a:off x="533400" y="1236074"/>
          <a:ext cx="8229600" cy="3640726"/>
        </p:xfrm>
        <a:graphic>
          <a:graphicData uri="http://schemas.openxmlformats.org/drawingml/2006/table">
            <a:tbl>
              <a:tblPr/>
              <a:tblGrid>
                <a:gridCol w="605395"/>
                <a:gridCol w="882869"/>
                <a:gridCol w="1125657"/>
                <a:gridCol w="1239170"/>
                <a:gridCol w="882869"/>
                <a:gridCol w="1109893"/>
                <a:gridCol w="1072056"/>
                <a:gridCol w="1311691"/>
              </a:tblGrid>
              <a:tr h="15106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Sl</a:t>
                      </a: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 No</a:t>
                      </a:r>
                    </a:p>
                  </a:txBody>
                  <a:tcPr marL="7363" marR="7363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Circle</a:t>
                      </a:r>
                    </a:p>
                  </a:txBody>
                  <a:tcPr marL="7363" marR="7363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DTCs name &amp; No for which Award is placed                                                                                      </a:t>
                      </a:r>
                    </a:p>
                  </a:txBody>
                  <a:tcPr marL="7363" marR="7363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Work Order number and date</a:t>
                      </a:r>
                    </a:p>
                  </a:txBody>
                  <a:tcPr marL="7363" marR="7363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Value of work award</a:t>
                      </a:r>
                    </a:p>
                  </a:txBody>
                  <a:tcPr marL="7363" marR="7363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Expected completion date</a:t>
                      </a:r>
                    </a:p>
                  </a:txBody>
                  <a:tcPr marL="7363" marR="7363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Expenditure booked for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Dec-17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363" marR="7363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Cumulative Expenditure booked</a:t>
                      </a:r>
                    </a:p>
                  </a:txBody>
                  <a:tcPr marL="7363" marR="7363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25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</a:t>
                      </a:r>
                    </a:p>
                  </a:txBody>
                  <a:tcPr marL="7363" marR="7363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South</a:t>
                      </a:r>
                    </a:p>
                  </a:txBody>
                  <a:tcPr marL="7363" marR="7363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6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Estimate preparation under process &amp; Awaiting for budget</a:t>
                      </a: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.</a:t>
                      </a:r>
                    </a:p>
                  </a:txBody>
                  <a:tcPr marL="7363" marR="7363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325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</a:t>
                      </a:r>
                    </a:p>
                  </a:txBody>
                  <a:tcPr marL="7363" marR="7363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North</a:t>
                      </a:r>
                    </a:p>
                  </a:txBody>
                  <a:tcPr marL="7363" marR="7363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325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</a:t>
                      </a:r>
                    </a:p>
                  </a:txBody>
                  <a:tcPr marL="7363" marR="7363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East </a:t>
                      </a:r>
                    </a:p>
                  </a:txBody>
                  <a:tcPr marL="7363" marR="7363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53252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</a:t>
                      </a:r>
                    </a:p>
                  </a:txBody>
                  <a:tcPr marL="7363" marR="7363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West</a:t>
                      </a:r>
                    </a:p>
                  </a:txBody>
                  <a:tcPr marL="7363" marR="7363" marT="73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9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0"/>
            <a:ext cx="8229600" cy="5211763"/>
          </a:xfrm>
        </p:spPr>
        <p:txBody>
          <a:bodyPr/>
          <a:lstStyle/>
          <a:p>
            <a:pPr marL="0" indent="0" algn="ctr">
              <a:spcBef>
                <a:spcPct val="0"/>
              </a:spcBef>
              <a:buSzPct val="128000"/>
              <a:buNone/>
            </a:pPr>
            <a:r>
              <a:rPr lang="en-IN" sz="2000" b="1" i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Bookman Old Style" pitchFamily="18" charset="0"/>
                <a:ea typeface="+mj-ea"/>
                <a:cs typeface="+mj-cs"/>
              </a:rPr>
              <a:t>Physical Progress of Providing DTCs as per new design by replacing the existing DTCs on footpath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265881"/>
              </p:ext>
            </p:extLst>
          </p:nvPr>
        </p:nvGraphicFramePr>
        <p:xfrm>
          <a:off x="457201" y="1114655"/>
          <a:ext cx="8381999" cy="4828944"/>
        </p:xfrm>
        <a:graphic>
          <a:graphicData uri="http://schemas.openxmlformats.org/drawingml/2006/table">
            <a:tbl>
              <a:tblPr/>
              <a:tblGrid>
                <a:gridCol w="638882"/>
                <a:gridCol w="948340"/>
                <a:gridCol w="1610515"/>
                <a:gridCol w="1547293"/>
                <a:gridCol w="1397555"/>
                <a:gridCol w="931702"/>
                <a:gridCol w="1307712"/>
              </a:tblGrid>
              <a:tr h="15507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Sl</a:t>
                      </a:r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 No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Circle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 No: of DTCs to be provided as per design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No: of DTCs provided as per design </a:t>
                      </a:r>
                      <a:r>
                        <a:rPr lang="en-IN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on Dec-2017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Cumulative DTCs provided as per design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Balance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Remarks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1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South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896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7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889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1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North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939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33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33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906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1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East 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1478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1396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1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West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605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603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77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TOTAL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3918</a:t>
                      </a:r>
                    </a:p>
                  </a:txBody>
                  <a:tcPr marL="7632" marR="7632" marT="76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3783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7632" marR="7632" marT="76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61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0"/>
            <a:ext cx="8229600" cy="5211763"/>
          </a:xfrm>
        </p:spPr>
        <p:txBody>
          <a:bodyPr/>
          <a:lstStyle/>
          <a:p>
            <a:pPr marL="0" indent="0" algn="ctr">
              <a:spcBef>
                <a:spcPct val="0"/>
              </a:spcBef>
              <a:buSzPct val="128000"/>
              <a:buNone/>
            </a:pPr>
            <a:r>
              <a:rPr lang="en-IN" sz="2000" b="1" i="1" u="sng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Bookman Old Style" pitchFamily="18" charset="0"/>
                <a:ea typeface="+mj-ea"/>
                <a:cs typeface="+mj-cs"/>
              </a:rPr>
              <a:t>Physical Progress of Shifting of DTCs on Footpath to Convenient locations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931292"/>
              </p:ext>
            </p:extLst>
          </p:nvPr>
        </p:nvGraphicFramePr>
        <p:xfrm>
          <a:off x="533400" y="1066802"/>
          <a:ext cx="8153400" cy="4724398"/>
        </p:xfrm>
        <a:graphic>
          <a:graphicData uri="http://schemas.openxmlformats.org/drawingml/2006/table">
            <a:tbl>
              <a:tblPr/>
              <a:tblGrid>
                <a:gridCol w="728118"/>
                <a:gridCol w="1217321"/>
                <a:gridCol w="1061838"/>
                <a:gridCol w="1395559"/>
                <a:gridCol w="1626888"/>
                <a:gridCol w="1061838"/>
                <a:gridCol w="1061838"/>
              </a:tblGrid>
              <a:tr h="134292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Sl</a:t>
                      </a: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 No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Circle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No: of DTCs to be shifted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No: of DTCs  shifted in </a:t>
                      </a: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Dec-2017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Bookman Old Style"/>
                      </a:endParaRP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Cumulative DTCs shifted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Balance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Remarks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1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South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31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31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North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44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44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3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East 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21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21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9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4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West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29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Total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96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0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96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/>
                        </a:rPr>
                        <a:t> </a:t>
                      </a:r>
                    </a:p>
                  </a:txBody>
                  <a:tcPr marL="7106" marR="7106" marT="71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89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3283</TotalTime>
  <Words>210</Words>
  <Application>Microsoft Office PowerPoint</Application>
  <PresentationFormat>On-screen Show (4:3)</PresentationFormat>
  <Paragraphs>103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Slipstream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TA TO MD BESCOM</cp:lastModifiedBy>
  <cp:revision>336</cp:revision>
  <cp:lastPrinted>2018-02-05T11:37:15Z</cp:lastPrinted>
  <dcterms:created xsi:type="dcterms:W3CDTF">2014-02-13T05:25:40Z</dcterms:created>
  <dcterms:modified xsi:type="dcterms:W3CDTF">2018-02-07T11:03:18Z</dcterms:modified>
</cp:coreProperties>
</file>