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53" r:id="rId3"/>
    <p:sldId id="507" r:id="rId4"/>
    <p:sldId id="508" r:id="rId5"/>
    <p:sldId id="509" r:id="rId6"/>
    <p:sldId id="511" r:id="rId7"/>
    <p:sldId id="512" r:id="rId8"/>
    <p:sldId id="530" r:id="rId9"/>
    <p:sldId id="513" r:id="rId10"/>
    <p:sldId id="514" r:id="rId11"/>
    <p:sldId id="515" r:id="rId12"/>
    <p:sldId id="517" r:id="rId13"/>
    <p:sldId id="516" r:id="rId14"/>
    <p:sldId id="531" r:id="rId15"/>
    <p:sldId id="532" r:id="rId16"/>
    <p:sldId id="533" r:id="rId17"/>
    <p:sldId id="534" r:id="rId18"/>
    <p:sldId id="535" r:id="rId19"/>
    <p:sldId id="536" r:id="rId20"/>
    <p:sldId id="524" r:id="rId21"/>
    <p:sldId id="537" r:id="rId22"/>
    <p:sldId id="525" r:id="rId23"/>
    <p:sldId id="527" r:id="rId24"/>
    <p:sldId id="528" r:id="rId25"/>
    <p:sldId id="3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E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71178-D16E-4C43-988C-BFE972590B44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15D5-AE98-4B4E-97D0-4D3E6CA0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37DF01-F696-4A05-9F6F-AAF019025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A715B4-3CAC-44AB-A68F-26EA76E2D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898B-41FB-4117-9F0D-21EDD3D31A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20108"/>
            <a:ext cx="9144000" cy="1288328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altLang="ko-KR"/>
              <a:t>Robot Sensor Data Processing 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51E97E-EC42-4D18-82AB-6532C46C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3863"/>
            <a:ext cx="9144000" cy="58995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A17BC-FF79-43C7-801B-006FC192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DE37-3B15-4A20-945E-B2D3DC9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EC842-0E6E-4AD1-AD01-D6CAFB2F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079275-C50B-4793-9E54-C54671830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173676" y="843148"/>
            <a:ext cx="5891144" cy="5094391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0C9212F6-76DC-482D-B5AD-A37DE5434F63}"/>
              </a:ext>
            </a:extLst>
          </p:cNvPr>
          <p:cNvSpPr txBox="1">
            <a:spLocks/>
          </p:cNvSpPr>
          <p:nvPr userDrawn="1"/>
        </p:nvSpPr>
        <p:spPr>
          <a:xfrm>
            <a:off x="1524000" y="4720701"/>
            <a:ext cx="9144000" cy="75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Hyoseok Hwang</a:t>
            </a:r>
          </a:p>
        </p:txBody>
      </p:sp>
    </p:spTree>
    <p:extLst>
      <p:ext uri="{BB962C8B-B14F-4D97-AF65-F5344CB8AC3E}">
        <p14:creationId xmlns:p14="http://schemas.microsoft.com/office/powerpoint/2010/main" val="19223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189-0607-443E-BB7E-B12937ED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4B9C4-8BED-4AFA-AAFD-E16D3BBD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58F1-0D67-41CA-B8E9-15B2F3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01F87-FFA5-42A3-AE2F-8332ABF7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34CD0-0746-4D42-88EC-0D715DD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6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013110-D8A0-4068-A144-6F2A07CE7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1AE1D-B0D6-4275-BA2A-5AB04386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6EC38-77E4-49AE-A2B2-09C784CD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3D7BA-0BDB-4E19-89F4-B3DBBF7A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EDE7-1FEA-4860-A38B-288F4CE4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369C-6407-45E1-A976-A980EFD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24FF-1D78-4593-8D14-D8EB8FF2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5ED5D-D130-4079-A20D-47D50917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475E5-073E-4DA7-A37D-5C8EFF58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소프트웨어융합학과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7F2AF-F1CF-42EC-8C4F-71689A7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0ABC0-4ED9-4610-A691-6746A1F82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4152" y="578862"/>
            <a:ext cx="1398421" cy="9645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988ED-C7D5-4348-A4BC-E4E6EBAA0513}"/>
              </a:ext>
            </a:extLst>
          </p:cNvPr>
          <p:cNvSpPr/>
          <p:nvPr userDrawn="1"/>
        </p:nvSpPr>
        <p:spPr>
          <a:xfrm flipH="1">
            <a:off x="838198" y="1054338"/>
            <a:ext cx="9753602" cy="82800"/>
          </a:xfrm>
          <a:prstGeom prst="rect">
            <a:avLst/>
          </a:prstGeom>
          <a:gradFill flip="none" rotWithShape="1">
            <a:gsLst>
              <a:gs pos="0">
                <a:srgbClr val="9E1815"/>
              </a:gs>
              <a:gs pos="74000">
                <a:srgbClr val="9E1815">
                  <a:alpha val="80000"/>
                </a:srgbClr>
              </a:gs>
              <a:gs pos="83000">
                <a:srgbClr val="9E1815">
                  <a:alpha val="60000"/>
                </a:srgbClr>
              </a:gs>
              <a:gs pos="100000">
                <a:srgbClr val="9E1815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3FDE3-5A3A-44AF-80A5-5218196C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925C8-AEFB-44B0-BFD6-21DD1063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4CA2D-B427-4B9F-A570-AB1B10D5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FA4D7-1F15-4E0F-91D1-4BE9DE6C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AEAB6-BB0E-4440-BF53-1EF087A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1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277D-4EF0-4350-AE69-15E34EF5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07175-A909-48E7-A630-9BFC8947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A5E04-04C1-4092-A436-D8F22AFA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7DFB3-B850-4C76-BBF4-005AA08E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C22B3-6C9C-4072-B77B-1119E920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5BB25-D1D4-4BD0-9974-40E4A098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9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5A21-97EB-4509-8C7A-9C786C35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6A0AD-C590-4DF4-8826-11CE3A9D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54F15-324F-4CB2-9BC1-559F5831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FF227-0654-47CC-A2EC-11E87632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1D88B-0103-48B1-9EAE-194AA121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B47F3-B5D1-40A9-BC86-D02D2EC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BE3379-DFAD-403F-B84D-D91172E1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A8601-3E2F-4F4E-8F6A-6EF1993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7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3AA8-73EF-4110-B292-73C4D5B4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28582-B3D0-42FB-BCD5-441E059A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3A18A-D860-4C2B-B7FE-C348ACFE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CCE901-A9E0-4575-A524-70FD4020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DE2BE-E250-4022-B6F8-A7E8AF14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2FE037-3C5C-4504-BA36-DFADA77A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80DBF-87A4-40DB-B01D-51C7EC87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B585E-5042-4375-BB30-7DFBE7F8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A071F-FF81-46F7-A07C-ED0C0D7B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8D65F-1AFF-498C-BE72-939BFE06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81473-8736-48D7-AB67-DEC991DA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6DE6A-50CD-40CB-8789-ED0EEC8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52D38-F770-458A-AAAA-8083DD10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1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67DB8-373A-4E8A-9743-B78597B6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0F0FD2-A851-46C6-97BF-E17F743E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0210BA-C73B-4D4A-9980-266AB259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6D8AC-C400-4B7B-A862-68BE96B8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3D2F0-7989-4EC0-B74F-DC88942A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E66C3-4348-4D36-B24F-8B5E3692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5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68070-0F12-4C03-B4DC-1B843040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8A9D-6173-4E94-A6A4-9D10075B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41A0D-5D3D-4EDE-8646-C7417A150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55DB-2FCA-4638-867F-93773883337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17E3A-0AEB-42EC-9E57-49C11FFD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54EF-1A66-4C09-B427-91AD3181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10FE-EB40-4E26-8FBF-7829A174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9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A5457-CD75-466E-99B8-8080E32BE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Operating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Systems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02D56F-B46E-44EA-97B6-BB771CC5C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3862"/>
            <a:ext cx="9144000" cy="9573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Midterm assignment</a:t>
            </a:r>
          </a:p>
          <a:p>
            <a:r>
              <a:rPr lang="en-US" altLang="ko-KR" sz="3600" b="1" dirty="0"/>
              <a:t>Job scheduling simulator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333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196976"/>
            <a:ext cx="9790113" cy="529589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schedule.h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2600" dirty="0"/>
              <a:t>The function read the file and initialize processes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1640740" y="1744978"/>
            <a:ext cx="7416824" cy="21051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  <a:latin typeface="Consolas" panose="020B0609020204030204" pitchFamily="49" charset="0"/>
              </a:rPr>
              <a:t>// fn: read_proc_list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  <a:latin typeface="Consolas" panose="020B0609020204030204" pitchFamily="49" charset="0"/>
              </a:rPr>
              <a:t>// desc: read process file list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  <a:latin typeface="Consolas" panose="020B0609020204030204" pitchFamily="49" charset="0"/>
              </a:rPr>
              <a:t>// param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  <a:latin typeface="Consolas" panose="020B0609020204030204" pitchFamily="49" charset="0"/>
              </a:rPr>
              <a:t>//   file_name: process list name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Consolas" panose="020B0609020204030204" pitchFamily="49" charset="0"/>
              </a:rPr>
              <a:t>void read_proc_list(const char* file_name);</a:t>
            </a:r>
          </a:p>
        </p:txBody>
      </p:sp>
    </p:spTree>
    <p:extLst>
      <p:ext uri="{BB962C8B-B14F-4D97-AF65-F5344CB8AC3E}">
        <p14:creationId xmlns:p14="http://schemas.microsoft.com/office/powerpoint/2010/main" val="356959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562019" cy="4536280"/>
          </a:xfrm>
        </p:spPr>
        <p:txBody>
          <a:bodyPr>
            <a:normAutofit/>
          </a:bodyPr>
          <a:lstStyle/>
          <a:p>
            <a:r>
              <a:rPr lang="en-US" altLang="ko-KR"/>
              <a:t>schedule.h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>
                <a:highlight>
                  <a:srgbClr val="FFFF00"/>
                </a:highlight>
              </a:rPr>
              <a:t>  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1775520" y="1772816"/>
            <a:ext cx="7416824" cy="46183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fn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set_schedule</a:t>
            </a:r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desc: set scheduling method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param: method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scheduling method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1. FCFS (Non-preemptive)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2. Shortest Job First (Non-preemptive)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3. Shortest Remaining Time First (Preemptive)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4. Round Robin : </a:t>
            </a:r>
            <a:r>
              <a:rPr lang="en-US" altLang="ko-KR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Time Quantum = 2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(Preemptive)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return none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set_schedule</a:t>
            </a:r>
            <a:r>
              <a:rPr lang="en-US" altLang="ko-KR" dirty="0">
                <a:latin typeface="Consolas" panose="020B0609020204030204" pitchFamily="49" charset="0"/>
              </a:rPr>
              <a:t>(int method);</a:t>
            </a:r>
          </a:p>
        </p:txBody>
      </p:sp>
    </p:spTree>
    <p:extLst>
      <p:ext uri="{BB962C8B-B14F-4D97-AF65-F5344CB8AC3E}">
        <p14:creationId xmlns:p14="http://schemas.microsoft.com/office/powerpoint/2010/main" val="218076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562019" cy="4536280"/>
          </a:xfrm>
        </p:spPr>
        <p:txBody>
          <a:bodyPr>
            <a:normAutofit/>
          </a:bodyPr>
          <a:lstStyle/>
          <a:p>
            <a:r>
              <a:rPr lang="en-US" altLang="ko-KR"/>
              <a:t>schedule.h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>
                <a:highlight>
                  <a:srgbClr val="FFFF00"/>
                </a:highlight>
              </a:rPr>
              <a:t>  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1775520" y="1772817"/>
            <a:ext cx="7416824" cy="3787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fn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do_schedule</a:t>
            </a:r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desc: scheduling function called every tick from main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param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tick: time tick beginning from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return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   0: when all process are terminated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    1: otherwise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do_schedule</a:t>
            </a:r>
            <a:r>
              <a:rPr lang="en-US" altLang="ko-KR" dirty="0">
                <a:latin typeface="Consolas" panose="020B0609020204030204" pitchFamily="49" charset="0"/>
              </a:rPr>
              <a:t>(int tick);</a:t>
            </a:r>
          </a:p>
        </p:txBody>
      </p:sp>
    </p:spTree>
    <p:extLst>
      <p:ext uri="{BB962C8B-B14F-4D97-AF65-F5344CB8AC3E}">
        <p14:creationId xmlns:p14="http://schemas.microsoft.com/office/powerpoint/2010/main" val="36580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562019" cy="4536280"/>
          </a:xfrm>
        </p:spPr>
        <p:txBody>
          <a:bodyPr>
            <a:normAutofit/>
          </a:bodyPr>
          <a:lstStyle/>
          <a:p>
            <a:r>
              <a:rPr lang="en-US" altLang="ko-KR"/>
              <a:t>schedule.h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>
                <a:highlight>
                  <a:srgbClr val="FFFF00"/>
                </a:highlight>
              </a:rPr>
              <a:t>  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1775520" y="1916833"/>
            <a:ext cx="7416824" cy="1294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>
                <a:solidFill>
                  <a:srgbClr val="00B050"/>
                </a:solidFill>
                <a:latin typeface="Consolas" panose="020B0609020204030204" pitchFamily="49" charset="0"/>
              </a:rPr>
              <a:t>// fn: print_performance();</a:t>
            </a:r>
          </a:p>
          <a:p>
            <a:pPr>
              <a:lnSpc>
                <a:spcPct val="150000"/>
              </a:lnSpc>
            </a:pPr>
            <a:r>
              <a:rPr lang="fr-FR" altLang="ko-KR">
                <a:solidFill>
                  <a:srgbClr val="00B050"/>
                </a:solidFill>
                <a:latin typeface="Consolas" panose="020B0609020204030204" pitchFamily="49" charset="0"/>
              </a:rPr>
              <a:t>// desc: print system performance</a:t>
            </a:r>
          </a:p>
          <a:p>
            <a:pPr>
              <a:lnSpc>
                <a:spcPct val="150000"/>
              </a:lnSpc>
            </a:pPr>
            <a:r>
              <a:rPr lang="fr-FR" altLang="ko-KR">
                <a:latin typeface="Consolas" panose="020B0609020204030204" pitchFamily="49" charset="0"/>
              </a:rPr>
              <a:t>void print_performance();</a:t>
            </a:r>
          </a:p>
        </p:txBody>
      </p:sp>
    </p:spTree>
    <p:extLst>
      <p:ext uri="{BB962C8B-B14F-4D97-AF65-F5344CB8AC3E}">
        <p14:creationId xmlns:p14="http://schemas.microsoft.com/office/powerpoint/2010/main" val="9715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562019" cy="4536280"/>
          </a:xfrm>
        </p:spPr>
        <p:txBody>
          <a:bodyPr>
            <a:normAutofit/>
          </a:bodyPr>
          <a:lstStyle/>
          <a:p>
            <a:r>
              <a:rPr lang="en-US" altLang="ko-KR" dirty="0"/>
              <a:t>Messages</a:t>
            </a:r>
          </a:p>
          <a:p>
            <a:pPr lvl="1"/>
            <a:r>
              <a:rPr lang="en-US" altLang="ko-KR" dirty="0"/>
              <a:t>Scheduling method before scheduling beginning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new process is arrival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When dispatch to new process (context switching)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All Processes are terminated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E8FBA-BB12-46BB-A6AA-B897ADA7D88D}"/>
              </a:ext>
            </a:extLst>
          </p:cNvPr>
          <p:cNvSpPr txBox="1"/>
          <p:nvPr/>
        </p:nvSpPr>
        <p:spPr>
          <a:xfrm>
            <a:off x="2625274" y="3265061"/>
            <a:ext cx="6941452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[tick: 00] New Process (ID: 00) newly joins to ready queue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59964-5B5A-4986-BDEF-15774B1BE1FC}"/>
              </a:ext>
            </a:extLst>
          </p:cNvPr>
          <p:cNvSpPr txBox="1"/>
          <p:nvPr/>
        </p:nvSpPr>
        <p:spPr>
          <a:xfrm>
            <a:off x="2625274" y="2183393"/>
            <a:ext cx="6858672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Scheduling method: xxx (Preemptive or Non-preemptive)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791B1-6D95-4D43-AA24-7F7BC16751B3}"/>
              </a:ext>
            </a:extLst>
          </p:cNvPr>
          <p:cNvSpPr txBox="1"/>
          <p:nvPr/>
        </p:nvSpPr>
        <p:spPr>
          <a:xfrm>
            <a:off x="2625274" y="4499158"/>
            <a:ext cx="4712829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[tick: 00] Dispatch to Process (ID: 00)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F1A2B-8118-4703-9E83-4349A9E13777}"/>
              </a:ext>
            </a:extLst>
          </p:cNvPr>
          <p:cNvSpPr txBox="1"/>
          <p:nvPr/>
        </p:nvSpPr>
        <p:spPr>
          <a:xfrm>
            <a:off x="2625274" y="5700273"/>
            <a:ext cx="4638514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[tick: 00] All processes are terminated.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51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562019" cy="4536280"/>
          </a:xfrm>
        </p:spPr>
        <p:txBody>
          <a:bodyPr>
            <a:normAutofit/>
          </a:bodyPr>
          <a:lstStyle/>
          <a:p>
            <a:r>
              <a:rPr lang="en-US" altLang="ko-KR" dirty="0"/>
              <a:t>Messages</a:t>
            </a:r>
          </a:p>
          <a:p>
            <a:pPr lvl="1"/>
            <a:r>
              <a:rPr lang="en-US" altLang="ko-KR" dirty="0"/>
              <a:t>When all processes are terminated.</a:t>
            </a:r>
          </a:p>
          <a:p>
            <a:pPr lvl="1"/>
            <a:r>
              <a:rPr lang="en-US" altLang="ko-KR" dirty="0"/>
              <a:t>Evaluation table is shown. 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523FFA2-1B12-47CE-934F-F6CD8345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02815"/>
              </p:ext>
            </p:extLst>
          </p:nvPr>
        </p:nvGraphicFramePr>
        <p:xfrm>
          <a:off x="735981" y="2877016"/>
          <a:ext cx="10939348" cy="246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64">
                  <a:extLst>
                    <a:ext uri="{9D8B030D-6E8A-4147-A177-3AD203B41FA5}">
                      <a16:colId xmlns:a16="http://schemas.microsoft.com/office/drawing/2014/main" val="3921317504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val="2879544534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val="1884446981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val="3887859108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val="795105259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val="83524996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val="4061509787"/>
                    </a:ext>
                  </a:extLst>
                </a:gridCol>
              </a:tblGrid>
              <a:tr h="713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arrival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Finish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Turn around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Waiting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Response 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91071"/>
                  </a:ext>
                </a:extLst>
              </a:tr>
              <a:tr h="43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3115"/>
                  </a:ext>
                </a:extLst>
              </a:tr>
              <a:tr h="43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34022"/>
                  </a:ext>
                </a:extLst>
              </a:tr>
              <a:tr h="43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89437"/>
                  </a:ext>
                </a:extLst>
              </a:tr>
              <a:tr h="4372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00.00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311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EDA9D09-5E15-4CA4-BDEA-5041A1A13340}"/>
              </a:ext>
            </a:extLst>
          </p:cNvPr>
          <p:cNvSpPr/>
          <p:nvPr/>
        </p:nvSpPr>
        <p:spPr>
          <a:xfrm>
            <a:off x="9790641" y="5661024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means a digit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53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2B0BD5-F2D3-48A2-8A24-D3DB4C0E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3484560"/>
            <a:ext cx="7975377" cy="21205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6F3366-BAA5-4DD0-9109-3C1DAFF3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181" y="1513034"/>
            <a:ext cx="914400" cy="1095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2B737E-8B43-4C95-92E7-1D28E3BB4104}"/>
              </a:ext>
            </a:extLst>
          </p:cNvPr>
          <p:cNvSpPr/>
          <p:nvPr/>
        </p:nvSpPr>
        <p:spPr>
          <a:xfrm>
            <a:off x="9352451" y="2948156"/>
            <a:ext cx="13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proc_list.txt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24A09D-35EC-491A-BA29-79131DED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5" y="1196976"/>
            <a:ext cx="8046110" cy="2120512"/>
          </a:xfrm>
        </p:spPr>
        <p:txBody>
          <a:bodyPr>
            <a:normAutofit/>
          </a:bodyPr>
          <a:lstStyle/>
          <a:p>
            <a:r>
              <a:rPr lang="en-US" altLang="ko-KR" dirty="0"/>
              <a:t>Process list file: proc_list.txt</a:t>
            </a:r>
          </a:p>
          <a:p>
            <a:r>
              <a:rPr lang="en-US" altLang="ko-KR" dirty="0"/>
              <a:t>Scheduling method: SJF</a:t>
            </a:r>
          </a:p>
          <a:p>
            <a:pPr lvl="1"/>
            <a:r>
              <a:rPr lang="en-US" altLang="ko-KR" sz="2000" dirty="0"/>
              <a:t>This is the same as the example on P. 27 of the lecture slide.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842F2-EC34-4ED6-AD1D-27B71786FCE5}"/>
              </a:ext>
            </a:extLst>
          </p:cNvPr>
          <p:cNvSpPr/>
          <p:nvPr/>
        </p:nvSpPr>
        <p:spPr>
          <a:xfrm>
            <a:off x="4294346" y="3476367"/>
            <a:ext cx="2129883" cy="346053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A5B2FD-E8DE-45E0-A9A7-E5E44548B3E8}"/>
              </a:ext>
            </a:extLst>
          </p:cNvPr>
          <p:cNvSpPr/>
          <p:nvPr/>
        </p:nvSpPr>
        <p:spPr>
          <a:xfrm>
            <a:off x="755073" y="5267212"/>
            <a:ext cx="260196" cy="346053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1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6F3366-BAA5-4DD0-9109-3C1DAFF3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81" y="1513034"/>
            <a:ext cx="914400" cy="1095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2B737E-8B43-4C95-92E7-1D28E3BB4104}"/>
              </a:ext>
            </a:extLst>
          </p:cNvPr>
          <p:cNvSpPr/>
          <p:nvPr/>
        </p:nvSpPr>
        <p:spPr>
          <a:xfrm>
            <a:off x="9352451" y="2948156"/>
            <a:ext cx="13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proc_list.txt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24A09D-35EC-491A-BA29-79131DED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5" y="1196976"/>
            <a:ext cx="8046110" cy="2120512"/>
          </a:xfrm>
        </p:spPr>
        <p:txBody>
          <a:bodyPr>
            <a:normAutofit/>
          </a:bodyPr>
          <a:lstStyle/>
          <a:p>
            <a:r>
              <a:rPr lang="en-US" altLang="ko-KR" dirty="0"/>
              <a:t>Process list file: proc_list.txt</a:t>
            </a:r>
          </a:p>
          <a:p>
            <a:r>
              <a:rPr lang="en-US" altLang="ko-KR" dirty="0"/>
              <a:t>Scheduling method: SJF</a:t>
            </a:r>
          </a:p>
          <a:p>
            <a:pPr lvl="1"/>
            <a:r>
              <a:rPr lang="en-US" altLang="ko-KR" sz="2000" dirty="0"/>
              <a:t>This is the same as the example on P. 27 of the lecture slide.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5AB71B-16B4-43A0-90B0-712D84BC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49" y="2780880"/>
            <a:ext cx="8046110" cy="37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6F3366-BAA5-4DD0-9109-3C1DAFF3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81" y="1513034"/>
            <a:ext cx="914400" cy="1095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2B737E-8B43-4C95-92E7-1D28E3BB4104}"/>
              </a:ext>
            </a:extLst>
          </p:cNvPr>
          <p:cNvSpPr/>
          <p:nvPr/>
        </p:nvSpPr>
        <p:spPr>
          <a:xfrm>
            <a:off x="9352451" y="2948156"/>
            <a:ext cx="13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proc_list.txt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24A09D-35EC-491A-BA29-79131DED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5" y="1196976"/>
            <a:ext cx="8046110" cy="2120512"/>
          </a:xfrm>
        </p:spPr>
        <p:txBody>
          <a:bodyPr>
            <a:normAutofit/>
          </a:bodyPr>
          <a:lstStyle/>
          <a:p>
            <a:r>
              <a:rPr lang="en-US" altLang="ko-KR" dirty="0"/>
              <a:t>Process list file: proc_list.txt</a:t>
            </a:r>
          </a:p>
          <a:p>
            <a:r>
              <a:rPr lang="en-US" altLang="ko-KR" dirty="0"/>
              <a:t>Scheduling method: SRTF</a:t>
            </a:r>
          </a:p>
          <a:p>
            <a:pPr lvl="1"/>
            <a:r>
              <a:rPr lang="en-US" altLang="ko-KR" sz="2000" dirty="0"/>
              <a:t>This is the same as the example on P. 27 of the lecture slide.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8C51-3A8D-4BE7-A209-122A66BC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2" y="2797174"/>
            <a:ext cx="7534275" cy="3695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354EBB-F950-4B6A-B208-B8F88E0E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64" y="3552431"/>
            <a:ext cx="3962632" cy="8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2B737E-8B43-4C95-92E7-1D28E3BB4104}"/>
              </a:ext>
            </a:extLst>
          </p:cNvPr>
          <p:cNvSpPr/>
          <p:nvPr/>
        </p:nvSpPr>
        <p:spPr>
          <a:xfrm>
            <a:off x="9352450" y="3625691"/>
            <a:ext cx="1486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proc_list2.txt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24A09D-35EC-491A-BA29-79131DED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5" y="1196976"/>
            <a:ext cx="8046110" cy="2120512"/>
          </a:xfrm>
        </p:spPr>
        <p:txBody>
          <a:bodyPr>
            <a:normAutofit/>
          </a:bodyPr>
          <a:lstStyle/>
          <a:p>
            <a:r>
              <a:rPr lang="en-US" altLang="ko-KR" dirty="0"/>
              <a:t>Process list file: proc_list2.txt</a:t>
            </a:r>
          </a:p>
          <a:p>
            <a:r>
              <a:rPr lang="en-US" altLang="ko-KR" dirty="0"/>
              <a:t>Scheduling method: RR</a:t>
            </a:r>
          </a:p>
          <a:p>
            <a:pPr lvl="1"/>
            <a:r>
              <a:rPr lang="en-US" altLang="ko-KR" sz="2000" dirty="0"/>
              <a:t>This is the same as the example on P. 50 of the lecture slide.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ED496D-73FC-4D00-82E5-544350C2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46" y="1411261"/>
            <a:ext cx="1023706" cy="20177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6A8739-03E0-4ABE-822A-5F527F48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2" y="2698594"/>
            <a:ext cx="6113782" cy="3890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386C7-F456-41FA-B3C9-22DC2A97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74" y="4208002"/>
            <a:ext cx="5064861" cy="14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908E4B2-B4C7-42E4-8EAB-83980E1D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/>
              <a:t>Objectives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E5EF769-13C4-4157-825E-BAC42F8D6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3202"/>
            <a:ext cx="10506448" cy="4531263"/>
          </a:xfrm>
        </p:spPr>
        <p:txBody>
          <a:bodyPr/>
          <a:lstStyle/>
          <a:p>
            <a:pPr eaLnBrk="1" hangingPunct="1"/>
            <a:r>
              <a:rPr lang="en-US" altLang="ko-KR" dirty="0"/>
              <a:t>To introduce CPU scheduling, which is the basis for multiprogram-based operating systems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To describe various CPU-scheduling algorithms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To discuss evaluation criteria for selecting a CPU-scheduling algorithm for a particular system</a:t>
            </a:r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rules*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986423" cy="5184352"/>
          </a:xfrm>
        </p:spPr>
        <p:txBody>
          <a:bodyPr>
            <a:normAutofit/>
          </a:bodyPr>
          <a:lstStyle/>
          <a:p>
            <a:r>
              <a:rPr lang="en-US" altLang="ko-KR" dirty="0"/>
              <a:t>Do not modify </a:t>
            </a:r>
            <a:r>
              <a:rPr lang="en-US" altLang="ko-KR" b="1" dirty="0" err="1"/>
              <a:t>main.c</a:t>
            </a:r>
            <a:r>
              <a:rPr lang="en-US" altLang="ko-KR" dirty="0"/>
              <a:t> or </a:t>
            </a:r>
            <a:r>
              <a:rPr lang="en-US" altLang="ko-KR" b="1" dirty="0" err="1"/>
              <a:t>schedule.h</a:t>
            </a:r>
            <a:endParaRPr lang="en-US" altLang="ko-KR" b="1" dirty="0"/>
          </a:p>
          <a:p>
            <a:pPr lvl="1"/>
            <a:r>
              <a:rPr lang="en-US" altLang="ko-KR" dirty="0"/>
              <a:t>We will evaluate using the provided version of the two files.</a:t>
            </a:r>
          </a:p>
          <a:p>
            <a:pPr lvl="1"/>
            <a:r>
              <a:rPr lang="en-US" altLang="ko-KR" dirty="0"/>
              <a:t>Modification by you will not affect at all.</a:t>
            </a:r>
          </a:p>
          <a:p>
            <a:pPr lvl="1"/>
            <a:r>
              <a:rPr lang="en-US" altLang="ko-KR" b="1" dirty="0"/>
              <a:t>You only submit “</a:t>
            </a:r>
            <a:r>
              <a:rPr lang="en-US" altLang="ko-KR" b="1" dirty="0" err="1"/>
              <a:t>schedule.c</a:t>
            </a:r>
            <a:r>
              <a:rPr lang="en-US" altLang="ko-KR" b="1" dirty="0"/>
              <a:t>” file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two processes have the same priority</a:t>
            </a:r>
          </a:p>
          <a:p>
            <a:pPr lvl="1"/>
            <a:r>
              <a:rPr lang="en-US" altLang="ko-KR" dirty="0"/>
              <a:t>The process in running state use CPU continuously (due to cost of context switching)</a:t>
            </a:r>
          </a:p>
          <a:p>
            <a:pPr lvl="1"/>
            <a:r>
              <a:rPr lang="en-US" altLang="ko-KR" dirty="0"/>
              <a:t>If both processes are in ready state, it doesn't matter which one you choose. (the result will be same).</a:t>
            </a:r>
          </a:p>
        </p:txBody>
      </p:sp>
    </p:spTree>
    <p:extLst>
      <p:ext uri="{BB962C8B-B14F-4D97-AF65-F5344CB8AC3E}">
        <p14:creationId xmlns:p14="http://schemas.microsoft.com/office/powerpoint/2010/main" val="324893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rules*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986423" cy="51843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You can write the file regardless of the operating systems such as Windows, Linux or Mac OS.</a:t>
            </a:r>
          </a:p>
          <a:p>
            <a:r>
              <a:rPr lang="en-US" altLang="ko-KR" sz="2400" dirty="0"/>
              <a:t>But, do not use OS-dependent functions like MFC. </a:t>
            </a:r>
          </a:p>
          <a:p>
            <a:r>
              <a:rPr lang="en-US" altLang="ko-KR" sz="2400" dirty="0"/>
              <a:t>Use standard C. Header files listed below are only allowed:</a:t>
            </a:r>
          </a:p>
          <a:p>
            <a:pPr lvl="1"/>
            <a:r>
              <a:rPr lang="en-US" altLang="ko-KR" sz="2000" dirty="0" err="1"/>
              <a:t>stdio.h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stdlib.h</a:t>
            </a:r>
            <a:endParaRPr lang="en-US" altLang="ko-KR" sz="2000" dirty="0"/>
          </a:p>
          <a:p>
            <a:r>
              <a:rPr lang="en-US" altLang="ko-KR" sz="2400" dirty="0"/>
              <a:t>If errors are </a:t>
            </a:r>
            <a:r>
              <a:rPr lang="en-US" altLang="ko-KR" sz="2400" dirty="0" err="1"/>
              <a:t>occured</a:t>
            </a:r>
            <a:r>
              <a:rPr lang="en-US" altLang="ko-KR" sz="2400" dirty="0"/>
              <a:t> about 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 in Visual C++, disable SDL check in your project property.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9EEE5-B7C5-47F1-8588-BF241B0D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88" y="4400180"/>
            <a:ext cx="6888763" cy="1981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8B67A2-24DB-490F-8ACF-A07D2E955A77}"/>
              </a:ext>
            </a:extLst>
          </p:cNvPr>
          <p:cNvSpPr/>
          <p:nvPr/>
        </p:nvSpPr>
        <p:spPr>
          <a:xfrm>
            <a:off x="8954430" y="6177410"/>
            <a:ext cx="1494264" cy="1787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7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778043" cy="51843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Evaluation metrics</a:t>
            </a:r>
          </a:p>
          <a:p>
            <a:pPr lvl="1"/>
            <a:r>
              <a:rPr lang="en-US" altLang="ko-KR" sz="2800" dirty="0"/>
              <a:t>Turn around time</a:t>
            </a:r>
          </a:p>
          <a:p>
            <a:pPr lvl="2"/>
            <a:r>
              <a:rPr lang="en-US" altLang="ko-KR" sz="2400" dirty="0"/>
              <a:t>finish tick – arrival tick</a:t>
            </a:r>
          </a:p>
          <a:p>
            <a:pPr lvl="1"/>
            <a:r>
              <a:rPr lang="en-US" altLang="ko-KR" sz="2800" dirty="0"/>
              <a:t>Waiting time</a:t>
            </a:r>
          </a:p>
          <a:p>
            <a:pPr lvl="2"/>
            <a:r>
              <a:rPr lang="en-US" altLang="ko-KR" sz="2400" dirty="0"/>
              <a:t>finish tick – arrival tick – burst tick</a:t>
            </a:r>
          </a:p>
          <a:p>
            <a:pPr lvl="1"/>
            <a:r>
              <a:rPr lang="en-US" altLang="ko-KR" sz="2800" dirty="0"/>
              <a:t>Response time</a:t>
            </a:r>
          </a:p>
          <a:p>
            <a:pPr lvl="2"/>
            <a:r>
              <a:rPr lang="en-US" altLang="ko-KR" sz="2400" dirty="0"/>
              <a:t>first tick the CPU was first allocated – arrival tick</a:t>
            </a:r>
          </a:p>
        </p:txBody>
      </p:sp>
    </p:spTree>
    <p:extLst>
      <p:ext uri="{BB962C8B-B14F-4D97-AF65-F5344CB8AC3E}">
        <p14:creationId xmlns:p14="http://schemas.microsoft.com/office/powerpoint/2010/main" val="419176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Scoring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9778043" cy="51843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Total: 300</a:t>
            </a:r>
          </a:p>
          <a:p>
            <a:pPr lvl="1"/>
            <a:r>
              <a:rPr lang="en-US" altLang="ko-KR" dirty="0"/>
              <a:t>Submission: 20</a:t>
            </a:r>
          </a:p>
          <a:p>
            <a:pPr lvl="1"/>
            <a:r>
              <a:rPr lang="en-US" altLang="ko-KR" dirty="0"/>
              <a:t>Compile success: 20</a:t>
            </a:r>
          </a:p>
          <a:p>
            <a:pPr lvl="1"/>
            <a:r>
              <a:rPr lang="en-US" altLang="ko-KR" dirty="0"/>
              <a:t>Evaluation using random process list with three scheduling method</a:t>
            </a:r>
            <a:endParaRPr lang="en-US" altLang="ko-KR" sz="1800" dirty="0"/>
          </a:p>
          <a:p>
            <a:pPr lvl="2"/>
            <a:r>
              <a:rPr lang="en-US" altLang="ko-KR" dirty="0"/>
              <a:t>For each Scheduling method (test our own process list.)</a:t>
            </a:r>
          </a:p>
          <a:p>
            <a:pPr lvl="3"/>
            <a:r>
              <a:rPr lang="en-US" altLang="ko-KR" sz="2000" dirty="0"/>
              <a:t>Correct output message (new arrival, dispatch) (30)</a:t>
            </a:r>
          </a:p>
          <a:p>
            <a:pPr lvl="3"/>
            <a:r>
              <a:rPr lang="en-US" altLang="ko-KR" sz="2000" dirty="0"/>
              <a:t>Correct result for average turn around time (10)</a:t>
            </a:r>
          </a:p>
          <a:p>
            <a:pPr lvl="3"/>
            <a:r>
              <a:rPr lang="en-US" altLang="ko-KR" sz="2000" dirty="0"/>
              <a:t>Correct result for average waiting time (10)</a:t>
            </a:r>
          </a:p>
          <a:p>
            <a:pPr lvl="3"/>
            <a:r>
              <a:rPr lang="en-US" altLang="ko-KR" sz="2000" dirty="0"/>
              <a:t>Correct result for average response time (10)</a:t>
            </a:r>
          </a:p>
          <a:p>
            <a:pPr lvl="2"/>
            <a:r>
              <a:rPr lang="en-US" altLang="ko-KR" dirty="0"/>
              <a:t>Subtotal:  4 x 60 =240</a:t>
            </a:r>
          </a:p>
          <a:p>
            <a:pPr lvl="1"/>
            <a:r>
              <a:rPr lang="en-US" altLang="ko-KR" dirty="0"/>
              <a:t>Code review: 20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1508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 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0156" y="1196976"/>
            <a:ext cx="10292576" cy="51843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May 17, 23:59 (3 weeks)</a:t>
            </a:r>
          </a:p>
          <a:p>
            <a:pPr lvl="1"/>
            <a:r>
              <a:rPr lang="en-US" altLang="ko-KR" sz="2800" dirty="0"/>
              <a:t>Submit to the e-campus</a:t>
            </a:r>
          </a:p>
          <a:p>
            <a:pPr lvl="2"/>
            <a:r>
              <a:rPr lang="en-US" altLang="ko-KR" sz="2400" dirty="0"/>
              <a:t>“</a:t>
            </a:r>
            <a:r>
              <a:rPr lang="en-US" altLang="ko-KR" sz="2400" dirty="0" err="1"/>
              <a:t>schedule.c</a:t>
            </a:r>
            <a:r>
              <a:rPr lang="en-US" altLang="ko-KR" sz="2400" dirty="0"/>
              <a:t>” file only.</a:t>
            </a:r>
          </a:p>
          <a:p>
            <a:pPr lvl="2"/>
            <a:r>
              <a:rPr lang="en-US" altLang="ko-KR" sz="2400" dirty="0"/>
              <a:t>Insert your name and id on the top of the file</a:t>
            </a:r>
          </a:p>
          <a:p>
            <a:pPr lvl="1"/>
            <a:r>
              <a:rPr lang="en-US" altLang="ko-KR" sz="2800" dirty="0"/>
              <a:t>No delay is allowed</a:t>
            </a:r>
          </a:p>
          <a:p>
            <a:pPr lvl="1"/>
            <a:endParaRPr lang="en-US" altLang="ko-KR" sz="2800" dirty="0"/>
          </a:p>
          <a:p>
            <a:r>
              <a:rPr lang="en-US" altLang="ko-KR" sz="3200" dirty="0"/>
              <a:t>Do not cheat or you'll lose everything sincerely.</a:t>
            </a:r>
            <a:endParaRPr lang="en-US" altLang="ko-KR" sz="2000" dirty="0"/>
          </a:p>
          <a:p>
            <a:pPr lvl="2"/>
            <a:endParaRPr lang="en-US" altLang="ko-KR" sz="24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25056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D6DCB-0358-40A1-90B4-1759E8E5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63590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800" dirty="0"/>
              <a:t>End of the class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41FB36-6D65-43A0-B3BB-51FDE246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9608"/>
            <a:ext cx="10517155" cy="2863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6976"/>
            <a:ext cx="10154345" cy="5112344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 of scheduling function</a:t>
            </a:r>
          </a:p>
          <a:p>
            <a:r>
              <a:rPr lang="en-US" altLang="ko-KR" dirty="0"/>
              <a:t>Files provided</a:t>
            </a:r>
          </a:p>
          <a:p>
            <a:pPr lvl="1"/>
            <a:r>
              <a:rPr lang="en-US" altLang="ko-KR" sz="2600" dirty="0" err="1"/>
              <a:t>main.c</a:t>
            </a:r>
            <a:endParaRPr lang="en-US" altLang="ko-KR" sz="2600" dirty="0"/>
          </a:p>
          <a:p>
            <a:pPr lvl="1"/>
            <a:r>
              <a:rPr lang="en-US" altLang="ko-KR" sz="2600" dirty="0" err="1"/>
              <a:t>schedule.h</a:t>
            </a:r>
            <a:endParaRPr lang="en-US" altLang="ko-KR" sz="2600" dirty="0"/>
          </a:p>
          <a:p>
            <a:pPr lvl="1"/>
            <a:r>
              <a:rPr lang="en-US" altLang="ko-KR" sz="2600" dirty="0"/>
              <a:t>proc_list.txt</a:t>
            </a:r>
          </a:p>
          <a:p>
            <a:pPr lvl="1"/>
            <a:endParaRPr lang="en-US" altLang="ko-KR" sz="2600" dirty="0"/>
          </a:p>
          <a:p>
            <a:r>
              <a:rPr lang="en-US" altLang="ko-KR" dirty="0"/>
              <a:t>You have to make </a:t>
            </a:r>
            <a:r>
              <a:rPr lang="en-US" altLang="ko-KR" b="1" dirty="0" err="1"/>
              <a:t>schedule.c</a:t>
            </a:r>
            <a:r>
              <a:rPr lang="en-US" altLang="ko-KR" dirty="0"/>
              <a:t> file and implement functions declared in </a:t>
            </a:r>
            <a:r>
              <a:rPr lang="en-US" altLang="ko-KR" i="1" dirty="0" err="1"/>
              <a:t>schedule.h</a:t>
            </a:r>
            <a:endParaRPr lang="en-US" altLang="ko-KR" i="1" dirty="0"/>
          </a:p>
          <a:p>
            <a:r>
              <a:rPr lang="en-US" altLang="ko-KR" dirty="0">
                <a:solidFill>
                  <a:srgbClr val="FF0000"/>
                </a:solidFill>
              </a:rPr>
              <a:t>You should submit “</a:t>
            </a:r>
            <a:r>
              <a:rPr lang="en-US" altLang="ko-KR" b="1" dirty="0" err="1">
                <a:solidFill>
                  <a:srgbClr val="FF0000"/>
                </a:solidFill>
              </a:rPr>
              <a:t>schedule.c</a:t>
            </a:r>
            <a:r>
              <a:rPr lang="en-US" altLang="ko-KR" b="1" dirty="0">
                <a:solidFill>
                  <a:srgbClr val="FF0000"/>
                </a:solidFill>
              </a:rPr>
              <a:t>” </a:t>
            </a:r>
            <a:r>
              <a:rPr lang="en-US" altLang="ko-KR" dirty="0">
                <a:solidFill>
                  <a:srgbClr val="FF0000"/>
                </a:solidFill>
              </a:rPr>
              <a:t>only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70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BFB6A82-69EA-4DC4-903E-6560803119EE}"/>
              </a:ext>
            </a:extLst>
          </p:cNvPr>
          <p:cNvSpPr/>
          <p:nvPr/>
        </p:nvSpPr>
        <p:spPr bwMode="auto">
          <a:xfrm>
            <a:off x="1199456" y="2564905"/>
            <a:ext cx="3009291" cy="213132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3" y="1196976"/>
            <a:ext cx="9850052" cy="719856"/>
          </a:xfrm>
        </p:spPr>
        <p:txBody>
          <a:bodyPr>
            <a:normAutofit/>
          </a:bodyPr>
          <a:lstStyle/>
          <a:p>
            <a:r>
              <a:rPr lang="en-US" altLang="ko-KR"/>
              <a:t>structures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3E162D-52D9-4ADD-B963-8E4A579727AC}"/>
              </a:ext>
            </a:extLst>
          </p:cNvPr>
          <p:cNvSpPr/>
          <p:nvPr/>
        </p:nvSpPr>
        <p:spPr bwMode="auto">
          <a:xfrm>
            <a:off x="4424770" y="1884316"/>
            <a:ext cx="2880320" cy="35085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271E2-02C0-4D0A-8483-07B60E8F7C70}"/>
              </a:ext>
            </a:extLst>
          </p:cNvPr>
          <p:cNvSpPr txBox="1"/>
          <p:nvPr/>
        </p:nvSpPr>
        <p:spPr>
          <a:xfrm>
            <a:off x="5072842" y="20283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00FF"/>
                </a:solidFill>
              </a:rPr>
              <a:t>main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1AA4D-08C7-4376-A1BC-8F6587741A63}"/>
              </a:ext>
            </a:extLst>
          </p:cNvPr>
          <p:cNvSpPr txBox="1"/>
          <p:nvPr/>
        </p:nvSpPr>
        <p:spPr>
          <a:xfrm>
            <a:off x="4640794" y="2668962"/>
            <a:ext cx="2520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tick = 0</a:t>
            </a:r>
          </a:p>
          <a:p>
            <a:endParaRPr lang="en-US" altLang="ko-KR"/>
          </a:p>
          <a:p>
            <a:r>
              <a:rPr lang="en-US" altLang="ko-KR"/>
              <a:t>loop:</a:t>
            </a:r>
          </a:p>
          <a:p>
            <a:r>
              <a:rPr lang="en-US" altLang="ko-KR"/>
              <a:t>  call scheduler</a:t>
            </a:r>
          </a:p>
          <a:p>
            <a:r>
              <a:rPr lang="en-US" altLang="ko-KR"/>
              <a:t>  display running proc</a:t>
            </a:r>
          </a:p>
          <a:p>
            <a:r>
              <a:rPr lang="en-US" altLang="ko-KR"/>
              <a:t>  tick++ </a:t>
            </a:r>
          </a:p>
          <a:p>
            <a:endParaRPr lang="en-US" altLang="ko-KR"/>
          </a:p>
          <a:p>
            <a:r>
              <a:rPr lang="en-US" altLang="ko-KR"/>
              <a:t>call display performance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4F5BB-C87F-439F-8E09-D4C46E94FD04}"/>
              </a:ext>
            </a:extLst>
          </p:cNvPr>
          <p:cNvSpPr txBox="1"/>
          <p:nvPr/>
        </p:nvSpPr>
        <p:spPr>
          <a:xfrm>
            <a:off x="1544450" y="25649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00FF"/>
                </a:solidFill>
              </a:rPr>
              <a:t>user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BC330-4E25-4259-9B8E-FED898176255}"/>
              </a:ext>
            </a:extLst>
          </p:cNvPr>
          <p:cNvSpPr txBox="1"/>
          <p:nvPr/>
        </p:nvSpPr>
        <p:spPr>
          <a:xfrm>
            <a:off x="1256418" y="330740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Process list file name</a:t>
            </a:r>
          </a:p>
          <a:p>
            <a:r>
              <a:rPr lang="en-US" altLang="ko-KR"/>
              <a:t>Scheduling method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50BB81-105B-4486-8919-3B5E426DDEF5}"/>
              </a:ext>
            </a:extLst>
          </p:cNvPr>
          <p:cNvSpPr/>
          <p:nvPr/>
        </p:nvSpPr>
        <p:spPr bwMode="auto">
          <a:xfrm>
            <a:off x="7809146" y="1842976"/>
            <a:ext cx="2880320" cy="10170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284B8-C06E-4B6E-8C5A-83D929D64C1B}"/>
              </a:ext>
            </a:extLst>
          </p:cNvPr>
          <p:cNvSpPr txBox="1"/>
          <p:nvPr/>
        </p:nvSpPr>
        <p:spPr>
          <a:xfrm>
            <a:off x="8565230" y="19196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00FF"/>
                </a:solidFill>
              </a:rPr>
              <a:t>schedule.h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39D9B-7D5C-4BA3-AD0A-93C7EA631003}"/>
              </a:ext>
            </a:extLst>
          </p:cNvPr>
          <p:cNvSpPr txBox="1"/>
          <p:nvPr/>
        </p:nvSpPr>
        <p:spPr>
          <a:xfrm>
            <a:off x="7989166" y="235150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Function prototypes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074CD-D42D-454F-AAE4-FEFE222193AB}"/>
              </a:ext>
            </a:extLst>
          </p:cNvPr>
          <p:cNvSpPr/>
          <p:nvPr/>
        </p:nvSpPr>
        <p:spPr bwMode="auto">
          <a:xfrm>
            <a:off x="7809146" y="3747757"/>
            <a:ext cx="2880320" cy="1246835"/>
          </a:xfrm>
          <a:prstGeom prst="rect">
            <a:avLst/>
          </a:prstGeom>
          <a:solidFill>
            <a:srgbClr val="FFFF00">
              <a:alpha val="3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55499-FA9C-4FB1-993E-F4FCBA768300}"/>
              </a:ext>
            </a:extLst>
          </p:cNvPr>
          <p:cNvSpPr txBox="1"/>
          <p:nvPr/>
        </p:nvSpPr>
        <p:spPr>
          <a:xfrm>
            <a:off x="8565230" y="37477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00FF"/>
                </a:solidFill>
              </a:rPr>
              <a:t>schedule.c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CF896-08FB-4C14-8961-3FD59F3328FC}"/>
              </a:ext>
            </a:extLst>
          </p:cNvPr>
          <p:cNvSpPr txBox="1"/>
          <p:nvPr/>
        </p:nvSpPr>
        <p:spPr>
          <a:xfrm>
            <a:off x="7989166" y="419211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Implementation</a:t>
            </a:r>
          </a:p>
          <a:p>
            <a:r>
              <a:rPr lang="en-US" altLang="ko-KR"/>
              <a:t>by yourself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E27073-E309-4AE3-88AD-11928DD81EA5}"/>
              </a:ext>
            </a:extLst>
          </p:cNvPr>
          <p:cNvSpPr/>
          <p:nvPr/>
        </p:nvSpPr>
        <p:spPr bwMode="auto">
          <a:xfrm>
            <a:off x="7809146" y="5254284"/>
            <a:ext cx="2880320" cy="10550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FD7AE4-5315-49A9-B921-ACC292C67405}"/>
              </a:ext>
            </a:extLst>
          </p:cNvPr>
          <p:cNvSpPr txBox="1"/>
          <p:nvPr/>
        </p:nvSpPr>
        <p:spPr>
          <a:xfrm>
            <a:off x="8256240" y="5363924"/>
            <a:ext cx="17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00FF"/>
                </a:solidFill>
              </a:rPr>
              <a:t>Proc_list.txt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F9B31-25B6-4201-8C93-9673677CC50F}"/>
              </a:ext>
            </a:extLst>
          </p:cNvPr>
          <p:cNvSpPr txBox="1"/>
          <p:nvPr/>
        </p:nvSpPr>
        <p:spPr>
          <a:xfrm>
            <a:off x="7989166" y="57332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process information</a:t>
            </a:r>
            <a:endParaRPr lang="ko-KR" altLang="en-US"/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2D8679CF-4DEE-4193-96AE-1B48D52B6401}"/>
              </a:ext>
            </a:extLst>
          </p:cNvPr>
          <p:cNvSpPr/>
          <p:nvPr/>
        </p:nvSpPr>
        <p:spPr bwMode="auto">
          <a:xfrm>
            <a:off x="7089066" y="2225916"/>
            <a:ext cx="684076" cy="325031"/>
          </a:xfrm>
          <a:prstGeom prst="leftArrow">
            <a:avLst/>
          </a:prstGeom>
          <a:solidFill>
            <a:schemeClr val="accent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FDFE04AE-BB8C-427C-826F-0DAB11E69FCE}"/>
              </a:ext>
            </a:extLst>
          </p:cNvPr>
          <p:cNvSpPr/>
          <p:nvPr/>
        </p:nvSpPr>
        <p:spPr bwMode="auto">
          <a:xfrm rot="16200000">
            <a:off x="8832431" y="3122269"/>
            <a:ext cx="707610" cy="325031"/>
          </a:xfrm>
          <a:prstGeom prst="leftArrow">
            <a:avLst/>
          </a:prstGeom>
          <a:solidFill>
            <a:schemeClr val="accent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88A7BB-3C5E-481C-8025-FD210493E7B2}"/>
              </a:ext>
            </a:extLst>
          </p:cNvPr>
          <p:cNvGrpSpPr/>
          <p:nvPr/>
        </p:nvGrpSpPr>
        <p:grpSpPr>
          <a:xfrm>
            <a:off x="6996100" y="253627"/>
            <a:ext cx="2520280" cy="719856"/>
            <a:chOff x="7509741" y="155866"/>
            <a:chExt cx="3439819" cy="11544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68CF09-E5A7-4D7B-8BBC-422B2529905C}"/>
                </a:ext>
              </a:extLst>
            </p:cNvPr>
            <p:cNvSpPr/>
            <p:nvPr/>
          </p:nvSpPr>
          <p:spPr bwMode="auto">
            <a:xfrm>
              <a:off x="7509741" y="196805"/>
              <a:ext cx="1494541" cy="351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latin typeface="Verdana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B0B6C1-E788-444F-9C1E-AF49B6AE6234}"/>
                </a:ext>
              </a:extLst>
            </p:cNvPr>
            <p:cNvSpPr/>
            <p:nvPr/>
          </p:nvSpPr>
          <p:spPr bwMode="auto">
            <a:xfrm>
              <a:off x="7509741" y="752736"/>
              <a:ext cx="1494540" cy="362504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latin typeface="Verdana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2CD256-CBF8-491C-9EF2-6D9D6B71D49A}"/>
                </a:ext>
              </a:extLst>
            </p:cNvPr>
            <p:cNvSpPr/>
            <p:nvPr/>
          </p:nvSpPr>
          <p:spPr>
            <a:xfrm>
              <a:off x="7852297" y="155866"/>
              <a:ext cx="852131" cy="49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given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A0BF8F0-6ECD-4F05-8E17-00551922B89A}"/>
                </a:ext>
              </a:extLst>
            </p:cNvPr>
            <p:cNvSpPr/>
            <p:nvPr/>
          </p:nvSpPr>
          <p:spPr>
            <a:xfrm>
              <a:off x="7828129" y="662667"/>
              <a:ext cx="856418" cy="49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yours</a:t>
              </a:r>
            </a:p>
          </p:txBody>
        </p:sp>
        <p:sp>
          <p:nvSpPr>
            <p:cNvPr id="29" name="화살표: 왼쪽 28">
              <a:extLst>
                <a:ext uri="{FF2B5EF4-FFF2-40B4-BE49-F238E27FC236}">
                  <a16:creationId xmlns:a16="http://schemas.microsoft.com/office/drawing/2014/main" id="{605BFF9B-CCF1-40BB-8CF1-534221F55912}"/>
                </a:ext>
              </a:extLst>
            </p:cNvPr>
            <p:cNvSpPr/>
            <p:nvPr/>
          </p:nvSpPr>
          <p:spPr bwMode="auto">
            <a:xfrm rot="10800000">
              <a:off x="9271354" y="590437"/>
              <a:ext cx="1678206" cy="719855"/>
            </a:xfrm>
            <a:prstGeom prst="leftArrow">
              <a:avLst/>
            </a:prstGeom>
            <a:solidFill>
              <a:schemeClr val="accent1">
                <a:alpha val="6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latin typeface="Verdana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2E5652-FD00-4927-AAB0-FA30C0095A97}"/>
                </a:ext>
              </a:extLst>
            </p:cNvPr>
            <p:cNvSpPr/>
            <p:nvPr/>
          </p:nvSpPr>
          <p:spPr>
            <a:xfrm>
              <a:off x="9400668" y="693303"/>
              <a:ext cx="1052802" cy="4935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include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6976"/>
            <a:ext cx="10154345" cy="4536280"/>
          </a:xfrm>
        </p:spPr>
        <p:txBody>
          <a:bodyPr>
            <a:normAutofit/>
          </a:bodyPr>
          <a:lstStyle/>
          <a:p>
            <a:r>
              <a:rPr lang="en-US" altLang="ko-KR" dirty="0"/>
              <a:t>Structure of process list follows below:</a:t>
            </a:r>
          </a:p>
          <a:p>
            <a:pPr lvl="1"/>
            <a:r>
              <a:rPr lang="en-US" altLang="ko-KR" sz="2600" dirty="0"/>
              <a:t>First line: the number of process (1~10)</a:t>
            </a:r>
          </a:p>
          <a:p>
            <a:pPr lvl="1"/>
            <a:r>
              <a:rPr lang="en-US" altLang="ko-KR" sz="2600" dirty="0"/>
              <a:t>From second line</a:t>
            </a:r>
          </a:p>
          <a:p>
            <a:pPr lvl="2"/>
            <a:r>
              <a:rPr lang="en-US" altLang="ko-KR" sz="2400" dirty="0"/>
              <a:t>Process ID / (1~10 integer)</a:t>
            </a:r>
          </a:p>
          <a:p>
            <a:pPr lvl="2"/>
            <a:r>
              <a:rPr lang="en-US" altLang="ko-KR" sz="2400" dirty="0"/>
              <a:t>Process beginning time (0~100 integer)</a:t>
            </a:r>
          </a:p>
          <a:p>
            <a:pPr lvl="2"/>
            <a:r>
              <a:rPr lang="en-US" altLang="ko-KR" sz="2400" dirty="0"/>
              <a:t>CPU burst time (1~20 integer)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59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list (Example)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3" y="1196976"/>
            <a:ext cx="9850052" cy="4536280"/>
          </a:xfrm>
        </p:spPr>
        <p:txBody>
          <a:bodyPr>
            <a:normAutofit/>
          </a:bodyPr>
          <a:lstStyle/>
          <a:p>
            <a:r>
              <a:rPr lang="en-US" altLang="ko-KR"/>
              <a:t>proc_list.txt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11F79-65CD-40BF-B713-2C972923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8E8FF"/>
              </a:clrFrom>
              <a:clrTo>
                <a:srgbClr val="E8E8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9536" y="2132856"/>
            <a:ext cx="3158210" cy="25922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5CD177-88FB-4070-805E-E0C78E449364}"/>
              </a:ext>
            </a:extLst>
          </p:cNvPr>
          <p:cNvSpPr/>
          <p:nvPr/>
        </p:nvSpPr>
        <p:spPr bwMode="auto">
          <a:xfrm>
            <a:off x="1559496" y="1916833"/>
            <a:ext cx="2880320" cy="3508549"/>
          </a:xfrm>
          <a:prstGeom prst="rect">
            <a:avLst/>
          </a:prstGeom>
          <a:noFill/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64D631-A4F5-4A80-9DC2-0BDB877931C7}"/>
              </a:ext>
            </a:extLst>
          </p:cNvPr>
          <p:cNvCxnSpPr/>
          <p:nvPr/>
        </p:nvCxnSpPr>
        <p:spPr bwMode="auto">
          <a:xfrm flipH="1">
            <a:off x="2423592" y="2348880"/>
            <a:ext cx="25202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8A4B57-E129-48FE-92CA-091917F17548}"/>
              </a:ext>
            </a:extLst>
          </p:cNvPr>
          <p:cNvSpPr/>
          <p:nvPr/>
        </p:nvSpPr>
        <p:spPr>
          <a:xfrm>
            <a:off x="5072284" y="2164214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the number of process</a:t>
            </a:r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1FAF502-E3D2-46F9-ADB7-86F89518E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7177"/>
              </p:ext>
            </p:extLst>
          </p:nvPr>
        </p:nvGraphicFramePr>
        <p:xfrm>
          <a:off x="5341271" y="3140968"/>
          <a:ext cx="5675019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91673">
                  <a:extLst>
                    <a:ext uri="{9D8B030D-6E8A-4147-A177-3AD203B41FA5}">
                      <a16:colId xmlns:a16="http://schemas.microsoft.com/office/drawing/2014/main" val="563795641"/>
                    </a:ext>
                  </a:extLst>
                </a:gridCol>
                <a:gridCol w="1891673">
                  <a:extLst>
                    <a:ext uri="{9D8B030D-6E8A-4147-A177-3AD203B41FA5}">
                      <a16:colId xmlns:a16="http://schemas.microsoft.com/office/drawing/2014/main" val="3381058113"/>
                    </a:ext>
                  </a:extLst>
                </a:gridCol>
                <a:gridCol w="1891673">
                  <a:extLst>
                    <a:ext uri="{9D8B030D-6E8A-4147-A177-3AD203B41FA5}">
                      <a16:colId xmlns:a16="http://schemas.microsoft.com/office/drawing/2014/main" val="386091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5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8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4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0930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7C834E-11AF-4309-A643-3470F888588F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7829" y="3971793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28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3" y="1196976"/>
            <a:ext cx="9850052" cy="453628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main.c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3609844" y="1229895"/>
            <a:ext cx="741682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#include "</a:t>
            </a:r>
            <a:r>
              <a:rPr lang="en-US" altLang="ko-KR" sz="1600" dirty="0" err="1">
                <a:highlight>
                  <a:srgbClr val="FFFF00"/>
                </a:highlight>
              </a:rPr>
              <a:t>schedule.h</a:t>
            </a:r>
            <a:r>
              <a:rPr lang="en-US" altLang="ko-KR" sz="1600" dirty="0">
                <a:highlight>
                  <a:srgbClr val="FFFF00"/>
                </a:highlight>
              </a:rPr>
              <a:t>"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global variables</a:t>
            </a:r>
          </a:p>
          <a:p>
            <a:r>
              <a:rPr lang="en-US" altLang="ko-KR" sz="1600" dirty="0"/>
              <a:t>int tick = 0;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char*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>
                <a:latin typeface="+mn-ea"/>
              </a:rPr>
              <a:t>char </a:t>
            </a:r>
            <a:r>
              <a:rPr lang="en-US" altLang="ko-KR" sz="1600" dirty="0" err="1">
                <a:latin typeface="+mn-ea"/>
              </a:rPr>
              <a:t>file_name</a:t>
            </a:r>
            <a:r>
              <a:rPr lang="en-US" altLang="ko-KR" sz="1600" dirty="0">
                <a:latin typeface="+mn-ea"/>
              </a:rPr>
              <a:t>[1024] = "";</a:t>
            </a:r>
          </a:p>
          <a:p>
            <a:pPr lvl="1"/>
            <a:r>
              <a:rPr lang="en-US" altLang="ko-KR" sz="1600" dirty="0">
                <a:latin typeface="+mn-ea"/>
              </a:rPr>
              <a:t>int </a:t>
            </a:r>
            <a:r>
              <a:rPr lang="en-US" altLang="ko-KR" sz="1600" dirty="0" err="1">
                <a:latin typeface="+mn-ea"/>
              </a:rPr>
              <a:t>schedule_method</a:t>
            </a:r>
            <a:r>
              <a:rPr lang="en-US" altLang="ko-KR" sz="1600" dirty="0">
                <a:latin typeface="+mn-ea"/>
              </a:rPr>
              <a:t> = -1;</a:t>
            </a:r>
          </a:p>
          <a:p>
            <a:pPr lvl="1"/>
            <a:endParaRPr lang="ko-KR" altLang="en-US" sz="16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("Enter process file name:");</a:t>
            </a:r>
          </a:p>
          <a:p>
            <a:pPr lvl="1"/>
            <a:r>
              <a:rPr lang="en-US" altLang="ko-KR" sz="1600" dirty="0" err="1">
                <a:latin typeface="+mn-ea"/>
              </a:rPr>
              <a:t>scanf</a:t>
            </a:r>
            <a:r>
              <a:rPr lang="en-US" altLang="ko-KR" sz="1600" dirty="0">
                <a:latin typeface="+mn-ea"/>
              </a:rPr>
              <a:t>("%s", </a:t>
            </a:r>
            <a:r>
              <a:rPr lang="en-US" altLang="ko-KR" sz="1600" dirty="0" err="1">
                <a:latin typeface="+mn-ea"/>
              </a:rPr>
              <a:t>file_name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 lvl="1"/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("Enter process scheduling </a:t>
            </a:r>
            <a:r>
              <a:rPr lang="en-US" altLang="ko-KR" sz="1600" dirty="0" err="1">
                <a:latin typeface="+mn-ea"/>
              </a:rPr>
              <a:t>mehtod</a:t>
            </a:r>
            <a:r>
              <a:rPr lang="en-US" altLang="ko-KR" sz="1600" dirty="0">
                <a:latin typeface="+mn-ea"/>
              </a:rPr>
              <a:t> \n");</a:t>
            </a:r>
          </a:p>
          <a:p>
            <a:pPr lvl="1"/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("1: FCFS: First Come First Served (Non-preemptive) \n");</a:t>
            </a:r>
          </a:p>
          <a:p>
            <a:pPr lvl="1"/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("2: SJF: Shortest Job First (Non-preemptive) \n");</a:t>
            </a:r>
          </a:p>
          <a:p>
            <a:pPr lvl="1"/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("3: SRTF: Shortest Remaining Time First (Preemptive) \n");</a:t>
            </a:r>
          </a:p>
          <a:p>
            <a:pPr lvl="1"/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("4: RR: Round Robin (Non-preemptive) \n");</a:t>
            </a:r>
          </a:p>
          <a:p>
            <a:pPr lvl="1"/>
            <a:r>
              <a:rPr lang="en-US" altLang="ko-KR" sz="1600" dirty="0" err="1">
                <a:latin typeface="+mn-ea"/>
              </a:rPr>
              <a:t>scanf</a:t>
            </a:r>
            <a:r>
              <a:rPr lang="en-US" altLang="ko-KR" sz="1600" dirty="0">
                <a:latin typeface="+mn-ea"/>
              </a:rPr>
              <a:t>("%d", &amp;</a:t>
            </a:r>
            <a:r>
              <a:rPr lang="en-US" altLang="ko-KR" sz="1600" dirty="0" err="1">
                <a:latin typeface="+mn-ea"/>
              </a:rPr>
              <a:t>schedule_method</a:t>
            </a:r>
            <a:r>
              <a:rPr lang="en-US" altLang="ko-KR" sz="1600" dirty="0">
                <a:latin typeface="+mn-ea"/>
              </a:rPr>
              <a:t>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1BC6E-4145-414E-81E6-ED55C1BF2ECA}"/>
              </a:ext>
            </a:extLst>
          </p:cNvPr>
          <p:cNvSpPr/>
          <p:nvPr/>
        </p:nvSpPr>
        <p:spPr bwMode="auto">
          <a:xfrm>
            <a:off x="1165332" y="4288991"/>
            <a:ext cx="2001178" cy="690223"/>
          </a:xfrm>
          <a:prstGeom prst="rect">
            <a:avLst/>
          </a:prstGeom>
          <a:solidFill>
            <a:schemeClr val="bg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1D8CA-6345-4D52-A13F-3B5D7361B178}"/>
              </a:ext>
            </a:extLst>
          </p:cNvPr>
          <p:cNvSpPr txBox="1"/>
          <p:nvPr/>
        </p:nvSpPr>
        <p:spPr>
          <a:xfrm>
            <a:off x="1233579" y="4372491"/>
            <a:ext cx="186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Yellow-marked lines are from </a:t>
            </a:r>
            <a:r>
              <a:rPr lang="en-US" altLang="ko-KR" sz="1400" dirty="0" err="1"/>
              <a:t>schedule.h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17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3" y="1196976"/>
            <a:ext cx="9850052" cy="453628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main.c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3609844" y="1229895"/>
            <a:ext cx="741682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1600" dirty="0" err="1">
                <a:highlight>
                  <a:srgbClr val="FFFF00"/>
                </a:highlight>
              </a:rPr>
              <a:t>set_schedule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en-US" altLang="ko-KR" sz="1600" dirty="0" err="1">
                <a:highlight>
                  <a:srgbClr val="FFFF00"/>
                </a:highlight>
              </a:rPr>
              <a:t>schedule_method</a:t>
            </a:r>
            <a:r>
              <a:rPr lang="en-US" altLang="ko-KR" sz="1600" dirty="0">
                <a:highlight>
                  <a:srgbClr val="FFFF00"/>
                </a:highlight>
              </a:rPr>
              <a:t>);</a:t>
            </a:r>
          </a:p>
          <a:p>
            <a:pPr lvl="1"/>
            <a:r>
              <a:rPr lang="en-US" altLang="ko-KR" sz="1600" dirty="0"/>
              <a:t>// set processes</a:t>
            </a:r>
          </a:p>
          <a:p>
            <a:pPr lvl="1"/>
            <a:r>
              <a:rPr lang="en-US" altLang="ko-KR" sz="1600" dirty="0" err="1">
                <a:highlight>
                  <a:srgbClr val="FFFF00"/>
                </a:highlight>
              </a:rPr>
              <a:t>read_proc_list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en-US" altLang="ko-KR" sz="1600" dirty="0" err="1">
                <a:highlight>
                  <a:srgbClr val="FFFF00"/>
                </a:highlight>
              </a:rPr>
              <a:t>file_name</a:t>
            </a:r>
            <a:r>
              <a:rPr lang="en-US" altLang="ko-KR" sz="1600" dirty="0">
                <a:highlight>
                  <a:srgbClr val="FFFF00"/>
                </a:highlight>
              </a:rPr>
              <a:t>);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while(1){</a:t>
            </a:r>
          </a:p>
          <a:p>
            <a:pPr lvl="1"/>
            <a:r>
              <a:rPr lang="en-US" altLang="ko-KR" sz="1600" dirty="0"/>
              <a:t>	</a:t>
            </a:r>
            <a:r>
              <a:rPr lang="en-US" altLang="ko-KR" sz="1600" dirty="0">
                <a:highlight>
                  <a:srgbClr val="FFFF00"/>
                </a:highlight>
              </a:rPr>
              <a:t>int res = </a:t>
            </a:r>
            <a:r>
              <a:rPr lang="en-US" altLang="ko-KR" sz="1600" dirty="0" err="1">
                <a:highlight>
                  <a:srgbClr val="FFFF00"/>
                </a:highlight>
              </a:rPr>
              <a:t>do_schedule</a:t>
            </a:r>
            <a:r>
              <a:rPr lang="en-US" altLang="ko-KR" sz="1600" dirty="0">
                <a:highlight>
                  <a:srgbClr val="FFFF00"/>
                </a:highlight>
              </a:rPr>
              <a:t>(tick);</a:t>
            </a:r>
          </a:p>
          <a:p>
            <a:pPr lvl="1"/>
            <a:r>
              <a:rPr lang="en-US" altLang="ko-KR" sz="1600" dirty="0"/>
              <a:t>	if (res == 0 || tick &gt; 1000) break;</a:t>
            </a:r>
          </a:p>
          <a:p>
            <a:pPr lvl="1"/>
            <a:r>
              <a:rPr lang="en-US" altLang="ko-KR" sz="1600" dirty="0"/>
              <a:t>	tick++;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r>
              <a:rPr lang="en-US" altLang="ko-KR" sz="1600" dirty="0" err="1">
                <a:highlight>
                  <a:srgbClr val="FFFF00"/>
                </a:highlight>
              </a:rPr>
              <a:t>print_performance</a:t>
            </a:r>
            <a:r>
              <a:rPr lang="en-US" altLang="ko-KR" sz="1600" dirty="0">
                <a:highlight>
                  <a:srgbClr val="FFFF00"/>
                </a:highlight>
              </a:rPr>
              <a:t>();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return 0;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1BC6E-4145-414E-81E6-ED55C1BF2ECA}"/>
              </a:ext>
            </a:extLst>
          </p:cNvPr>
          <p:cNvSpPr/>
          <p:nvPr/>
        </p:nvSpPr>
        <p:spPr bwMode="auto">
          <a:xfrm>
            <a:off x="1375580" y="3083888"/>
            <a:ext cx="2001178" cy="690223"/>
          </a:xfrm>
          <a:prstGeom prst="rect">
            <a:avLst/>
          </a:prstGeom>
          <a:solidFill>
            <a:schemeClr val="bg2">
              <a:lumMod val="60000"/>
              <a:lumOff val="4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Verdan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1D8CA-6345-4D52-A13F-3B5D7361B178}"/>
              </a:ext>
            </a:extLst>
          </p:cNvPr>
          <p:cNvSpPr txBox="1"/>
          <p:nvPr/>
        </p:nvSpPr>
        <p:spPr>
          <a:xfrm>
            <a:off x="1443827" y="3167388"/>
            <a:ext cx="186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Yellow-marked lines are from </a:t>
            </a:r>
            <a:r>
              <a:rPr lang="en-US" altLang="ko-KR" sz="1400" dirty="0" err="1"/>
              <a:t>schedule.h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74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494" y="1196976"/>
            <a:ext cx="3369331" cy="4536280"/>
          </a:xfrm>
        </p:spPr>
        <p:txBody>
          <a:bodyPr>
            <a:normAutofit/>
          </a:bodyPr>
          <a:lstStyle/>
          <a:p>
            <a:r>
              <a:rPr lang="en-US" altLang="ko-KR"/>
              <a:t>schedule.h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>
                <a:highlight>
                  <a:srgbClr val="FFFF00"/>
                </a:highlight>
              </a:rPr>
              <a:t>  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A8886-55BC-44BD-AF99-3CDA042B23FB}"/>
              </a:ext>
            </a:extLst>
          </p:cNvPr>
          <p:cNvSpPr/>
          <p:nvPr/>
        </p:nvSpPr>
        <p:spPr>
          <a:xfrm>
            <a:off x="1415480" y="1941622"/>
            <a:ext cx="741682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#ifndef __schedule_h__</a:t>
            </a:r>
          </a:p>
          <a:p>
            <a:r>
              <a:rPr lang="en-US" altLang="ko-KR">
                <a:latin typeface="Consolas" panose="020B0609020204030204" pitchFamily="49" charset="0"/>
              </a:rPr>
              <a:t>#define __schedule_h__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read_proc_list(const char* file_name);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set_schedule(int method);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do_schedule(int tick);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print_performance();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54815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1304</Words>
  <Application>Microsoft Office PowerPoint</Application>
  <PresentationFormat>와이드스크린</PresentationFormat>
  <Paragraphs>309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Consolas</vt:lpstr>
      <vt:lpstr>Times New Roman</vt:lpstr>
      <vt:lpstr>Verdana</vt:lpstr>
      <vt:lpstr>Office 테마</vt:lpstr>
      <vt:lpstr>Operating Systems</vt:lpstr>
      <vt:lpstr>Objectives</vt:lpstr>
      <vt:lpstr>Mission</vt:lpstr>
      <vt:lpstr>Mission</vt:lpstr>
      <vt:lpstr>Process list</vt:lpstr>
      <vt:lpstr>Process list (Example)</vt:lpstr>
      <vt:lpstr>Code summary </vt:lpstr>
      <vt:lpstr>Code summary </vt:lpstr>
      <vt:lpstr>Code summary </vt:lpstr>
      <vt:lpstr>Code summary </vt:lpstr>
      <vt:lpstr>Code summary </vt:lpstr>
      <vt:lpstr>Code summary </vt:lpstr>
      <vt:lpstr>Code summary </vt:lpstr>
      <vt:lpstr>Output format</vt:lpstr>
      <vt:lpstr>Output format</vt:lpstr>
      <vt:lpstr>Example</vt:lpstr>
      <vt:lpstr>Example</vt:lpstr>
      <vt:lpstr>Example</vt:lpstr>
      <vt:lpstr>Example</vt:lpstr>
      <vt:lpstr>Submission rules*</vt:lpstr>
      <vt:lpstr>Submission rules*</vt:lpstr>
      <vt:lpstr>TIP #1</vt:lpstr>
      <vt:lpstr>Scoring criteria</vt:lpstr>
      <vt:lpstr>Due date</vt:lpstr>
      <vt:lpstr>End of the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hyoseok</dc:creator>
  <cp:lastModifiedBy>황효석</cp:lastModifiedBy>
  <cp:revision>72</cp:revision>
  <dcterms:created xsi:type="dcterms:W3CDTF">2021-01-28T05:57:38Z</dcterms:created>
  <dcterms:modified xsi:type="dcterms:W3CDTF">2021-04-25T07:22:48Z</dcterms:modified>
</cp:coreProperties>
</file>