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WseHZzT1Hy42wRXTzp2d2BPz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6B967-A730-485A-AC3E-5D005D2ED5C5}">
  <a:tblStyle styleId="{EF86B967-A730-485A-AC3E-5D005D2ED5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14D4C9-E622-41FB-824C-DFECA78775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493431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493431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493431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493431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493431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493431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5302b2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5302b2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5302b2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65302b2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93431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493431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493431f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493431f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8c7bea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8c7bea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493431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493431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493431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493431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493431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493431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5302b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5302b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22000"/>
          </a:blip>
          <a:srcRect b="0" l="0" r="0" t="0"/>
          <a:stretch/>
        </p:blipFill>
        <p:spPr>
          <a:xfrm>
            <a:off x="0" y="6"/>
            <a:ext cx="914400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128000" y="1523550"/>
            <a:ext cx="6888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PARTICIPATION IN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KENYA AND UGANDA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ITEC-621 Project Presentation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445525" y="4695075"/>
            <a:ext cx="72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3: </a:t>
            </a: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 Nitesh, Ahmed Mal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 Binh M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inh </a:t>
            </a: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Nguyen, Farhaan S Haque</a:t>
            </a:r>
            <a:endParaRPr b="1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493431f2_0_27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126493431f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50" y="1317200"/>
            <a:ext cx="4931249" cy="28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26493431f2_0_27"/>
          <p:cNvSpPr txBox="1"/>
          <p:nvPr/>
        </p:nvSpPr>
        <p:spPr>
          <a:xfrm>
            <a:off x="438825" y="1940700"/>
            <a:ext cx="263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Threshold = 50%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Area under the ROCR curve is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0.691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493431f2_0_57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BOOSTED TREES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126493431f2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5" y="1609525"/>
            <a:ext cx="3930501" cy="2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26493431f2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975" y="1793075"/>
            <a:ext cx="4721300" cy="19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26493431f2_0_57"/>
          <p:cNvSpPr txBox="1"/>
          <p:nvPr/>
        </p:nvSpPr>
        <p:spPr>
          <a:xfrm>
            <a:off x="2675575" y="3903675"/>
            <a:ext cx="1439400" cy="585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3455 Trees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MSE = 0.7396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493431f2_0_45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BOOSTED TREES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126493431f2_0_45"/>
          <p:cNvSpPr txBox="1"/>
          <p:nvPr/>
        </p:nvSpPr>
        <p:spPr>
          <a:xfrm>
            <a:off x="5718250" y="672150"/>
            <a:ext cx="28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6493431f2_0_45"/>
          <p:cNvSpPr txBox="1"/>
          <p:nvPr/>
        </p:nvSpPr>
        <p:spPr>
          <a:xfrm>
            <a:off x="3604350" y="4498625"/>
            <a:ext cx="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g126493431f2_0_45"/>
          <p:cNvGraphicFramePr/>
          <p:nvPr/>
        </p:nvGraphicFramePr>
        <p:xfrm>
          <a:off x="1654350" y="9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906450"/>
                <a:gridCol w="1021075"/>
                <a:gridCol w="989825"/>
                <a:gridCol w="958550"/>
                <a:gridCol w="1052325"/>
                <a:gridCol w="1114850"/>
              </a:tblGrid>
              <a:tr h="40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Rate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 Positive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81.6%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18.4%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66.1%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85.7%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14.3%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16.6%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26.0%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98.5%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g126493431f2_0_45"/>
          <p:cNvSpPr txBox="1"/>
          <p:nvPr/>
        </p:nvSpPr>
        <p:spPr>
          <a:xfrm>
            <a:off x="1748250" y="3776425"/>
            <a:ext cx="18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Threshold = 50%</a:t>
            </a:r>
            <a:endParaRPr b="1"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9" name="Google Shape;149;g126493431f2_0_45"/>
          <p:cNvGraphicFramePr/>
          <p:nvPr/>
        </p:nvGraphicFramePr>
        <p:xfrm>
          <a:off x="3716225" y="30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867125"/>
                <a:gridCol w="965650"/>
                <a:gridCol w="936100"/>
                <a:gridCol w="916400"/>
              </a:tblGrid>
              <a:tr h="3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327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1824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2102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504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1925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2429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265302b266_0_37"/>
          <p:cNvPicPr preferRelativeResize="0"/>
          <p:nvPr/>
        </p:nvPicPr>
        <p:blipFill rotWithShape="1">
          <a:blip r:embed="rId3">
            <a:alphaModFix/>
          </a:blip>
          <a:srcRect b="0" l="0" r="8408" t="0"/>
          <a:stretch/>
        </p:blipFill>
        <p:spPr>
          <a:xfrm>
            <a:off x="4008700" y="1244825"/>
            <a:ext cx="4712225" cy="29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265302b266_0_37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BOOSTED TREES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265302b266_0_37"/>
          <p:cNvSpPr txBox="1"/>
          <p:nvPr/>
        </p:nvSpPr>
        <p:spPr>
          <a:xfrm>
            <a:off x="447275" y="1940700"/>
            <a:ext cx="263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Threshold = 50%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Area under the ROCR curve is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0.698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5302b266_0_44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265302b266_0_44"/>
          <p:cNvPicPr preferRelativeResize="0"/>
          <p:nvPr/>
        </p:nvPicPr>
        <p:blipFill rotWithShape="1">
          <a:blip r:embed="rId3">
            <a:alphaModFix/>
          </a:blip>
          <a:srcRect b="0" l="0" r="8408" t="0"/>
          <a:stretch/>
        </p:blipFill>
        <p:spPr>
          <a:xfrm>
            <a:off x="5006025" y="1296825"/>
            <a:ext cx="3744230" cy="23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265302b266_0_44"/>
          <p:cNvSpPr txBox="1"/>
          <p:nvPr/>
        </p:nvSpPr>
        <p:spPr>
          <a:xfrm>
            <a:off x="7061375" y="244710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Area = 0.698</a:t>
            </a:r>
            <a:endParaRPr b="1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1265302b266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50" y="1296837"/>
            <a:ext cx="4025374" cy="2307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65302b266_0_44"/>
          <p:cNvSpPr txBox="1"/>
          <p:nvPr/>
        </p:nvSpPr>
        <p:spPr>
          <a:xfrm>
            <a:off x="2311575" y="244710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Area = 0.691</a:t>
            </a:r>
            <a:endParaRPr b="1">
              <a:highlight>
                <a:schemeClr val="l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265302b266_0_44"/>
          <p:cNvSpPr txBox="1"/>
          <p:nvPr/>
        </p:nvSpPr>
        <p:spPr>
          <a:xfrm>
            <a:off x="1086088" y="896625"/>
            <a:ext cx="24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265302b266_0_44"/>
          <p:cNvSpPr txBox="1"/>
          <p:nvPr/>
        </p:nvSpPr>
        <p:spPr>
          <a:xfrm>
            <a:off x="5554300" y="896625"/>
            <a:ext cx="24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Boosted 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g1265302b266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63" y="3932669"/>
            <a:ext cx="4025374" cy="49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265302b266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215" y="3932675"/>
            <a:ext cx="3880459" cy="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493431f2_0_66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MODEL REVALIDATION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26493431f2_0_66"/>
          <p:cNvSpPr txBox="1"/>
          <p:nvPr/>
        </p:nvSpPr>
        <p:spPr>
          <a:xfrm>
            <a:off x="5718250" y="672150"/>
            <a:ext cx="28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6493431f2_0_66"/>
          <p:cNvSpPr txBox="1"/>
          <p:nvPr/>
        </p:nvSpPr>
        <p:spPr>
          <a:xfrm>
            <a:off x="5630575" y="720875"/>
            <a:ext cx="23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6493431f2_0_66"/>
          <p:cNvSpPr txBox="1"/>
          <p:nvPr/>
        </p:nvSpPr>
        <p:spPr>
          <a:xfrm>
            <a:off x="3604350" y="4498625"/>
            <a:ext cx="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6493431f2_0_66"/>
          <p:cNvSpPr txBox="1"/>
          <p:nvPr/>
        </p:nvSpPr>
        <p:spPr>
          <a:xfrm>
            <a:off x="5289775" y="3331575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26493431f2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3417693"/>
            <a:ext cx="3743324" cy="447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g126493431f2_0_66"/>
          <p:cNvGraphicFramePr/>
          <p:nvPr/>
        </p:nvGraphicFramePr>
        <p:xfrm>
          <a:off x="322175" y="16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969350"/>
                <a:gridCol w="904100"/>
                <a:gridCol w="885475"/>
                <a:gridCol w="904100"/>
              </a:tblGrid>
              <a:tr h="30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30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0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0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7095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07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1695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6399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8094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81" name="Google Shape;181;g126493431f2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125" y="1278588"/>
            <a:ext cx="4589850" cy="258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26493431f2_0_66"/>
          <p:cNvSpPr txBox="1"/>
          <p:nvPr/>
        </p:nvSpPr>
        <p:spPr>
          <a:xfrm>
            <a:off x="7146025" y="4071150"/>
            <a:ext cx="16170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2898 Trees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MSE = 0.7336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493431f2_0_88"/>
          <p:cNvSpPr txBox="1"/>
          <p:nvPr/>
        </p:nvSpPr>
        <p:spPr>
          <a:xfrm>
            <a:off x="2379225" y="826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126493431f2_0_88"/>
          <p:cNvSpPr txBox="1"/>
          <p:nvPr/>
        </p:nvSpPr>
        <p:spPr>
          <a:xfrm>
            <a:off x="514425" y="1049550"/>
            <a:ext cx="8126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Uganda and Kenya: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education programs in place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income groups that lack financial understanding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goal of financial participation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key attributes/predictors to help banks identify which customers will open up a bank account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to better anticipate who is going to convert into a customer based on customer characteristics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which campaigns to push to what demographic of the population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addressing the concern of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participation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0" y="97575"/>
            <a:ext cx="4593074" cy="6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2675650" y="1947600"/>
            <a:ext cx="40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8c7beaa6_0_11"/>
          <p:cNvSpPr txBox="1"/>
          <p:nvPr/>
        </p:nvSpPr>
        <p:spPr>
          <a:xfrm>
            <a:off x="5135450" y="2158325"/>
            <a:ext cx="387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0" name="Google Shape;200;g1228c7beaa6_0_11"/>
          <p:cNvGraphicFramePr/>
          <p:nvPr/>
        </p:nvGraphicFramePr>
        <p:xfrm>
          <a:off x="284558" y="33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{7114D4C9-E622-41FB-824C-DFECA7877599}</a:tableStyleId>
              </a:tblPr>
              <a:tblGrid>
                <a:gridCol w="1639300"/>
                <a:gridCol w="2263050"/>
                <a:gridCol w="1440675"/>
              </a:tblGrid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country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Country of person either Uganda or Kenya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gender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Male or Female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age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Age of a person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Quantitative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location_type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 type of area a person is living in Urban.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Rural, etc.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relationship_with_head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Relationship with the head of the household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household_size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How many people live in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household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Quantitative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</a:t>
                      </a: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arital_status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Marriage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status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the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person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single, widowed, wtc.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education_level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education level of the person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job_type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job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industry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 person is 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working</a:t>
                      </a: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 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cellphone_access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channel user came from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Categorical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bank_acct</a:t>
                      </a:r>
                      <a:endParaRPr b="1"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Person has a bank account or not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Binary variable</a:t>
                      </a:r>
                      <a:endParaRPr sz="12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0" marB="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2722425" y="114775"/>
            <a:ext cx="358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CASE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54975" y="1240350"/>
            <a:ext cx="4386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Financial Participation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tax collection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nhanced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conomy monitoring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ccountability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 to E-commerce sector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financial management services</a:t>
            </a:r>
            <a:endParaRPr b="0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0" i="0" lang="en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Banking Services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00" y="1383975"/>
            <a:ext cx="3654700" cy="2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397950" y="1503600"/>
            <a:ext cx="83481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increase the financial participation of the population in Kenya and Uganda?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should be the banks' targeted customers?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496850" y="140650"/>
            <a:ext cx="534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QUESTION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600" y="2842900"/>
            <a:ext cx="2367825" cy="21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350700" y="1191575"/>
            <a:ext cx="84426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goal</a:t>
            </a: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whether a person will open a bank account, based on the attributes of a person.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 goal</a:t>
            </a: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different characteristics of customers by the banks for customer targeting?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747975" y="261200"/>
            <a:ext cx="57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4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 GOAL</a:t>
            </a:r>
            <a:endParaRPr b="1" i="0" sz="2400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150" y="3364800"/>
            <a:ext cx="2517600" cy="1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2196150" y="78100"/>
            <a:ext cx="47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424350" y="480700"/>
            <a:ext cx="42168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Data point: 8094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point for Kenya:6057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point for Uganda: 2031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Dependent Variable:Bank Account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424350" y="2511475"/>
            <a:ext cx="4005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total of 10 variables present which are: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 Status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Level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4882300" y="2841000"/>
            <a:ext cx="2551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Household Size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with head of household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Phone Access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51" y="907250"/>
            <a:ext cx="1915899" cy="11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425" y="875000"/>
            <a:ext cx="1915900" cy="11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493431f2_0_2"/>
          <p:cNvSpPr txBox="1"/>
          <p:nvPr/>
        </p:nvSpPr>
        <p:spPr>
          <a:xfrm>
            <a:off x="1294050" y="87675"/>
            <a:ext cx="65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MODEL METHODS AND SPECIFICATIONS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126493431f2_0_2"/>
          <p:cNvSpPr txBox="1"/>
          <p:nvPr/>
        </p:nvSpPr>
        <p:spPr>
          <a:xfrm>
            <a:off x="480900" y="935175"/>
            <a:ext cx="5081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Three Model Methods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Boosted Trees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126493431f2_0_2"/>
          <p:cNvSpPr txBox="1"/>
          <p:nvPr/>
        </p:nvSpPr>
        <p:spPr>
          <a:xfrm>
            <a:off x="691650" y="2670425"/>
            <a:ext cx="789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A -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Full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Outcome: 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Bank Account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Predictors: 	Country+Location Type+Cellphone Access+Household Size+Relationship with Head+ Marital Status + Education Level+Job Type+Age+Gender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126493431f2_0_2"/>
          <p:cNvSpPr txBox="1"/>
          <p:nvPr/>
        </p:nvSpPr>
        <p:spPr>
          <a:xfrm>
            <a:off x="691650" y="3773325"/>
            <a:ext cx="789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 - Reduced model without the Household Size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Outcome: 	Bank Account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Predictors: 	Country+Location Type+Cellphone Access+Relationship with Head+ Marital Status + Education Level+Job Type+Age+Gender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26493431f2_0_2"/>
          <p:cNvSpPr txBox="1"/>
          <p:nvPr/>
        </p:nvSpPr>
        <p:spPr>
          <a:xfrm>
            <a:off x="480900" y="2197325"/>
            <a:ext cx="42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Specifications</a:t>
            </a:r>
            <a:endParaRPr b="1" sz="1600"/>
          </a:p>
        </p:txBody>
      </p:sp>
      <p:pic>
        <p:nvPicPr>
          <p:cNvPr id="97" name="Google Shape;97;g126493431f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625" y="935175"/>
            <a:ext cx="1462725" cy="126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26493431f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850" y="969463"/>
            <a:ext cx="1462725" cy="11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493431f2_0_10"/>
          <p:cNvSpPr txBox="1"/>
          <p:nvPr/>
        </p:nvSpPr>
        <p:spPr>
          <a:xfrm>
            <a:off x="2040025" y="147400"/>
            <a:ext cx="51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126493431f2_0_10"/>
          <p:cNvSpPr txBox="1"/>
          <p:nvPr/>
        </p:nvSpPr>
        <p:spPr>
          <a:xfrm>
            <a:off x="492525" y="1198350"/>
            <a:ext cx="370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Model 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Full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Deviance R.sq: 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0.2927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Condition Index: 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49.09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126493431f2_0_10"/>
          <p:cNvSpPr txBox="1"/>
          <p:nvPr/>
        </p:nvSpPr>
        <p:spPr>
          <a:xfrm>
            <a:off x="4614525" y="1198350"/>
            <a:ext cx="3958200" cy="1046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Model 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Reduced model without household_size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Deviance R.sq: 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0.2922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Condition Index: 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46.58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" name="Google Shape;106;g126493431f2_0_10"/>
          <p:cNvGraphicFramePr/>
          <p:nvPr/>
        </p:nvGraphicFramePr>
        <p:xfrm>
          <a:off x="4484875" y="28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1660075"/>
                <a:gridCol w="879400"/>
                <a:gridCol w="852475"/>
                <a:gridCol w="825550"/>
              </a:tblGrid>
              <a:tr h="2686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 Level: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Self-employed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Log-Odd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Odds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Farming &amp; Fishing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-0.359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0.699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41.1%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Income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-0.903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0.405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28.8%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Informally Employed / Remittance Dependent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-0.897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0.408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29.0%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493431f2_0_16"/>
          <p:cNvSpPr txBox="1"/>
          <p:nvPr/>
        </p:nvSpPr>
        <p:spPr>
          <a:xfrm>
            <a:off x="342050" y="554863"/>
            <a:ext cx="18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126493431f2_0_16"/>
          <p:cNvSpPr txBox="1"/>
          <p:nvPr/>
        </p:nvSpPr>
        <p:spPr>
          <a:xfrm>
            <a:off x="5718250" y="672150"/>
            <a:ext cx="28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6493431f2_0_16"/>
          <p:cNvSpPr txBox="1"/>
          <p:nvPr/>
        </p:nvSpPr>
        <p:spPr>
          <a:xfrm>
            <a:off x="3604350" y="4498625"/>
            <a:ext cx="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6493431f2_0_16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g126493431f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75" y="1240812"/>
            <a:ext cx="4855849" cy="290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26493431f2_0_16"/>
          <p:cNvSpPr txBox="1"/>
          <p:nvPr/>
        </p:nvSpPr>
        <p:spPr>
          <a:xfrm>
            <a:off x="469075" y="1469075"/>
            <a:ext cx="3509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Top Variables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Government jobs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Post-Secondary education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Location: Urban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Mobile access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Country: Kenya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5302b266_0_0"/>
          <p:cNvSpPr txBox="1"/>
          <p:nvPr/>
        </p:nvSpPr>
        <p:spPr>
          <a:xfrm>
            <a:off x="2445100" y="58450"/>
            <a:ext cx="4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2" name="Google Shape;122;g1265302b266_0_0"/>
          <p:cNvGraphicFramePr/>
          <p:nvPr/>
        </p:nvGraphicFramePr>
        <p:xfrm>
          <a:off x="1570550" y="10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965850"/>
                <a:gridCol w="903575"/>
                <a:gridCol w="976250"/>
                <a:gridCol w="965850"/>
                <a:gridCol w="976250"/>
                <a:gridCol w="1215125"/>
              </a:tblGrid>
              <a:tr h="39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Rate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 Positive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83.1%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16.9%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90.9%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84.1%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15.9%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94.9%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16.1%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32.3%</a:t>
                      </a:r>
                      <a:endParaRPr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g1265302b266_0_0"/>
          <p:cNvGraphicFramePr/>
          <p:nvPr/>
        </p:nvGraphicFramePr>
        <p:xfrm>
          <a:off x="3807175" y="31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{EF86B967-A730-485A-AC3E-5D005D2ED5C5}</a:tableStyleId>
              </a:tblPr>
              <a:tblGrid>
                <a:gridCol w="647700"/>
                <a:gridCol w="819150"/>
                <a:gridCol w="876300"/>
                <a:gridCol w="89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346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1867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R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2083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L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504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1925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lnT cap="flat" cmpd="sng" w="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08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2429</a:t>
                      </a:r>
                      <a:endParaRPr b="1" sz="1200">
                        <a:solidFill>
                          <a:srgbClr val="808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1425" marR="9525" marL="95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g1265302b266_0_0"/>
          <p:cNvSpPr txBox="1"/>
          <p:nvPr/>
        </p:nvSpPr>
        <p:spPr>
          <a:xfrm>
            <a:off x="1762400" y="3827225"/>
            <a:ext cx="1875600" cy="61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Threshold = 50%</a:t>
            </a:r>
            <a:endParaRPr b="1"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 = 5</a:t>
            </a:r>
            <a:endParaRPr b="1"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