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Relationship Id="rId3" Type="http://schemas.openxmlformats.org/officeDocument/2006/relationships/hyperlink" Target="https://www.mysqltutorial.org/mysql-inner-join.aspx" TargetMode="External" /><Relationship Id="rId4" Type="http://schemas.openxmlformats.org/officeDocument/2006/relationships/hyperlink" Target="https://www.mysqltutorial.org/mysql-left-join.aspx" TargetMode="External" /><Relationship Id="rId5" Type="http://schemas.openxmlformats.org/officeDocument/2006/relationships/hyperlink" Target="https://www.mysqltutorial.org/mysql-right-join/" TargetMode="External" /><Relationship Id="rId6" Type="http://schemas.openxmlformats.org/officeDocument/2006/relationships/hyperlink" Target="https://www.mysqltutorial.org/mysql-cross-join/" TargetMode="External" /><Relationship Id="rId7" Type="http://schemas.openxmlformats.org/officeDocument/2006/relationships/hyperlink" Target="https://www.mysqltutorial.org/basic-mysql-tutorial-aspx/mysql-self-join/" TargetMode="Ex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hyperlink" Target="https://www.mysqltutorial.org/mysql-inner-join.aspx" TargetMode="Ex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94071" y="5319237"/>
            <a:ext cx="2247556" cy="7173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8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201">
                <a:solidFill>
                  <a:srgbClr val="0d0d0d"/>
                </a:solidFill>
                <a:latin typeface="Tw Cen MT Condensed"/>
                <a:cs typeface="Tw Cen MT Condensed"/>
              </a:rPr>
              <a:t>SQL</a:t>
            </a:r>
            <a:r>
              <a:rPr dirty="0" sz="5000" spc="164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200">
                <a:solidFill>
                  <a:srgbClr val="0d0d0d"/>
                </a:solidFill>
                <a:latin typeface="Tw Cen MT Condensed"/>
                <a:cs typeface="Tw Cen MT Condensed"/>
              </a:rPr>
              <a:t>JOINS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2362691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91">
                <a:solidFill>
                  <a:srgbClr val="0d0d0d"/>
                </a:solidFill>
                <a:latin typeface="Tw Cen MT Condensed"/>
                <a:cs typeface="Tw Cen MT Condensed"/>
              </a:rPr>
              <a:t>RIGHT</a:t>
            </a:r>
            <a:r>
              <a:rPr dirty="0" sz="5000" spc="119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288" y="2319339"/>
            <a:ext cx="9515036" cy="2237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 spc="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right</a:t>
            </a:r>
            <a:r>
              <a:rPr dirty="0" sz="3200" spc="-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clause</a:t>
            </a:r>
            <a:r>
              <a:rPr dirty="0" sz="3200" spc="-2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selects</a:t>
            </a:r>
            <a:r>
              <a:rPr dirty="0" sz="3200" spc="-3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all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49">
                <a:solidFill>
                  <a:srgbClr val="000000"/>
                </a:solidFill>
                <a:latin typeface="Tw Cen MT"/>
                <a:cs typeface="Tw Cen MT"/>
              </a:rPr>
              <a:t>rows</a:t>
            </a:r>
            <a:r>
              <a:rPr dirty="0" sz="3200" spc="3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18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right</a:t>
            </a:r>
            <a:r>
              <a:rPr dirty="0" sz="3200" spc="-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</a:t>
            </a:r>
          </a:p>
          <a:p>
            <a:pPr marL="0" marR="0">
              <a:lnSpc>
                <a:spcPts val="34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and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25">
                <a:solidFill>
                  <a:srgbClr val="000000"/>
                </a:solidFill>
                <a:latin typeface="Tw Cen MT"/>
                <a:cs typeface="Tw Cen MT"/>
              </a:rPr>
              <a:t>matches</a:t>
            </a:r>
            <a:r>
              <a:rPr dirty="0" sz="3200" spc="-2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49">
                <a:solidFill>
                  <a:srgbClr val="000000"/>
                </a:solidFill>
                <a:latin typeface="Tw Cen MT"/>
                <a:cs typeface="Tw Cen MT"/>
              </a:rPr>
              <a:t>rows</a:t>
            </a:r>
            <a:r>
              <a:rPr dirty="0" sz="3200" spc="3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in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  <a:r>
              <a:rPr dirty="0" sz="3200" spc="-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table.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If</a:t>
            </a:r>
            <a:r>
              <a:rPr dirty="0" sz="3200" spc="8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a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69">
                <a:solidFill>
                  <a:srgbClr val="000000"/>
                </a:solidFill>
                <a:latin typeface="Tw Cen MT"/>
                <a:cs typeface="Tw Cen MT"/>
              </a:rPr>
              <a:t>row</a:t>
            </a:r>
            <a:r>
              <a:rPr dirty="0" sz="3200" spc="7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20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3200" spc="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right</a:t>
            </a:r>
          </a:p>
          <a:p>
            <a:pPr marL="0" marR="0">
              <a:lnSpc>
                <a:spcPts val="3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does</a:t>
            </a:r>
            <a:r>
              <a:rPr dirty="0" sz="3200" spc="-2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not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18">
                <a:solidFill>
                  <a:srgbClr val="000000"/>
                </a:solidFill>
                <a:latin typeface="Tw Cen MT"/>
                <a:cs typeface="Tw Cen MT"/>
              </a:rPr>
              <a:t>have</a:t>
            </a:r>
            <a:r>
              <a:rPr dirty="0" sz="3200" spc="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21">
                <a:solidFill>
                  <a:srgbClr val="000000"/>
                </a:solidFill>
                <a:latin typeface="Tw Cen MT"/>
                <a:cs typeface="Tw Cen MT"/>
              </a:rPr>
              <a:t>matching</a:t>
            </a:r>
            <a:r>
              <a:rPr dirty="0" sz="3200" spc="-4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46">
                <a:solidFill>
                  <a:srgbClr val="000000"/>
                </a:solidFill>
                <a:latin typeface="Tw Cen MT"/>
                <a:cs typeface="Tw Cen MT"/>
              </a:rPr>
              <a:t>rows</a:t>
            </a:r>
            <a:r>
              <a:rPr dirty="0" sz="3200" spc="5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20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3200" spc="14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  <a:r>
              <a:rPr dirty="0" sz="3200" spc="-14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23">
                <a:solidFill>
                  <a:srgbClr val="000000"/>
                </a:solidFill>
                <a:latin typeface="Tw Cen MT"/>
                <a:cs typeface="Tw Cen MT"/>
              </a:rPr>
              <a:t>table,</a:t>
            </a:r>
            <a:r>
              <a:rPr dirty="0" sz="3200" spc="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</a:p>
          <a:p>
            <a:pPr marL="0" marR="0">
              <a:lnSpc>
                <a:spcPts val="3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column</a:t>
            </a:r>
            <a:r>
              <a:rPr dirty="0" sz="3200" spc="-1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of</a:t>
            </a:r>
            <a:r>
              <a:rPr dirty="0" sz="3200" spc="10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 spc="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  <a:r>
              <a:rPr dirty="0" sz="3200" spc="-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will</a:t>
            </a:r>
            <a:r>
              <a:rPr dirty="0" sz="3200" spc="-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17">
                <a:solidFill>
                  <a:srgbClr val="000000"/>
                </a:solidFill>
                <a:latin typeface="Tw Cen MT"/>
                <a:cs typeface="Tw Cen MT"/>
              </a:rPr>
              <a:t>have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NULL</a:t>
            </a:r>
            <a:r>
              <a:rPr dirty="0" sz="3200" spc="2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in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final</a:t>
            </a:r>
            <a:r>
              <a:rPr dirty="0" sz="3200" spc="-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result</a:t>
            </a:r>
          </a:p>
          <a:p>
            <a:pPr marL="0" marR="0">
              <a:lnSpc>
                <a:spcPts val="34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set.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2409083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81">
                <a:solidFill>
                  <a:srgbClr val="0d0d0d"/>
                </a:solidFill>
                <a:latin typeface="Tw Cen MT Condensed"/>
                <a:cs typeface="Tw Cen MT Condensed"/>
              </a:rPr>
              <a:t>CROSS</a:t>
            </a:r>
            <a:r>
              <a:rPr dirty="0" sz="5000" spc="117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288" y="2319339"/>
            <a:ext cx="9684027" cy="1798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Unlike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inner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join,</a:t>
            </a:r>
            <a:r>
              <a:rPr dirty="0" sz="3200" spc="-2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  <a:r>
              <a:rPr dirty="0" sz="3200" spc="-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join,</a:t>
            </a:r>
            <a:r>
              <a:rPr dirty="0" sz="3200" spc="-2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and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right</a:t>
            </a:r>
            <a:r>
              <a:rPr dirty="0" sz="3200" spc="-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join,</a:t>
            </a:r>
            <a:r>
              <a:rPr dirty="0" sz="3200" spc="-2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12">
                <a:solidFill>
                  <a:srgbClr val="000000"/>
                </a:solidFill>
                <a:latin typeface="Tw Cen MT"/>
                <a:cs typeface="Tw Cen MT"/>
              </a:rPr>
              <a:t>cross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</a:p>
          <a:p>
            <a:pPr marL="0" marR="0">
              <a:lnSpc>
                <a:spcPts val="34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clause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does</a:t>
            </a:r>
            <a:r>
              <a:rPr dirty="0" sz="3200" spc="-2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not</a:t>
            </a:r>
            <a:r>
              <a:rPr dirty="0" sz="3200" spc="-1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17">
                <a:solidFill>
                  <a:srgbClr val="000000"/>
                </a:solidFill>
                <a:latin typeface="Tw Cen MT"/>
                <a:cs typeface="Tw Cen MT"/>
              </a:rPr>
              <a:t>have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a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 spc="-2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condition.</a:t>
            </a:r>
            <a:r>
              <a:rPr dirty="0" sz="3200" spc="-3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 spc="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14">
                <a:solidFill>
                  <a:srgbClr val="000000"/>
                </a:solidFill>
                <a:latin typeface="Tw Cen MT"/>
                <a:cs typeface="Tw Cen MT"/>
              </a:rPr>
              <a:t>cross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</a:p>
          <a:p>
            <a:pPr marL="0" marR="0">
              <a:lnSpc>
                <a:spcPts val="3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combines</a:t>
            </a:r>
            <a:r>
              <a:rPr dirty="0" sz="3200" spc="-2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eac</a:t>
            </a:r>
            <a:r>
              <a:rPr dirty="0" sz="3200" spc="-74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h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75">
                <a:solidFill>
                  <a:srgbClr val="000000"/>
                </a:solidFill>
                <a:latin typeface="Tw Cen MT"/>
                <a:cs typeface="Tw Cen MT"/>
              </a:rPr>
              <a:t>row</a:t>
            </a:r>
            <a:r>
              <a:rPr dirty="0" sz="3200" spc="8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20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3200" spc="14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first</a:t>
            </a:r>
            <a:r>
              <a:rPr dirty="0" sz="3200" spc="-3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</a:t>
            </a:r>
            <a:r>
              <a:rPr dirty="0" sz="3200" spc="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with</a:t>
            </a:r>
            <a:r>
              <a:rPr dirty="0" sz="3200" spc="-1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every</a:t>
            </a:r>
            <a:r>
              <a:rPr dirty="0" sz="3200" spc="-14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73">
                <a:solidFill>
                  <a:srgbClr val="000000"/>
                </a:solidFill>
                <a:latin typeface="Tw Cen MT"/>
                <a:cs typeface="Tw Cen MT"/>
              </a:rPr>
              <a:t>row</a:t>
            </a:r>
            <a:r>
              <a:rPr dirty="0" sz="3200" spc="79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20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</a:p>
          <a:p>
            <a:pPr marL="0" marR="0">
              <a:lnSpc>
                <a:spcPts val="3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right</a:t>
            </a:r>
            <a:r>
              <a:rPr dirty="0" sz="3200" spc="-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to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15">
                <a:solidFill>
                  <a:srgbClr val="000000"/>
                </a:solidFill>
                <a:latin typeface="Tw Cen MT"/>
                <a:cs typeface="Tw Cen MT"/>
              </a:rPr>
              <a:t>make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result</a:t>
            </a:r>
            <a:r>
              <a:rPr dirty="0" sz="3200" spc="-2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2624" y="4252024"/>
            <a:ext cx="3112766" cy="109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SELECT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column_list</a:t>
            </a:r>
          </a:p>
          <a:p>
            <a:pPr marL="0" marR="0">
              <a:lnSpc>
                <a:spcPts val="3491"/>
              </a:lnSpc>
              <a:spcBef>
                <a:spcPts val="1319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3200" spc="-3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table_1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2624" y="5486795"/>
            <a:ext cx="3768996" cy="48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CROSS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 spc="-2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table_2;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2409083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81">
                <a:solidFill>
                  <a:srgbClr val="0d0d0d"/>
                </a:solidFill>
                <a:latin typeface="Tw Cen MT Condensed"/>
                <a:cs typeface="Tw Cen MT Condensed"/>
              </a:rPr>
              <a:t>CROSS</a:t>
            </a:r>
            <a:r>
              <a:rPr dirty="0" sz="5000" spc="117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JOIN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2056376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94">
                <a:solidFill>
                  <a:srgbClr val="0d0d0d"/>
                </a:solidFill>
                <a:latin typeface="Tw Cen MT Condensed"/>
                <a:cs typeface="Tw Cen MT Condensed"/>
              </a:rPr>
              <a:t>SELF</a:t>
            </a:r>
            <a:r>
              <a:rPr dirty="0" sz="5000" spc="80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288" y="2319339"/>
            <a:ext cx="9461411" cy="920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 spc="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self</a:t>
            </a:r>
            <a:r>
              <a:rPr dirty="0" sz="3200" spc="7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is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often</a:t>
            </a:r>
            <a:r>
              <a:rPr dirty="0" sz="3200" spc="-3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used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to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query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11">
                <a:solidFill>
                  <a:srgbClr val="000000"/>
                </a:solidFill>
                <a:latin typeface="Tw Cen MT"/>
                <a:cs typeface="Tw Cen MT"/>
              </a:rPr>
              <a:t>hierarchical</a:t>
            </a:r>
            <a:r>
              <a:rPr dirty="0" sz="3200" spc="-5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data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11">
                <a:solidFill>
                  <a:srgbClr val="000000"/>
                </a:solidFill>
                <a:latin typeface="Tw Cen MT"/>
                <a:cs typeface="Tw Cen MT"/>
              </a:rPr>
              <a:t>or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11">
                <a:solidFill>
                  <a:srgbClr val="000000"/>
                </a:solidFill>
                <a:latin typeface="Tw Cen MT"/>
                <a:cs typeface="Tw Cen MT"/>
              </a:rPr>
              <a:t>to</a:t>
            </a:r>
          </a:p>
          <a:p>
            <a:pPr marL="0" marR="0">
              <a:lnSpc>
                <a:spcPts val="34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compare</a:t>
            </a:r>
            <a:r>
              <a:rPr dirty="0" sz="3200" spc="-1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a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69">
                <a:solidFill>
                  <a:srgbClr val="000000"/>
                </a:solidFill>
                <a:latin typeface="Tw Cen MT"/>
                <a:cs typeface="Tw Cen MT"/>
              </a:rPr>
              <a:t>row</a:t>
            </a:r>
            <a:r>
              <a:rPr dirty="0" sz="3200" spc="7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with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other</a:t>
            </a:r>
            <a:r>
              <a:rPr dirty="0" sz="3200" spc="-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46">
                <a:solidFill>
                  <a:srgbClr val="000000"/>
                </a:solidFill>
                <a:latin typeface="Tw Cen MT"/>
                <a:cs typeface="Tw Cen MT"/>
              </a:rPr>
              <a:t>rows</a:t>
            </a:r>
            <a:r>
              <a:rPr dirty="0" sz="3200" spc="49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within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same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2624" y="3991421"/>
            <a:ext cx="3112766" cy="48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SELECT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column_list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2624" y="4608641"/>
            <a:ext cx="2123869" cy="48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3200" spc="-2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2624" y="5224718"/>
            <a:ext cx="5062381" cy="48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ON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join_condition;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2056376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94">
                <a:solidFill>
                  <a:srgbClr val="0d0d0d"/>
                </a:solidFill>
                <a:latin typeface="Tw Cen MT Condensed"/>
                <a:cs typeface="Tw Cen MT Condensed"/>
              </a:rPr>
              <a:t>SELF</a:t>
            </a:r>
            <a:r>
              <a:rPr dirty="0" sz="5000" spc="80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1241" y="2196086"/>
            <a:ext cx="6805473" cy="5488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1e1e1e"/>
                </a:solidFill>
                <a:latin typeface="Arial"/>
                <a:cs typeface="Arial"/>
              </a:rPr>
              <a:t>SQL</a:t>
            </a:r>
            <a:r>
              <a:rPr dirty="0" sz="2800" spc="-50" b="1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1e1e1e"/>
                </a:solidFill>
                <a:latin typeface="Arial"/>
                <a:cs typeface="Arial"/>
              </a:rPr>
              <a:t>self</a:t>
            </a:r>
            <a:r>
              <a:rPr dirty="0" sz="2800" b="1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1e1e1e"/>
                </a:solidFill>
                <a:latin typeface="Arial"/>
                <a:cs typeface="Arial"/>
              </a:rPr>
              <a:t>join</a:t>
            </a:r>
            <a:r>
              <a:rPr dirty="0" sz="2800" b="1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1e1e1e"/>
                </a:solidFill>
                <a:latin typeface="Arial"/>
                <a:cs typeface="Arial"/>
              </a:rPr>
              <a:t>with</a:t>
            </a:r>
            <a:r>
              <a:rPr dirty="0" sz="2800" spc="20" b="1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1e1e1e"/>
                </a:solidFill>
                <a:latin typeface="Arial"/>
                <a:cs typeface="Arial"/>
              </a:rPr>
              <a:t>inner</a:t>
            </a:r>
            <a:r>
              <a:rPr dirty="0" sz="3600" b="1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1e1e1e"/>
                </a:solidFill>
                <a:latin typeface="Arial"/>
                <a:cs typeface="Arial"/>
              </a:rPr>
              <a:t>join</a:t>
            </a:r>
            <a:r>
              <a:rPr dirty="0" sz="3600" spc="-208" b="1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1e1e1e"/>
                </a:solidFill>
                <a:latin typeface="Arial"/>
                <a:cs typeface="Arial"/>
              </a:rPr>
              <a:t>example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2056376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94">
                <a:solidFill>
                  <a:srgbClr val="0d0d0d"/>
                </a:solidFill>
                <a:latin typeface="Tw Cen MT Condensed"/>
                <a:cs typeface="Tw Cen MT Condensed"/>
              </a:rPr>
              <a:t>SELF</a:t>
            </a:r>
            <a:r>
              <a:rPr dirty="0" sz="5000" spc="80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1241" y="2204917"/>
            <a:ext cx="5791108" cy="535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0000"/>
                </a:solidFill>
                <a:latin typeface="Tw Cen MT"/>
                <a:cs typeface="Tw Cen MT"/>
              </a:rPr>
              <a:t>SQL</a:t>
            </a:r>
            <a:r>
              <a:rPr dirty="0" sz="2800" spc="28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b="1">
                <a:solidFill>
                  <a:srgbClr val="1e1e1e"/>
                </a:solidFill>
                <a:latin typeface="Arial"/>
                <a:cs typeface="Arial"/>
              </a:rPr>
              <a:t>self</a:t>
            </a:r>
            <a:r>
              <a:rPr dirty="0" sz="2800" spc="-25" b="1">
                <a:solidFill>
                  <a:srgbClr val="1e1e1e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2800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b="1">
                <a:solidFill>
                  <a:srgbClr val="000000"/>
                </a:solidFill>
                <a:latin typeface="Tw Cen MT"/>
                <a:cs typeface="Tw Cen MT"/>
              </a:rPr>
              <a:t>with</a:t>
            </a:r>
            <a:r>
              <a:rPr dirty="0" sz="2800" spc="-18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  <a:r>
              <a:rPr dirty="0" sz="3600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600" b="1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600" spc="28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10" b="1">
                <a:solidFill>
                  <a:srgbClr val="000000"/>
                </a:solidFill>
                <a:latin typeface="Tw Cen MT"/>
                <a:cs typeface="Tw Cen MT"/>
              </a:rPr>
              <a:t>example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6700525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94" b="1">
                <a:solidFill>
                  <a:srgbClr val="0d0d0d"/>
                </a:solidFill>
                <a:latin typeface="Tw Cen MT Condensed"/>
                <a:cs typeface="Tw Cen MT Condensed"/>
              </a:rPr>
              <a:t>"ON"</a:t>
            </a:r>
            <a:r>
              <a:rPr dirty="0" sz="5000" spc="111" b="1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100" b="1">
                <a:solidFill>
                  <a:srgbClr val="0d0d0d"/>
                </a:solidFill>
                <a:latin typeface="Tw Cen MT Condensed"/>
                <a:cs typeface="Tw Cen MT Condensed"/>
              </a:rPr>
              <a:t>AND</a:t>
            </a:r>
            <a:r>
              <a:rPr dirty="0" sz="5000" spc="98" b="1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4" b="1">
                <a:solidFill>
                  <a:srgbClr val="0d0d0d"/>
                </a:solidFill>
                <a:latin typeface="Tw Cen MT Condensed"/>
                <a:cs typeface="Tw Cen MT Condensed"/>
              </a:rPr>
              <a:t>"USING"</a:t>
            </a:r>
            <a:r>
              <a:rPr dirty="0" sz="5000" spc="111" b="1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81" b="1">
                <a:solidFill>
                  <a:srgbClr val="0d0d0d"/>
                </a:solidFill>
                <a:latin typeface="Tw Cen MT Condensed"/>
                <a:cs typeface="Tw Cen MT Condensed"/>
              </a:rPr>
              <a:t>CLAUSES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288" y="2323759"/>
            <a:ext cx="8859689" cy="6435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In</a:t>
            </a:r>
            <a:r>
              <a:rPr dirty="0" sz="2200" spc="1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spc="-12">
                <a:solidFill>
                  <a:srgbClr val="000000"/>
                </a:solidFill>
                <a:latin typeface="Tw Cen MT"/>
                <a:cs typeface="Tw Cen MT"/>
              </a:rPr>
              <a:t>above</a:t>
            </a:r>
            <a:r>
              <a:rPr dirty="0" sz="2200" spc="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2200" spc="2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query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spc="-12">
                <a:solidFill>
                  <a:srgbClr val="000000"/>
                </a:solidFill>
                <a:latin typeface="Tw Cen MT"/>
                <a:cs typeface="Tw Cen MT"/>
              </a:rPr>
              <a:t>examples,</a:t>
            </a:r>
            <a:r>
              <a:rPr dirty="0" sz="2200" spc="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spc="-49">
                <a:solidFill>
                  <a:srgbClr val="000000"/>
                </a:solidFill>
                <a:latin typeface="Tw Cen MT"/>
                <a:cs typeface="Tw Cen MT"/>
              </a:rPr>
              <a:t>we</a:t>
            </a:r>
            <a:r>
              <a:rPr dirty="0" sz="2200" spc="5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spc="-18">
                <a:solidFill>
                  <a:srgbClr val="000000"/>
                </a:solidFill>
                <a:latin typeface="Tw Cen MT"/>
                <a:cs typeface="Tw Cen MT"/>
              </a:rPr>
              <a:t>have</a:t>
            </a:r>
            <a:r>
              <a:rPr dirty="0" sz="2200" spc="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used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ON</a:t>
            </a:r>
            <a:r>
              <a:rPr dirty="0" sz="2200" spc="1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clause</a:t>
            </a:r>
            <a:r>
              <a:rPr dirty="0" sz="2200" spc="3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to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spc="20">
                <a:solidFill>
                  <a:srgbClr val="000000"/>
                </a:solidFill>
                <a:latin typeface="Tw Cen MT"/>
                <a:cs typeface="Tw Cen MT"/>
              </a:rPr>
              <a:t>match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records</a:t>
            </a:r>
          </a:p>
          <a:p>
            <a:pPr marL="0" marR="0">
              <a:lnSpc>
                <a:spcPts val="237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between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table.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1288" y="3105571"/>
            <a:ext cx="9415044" cy="6435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USING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clause</a:t>
            </a:r>
            <a:r>
              <a:rPr dirty="0" sz="2200" spc="3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can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also</a:t>
            </a:r>
            <a:r>
              <a:rPr dirty="0" sz="2200" spc="2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be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used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spc="-25">
                <a:solidFill>
                  <a:srgbClr val="000000"/>
                </a:solidFill>
                <a:latin typeface="Tw Cen MT"/>
                <a:cs typeface="Tw Cen MT"/>
              </a:rPr>
              <a:t>for</a:t>
            </a:r>
            <a:r>
              <a:rPr dirty="0" sz="2200" spc="4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same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purpose.</a:t>
            </a:r>
            <a:r>
              <a:rPr dirty="0" sz="2200" spc="2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difference</a:t>
            </a:r>
            <a:r>
              <a:rPr dirty="0" sz="2200" spc="3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with</a:t>
            </a:r>
            <a:r>
              <a:rPr dirty="0" sz="2200" spc="5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USING</a:t>
            </a:r>
            <a:r>
              <a:rPr dirty="0" sz="2200" spc="15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is</a:t>
            </a:r>
          </a:p>
          <a:p>
            <a:pPr marL="0" marR="0">
              <a:lnSpc>
                <a:spcPts val="237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it</a:t>
            </a:r>
            <a:r>
              <a:rPr dirty="0" sz="2200" spc="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needs</a:t>
            </a:r>
            <a:r>
              <a:rPr dirty="0" sz="2200" spc="-23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to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have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identical</a:t>
            </a:r>
            <a:r>
              <a:rPr dirty="0" sz="2200" spc="-18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names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spc="-15" b="1">
                <a:solidFill>
                  <a:srgbClr val="000000"/>
                </a:solidFill>
                <a:latin typeface="Tw Cen MT"/>
                <a:cs typeface="Tw Cen MT"/>
              </a:rPr>
              <a:t>for</a:t>
            </a:r>
            <a:r>
              <a:rPr dirty="0" sz="2200" spc="20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matched</a:t>
            </a:r>
            <a:r>
              <a:rPr dirty="0" sz="2200" spc="-28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columns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in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both</a:t>
            </a:r>
            <a:r>
              <a:rPr dirty="0" sz="2200" spc="-10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tables.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1288" y="4365333"/>
            <a:ext cx="2369768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SELECT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column_list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1288" y="4871040"/>
            <a:ext cx="1950613" cy="3703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table_1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1288" y="5379123"/>
            <a:ext cx="4691810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table_2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USING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(column_name);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8169185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97" b="1">
                <a:solidFill>
                  <a:srgbClr val="0d0d0d"/>
                </a:solidFill>
                <a:latin typeface="Tw Cen MT Condensed"/>
                <a:cs typeface="Tw Cen MT Condensed"/>
              </a:rPr>
              <a:t>RENAMING</a:t>
            </a:r>
            <a:r>
              <a:rPr dirty="0" sz="5000" spc="94" b="1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73" b="1">
                <a:solidFill>
                  <a:srgbClr val="0d0d0d"/>
                </a:solidFill>
                <a:latin typeface="Tw Cen MT Condensed"/>
                <a:cs typeface="Tw Cen MT Condensed"/>
              </a:rPr>
              <a:t>TABLES</a:t>
            </a:r>
            <a:r>
              <a:rPr dirty="0" sz="5000" spc="125" b="1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5" b="1">
                <a:solidFill>
                  <a:srgbClr val="0d0d0d"/>
                </a:solidFill>
                <a:latin typeface="Tw Cen MT Condensed"/>
                <a:cs typeface="Tw Cen MT Condensed"/>
              </a:rPr>
              <a:t>USING</a:t>
            </a:r>
            <a:r>
              <a:rPr dirty="0" sz="5000" spc="105" b="1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4" b="1">
                <a:solidFill>
                  <a:srgbClr val="0d0d0d"/>
                </a:solidFill>
                <a:latin typeface="Tw Cen MT Condensed"/>
                <a:cs typeface="Tw Cen MT Condensed"/>
              </a:rPr>
              <a:t>ALIASES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288" y="2323759"/>
            <a:ext cx="9590941" cy="6435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-61">
                <a:solidFill>
                  <a:srgbClr val="000000"/>
                </a:solidFill>
                <a:latin typeface="Tw Cen MT"/>
                <a:cs typeface="Tw Cen MT"/>
              </a:rPr>
              <a:t>You</a:t>
            </a:r>
            <a:r>
              <a:rPr dirty="0" sz="2200" spc="6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can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rename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table</a:t>
            </a:r>
            <a:r>
              <a:rPr dirty="0" sz="2200" spc="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spc="-28">
                <a:solidFill>
                  <a:srgbClr val="000000"/>
                </a:solidFill>
                <a:latin typeface="Tw Cen MT"/>
                <a:cs typeface="Tw Cen MT"/>
              </a:rPr>
              <a:t>you</a:t>
            </a:r>
            <a:r>
              <a:rPr dirty="0" sz="2200" spc="2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are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using</a:t>
            </a:r>
            <a:r>
              <a:rPr dirty="0" sz="2200" spc="2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in</a:t>
            </a:r>
            <a:r>
              <a:rPr dirty="0" sz="2200" spc="1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select</a:t>
            </a:r>
            <a:r>
              <a:rPr dirty="0" sz="2200" spc="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statement,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using</a:t>
            </a:r>
            <a:r>
              <a:rPr dirty="0" sz="2200" spc="2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AS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spc="-68">
                <a:solidFill>
                  <a:srgbClr val="000000"/>
                </a:solidFill>
                <a:latin typeface="Tw Cen MT"/>
                <a:cs typeface="Tw Cen MT"/>
              </a:rPr>
              <a:t>key</a:t>
            </a:r>
            <a:r>
              <a:rPr dirty="0" sz="2200" spc="7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spc="-15">
                <a:solidFill>
                  <a:srgbClr val="000000"/>
                </a:solidFill>
                <a:latin typeface="Tw Cen MT"/>
                <a:cs typeface="Tw Cen MT"/>
              </a:rPr>
              <a:t>word</a:t>
            </a:r>
            <a:r>
              <a:rPr dirty="0" sz="2200" spc="1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or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just</a:t>
            </a:r>
          </a:p>
          <a:p>
            <a:pPr marL="0" marR="0">
              <a:lnSpc>
                <a:spcPts val="237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providing</a:t>
            </a:r>
            <a:r>
              <a:rPr dirty="0" sz="2200" spc="34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a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alias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1288" y="3583521"/>
            <a:ext cx="2369768" cy="3699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SELECT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column_list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1288" y="4091013"/>
            <a:ext cx="2640408" cy="87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table_1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as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t1</a:t>
            </a:r>
          </a:p>
          <a:p>
            <a:pPr marL="0" marR="0">
              <a:lnSpc>
                <a:spcPts val="2613"/>
              </a:lnSpc>
              <a:spcBef>
                <a:spcPts val="137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table_2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t2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1288" y="5104212"/>
            <a:ext cx="3378882" cy="3703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ON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t1.column</a:t>
            </a:r>
            <a:r>
              <a:rPr dirty="0" sz="2400" spc="-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=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400">
                <a:solidFill>
                  <a:srgbClr val="000000"/>
                </a:solidFill>
                <a:latin typeface="Tw Cen MT"/>
                <a:cs typeface="Tw Cen MT"/>
              </a:rPr>
              <a:t>t2.column;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1967564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75">
                <a:solidFill>
                  <a:srgbClr val="0d0d0d"/>
                </a:solidFill>
                <a:latin typeface="Tw Cen MT Condensed"/>
                <a:cs typeface="Tw Cen MT Condensed"/>
              </a:rPr>
              <a:t>PRACTICE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1926097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95">
                <a:solidFill>
                  <a:srgbClr val="0d0d0d"/>
                </a:solidFill>
                <a:latin typeface="Tw Cen MT Condensed"/>
                <a:cs typeface="Tw Cen MT Condensed"/>
              </a:rPr>
              <a:t>SQL</a:t>
            </a:r>
            <a:r>
              <a:rPr dirty="0" sz="5000" spc="88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288" y="2323759"/>
            <a:ext cx="9469278" cy="6435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A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2200" spc="2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clause</a:t>
            </a:r>
            <a:r>
              <a:rPr dirty="0" sz="2200" spc="3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is</a:t>
            </a:r>
            <a:r>
              <a:rPr dirty="0" sz="2200" spc="2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used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to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combine</a:t>
            </a:r>
            <a:r>
              <a:rPr dirty="0" sz="2200" spc="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spc="-36">
                <a:solidFill>
                  <a:srgbClr val="000000"/>
                </a:solidFill>
                <a:latin typeface="Tw Cen MT"/>
                <a:cs typeface="Tw Cen MT"/>
              </a:rPr>
              <a:t>rows</a:t>
            </a:r>
            <a:r>
              <a:rPr dirty="0" sz="2200" spc="4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spc="-17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2200" spc="3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one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or</a:t>
            </a:r>
            <a:r>
              <a:rPr dirty="0" sz="2200" spc="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more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tables,</a:t>
            </a:r>
            <a:r>
              <a:rPr dirty="0" sz="2200" spc="3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based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on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a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related</a:t>
            </a:r>
          </a:p>
          <a:p>
            <a:pPr marL="0" marR="0">
              <a:lnSpc>
                <a:spcPts val="237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column</a:t>
            </a:r>
            <a:r>
              <a:rPr dirty="0" sz="2200" spc="1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between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them.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1288" y="3407062"/>
            <a:ext cx="8067622" cy="10792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3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SELECT</a:t>
            </a:r>
            <a:r>
              <a:rPr dirty="0" sz="2200" spc="2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Orders</a:t>
            </a:r>
            <a:r>
              <a:rPr dirty="0" sz="2200" spc="-17">
                <a:solidFill>
                  <a:srgbClr val="000000"/>
                </a:solidFill>
                <a:latin typeface="Tw Cen MT"/>
                <a:cs typeface="Tw Cen MT"/>
              </a:rPr>
              <a:t>.OrderID,</a:t>
            </a:r>
            <a:r>
              <a:rPr dirty="0" sz="2200" spc="56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Customers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.CustomerName,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Orders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.OrderDate</a:t>
            </a:r>
          </a:p>
          <a:p>
            <a:pPr marL="0" marR="0">
              <a:lnSpc>
                <a:spcPts val="237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2200" spc="2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Orders</a:t>
            </a:r>
          </a:p>
          <a:p>
            <a:pPr marL="0" marR="0">
              <a:lnSpc>
                <a:spcPts val="3191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 spc="-28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Customers</a:t>
            </a:r>
            <a:r>
              <a:rPr dirty="0" sz="2200" spc="21" b="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ON</a:t>
            </a:r>
            <a:r>
              <a:rPr dirty="0" sz="3200" spc="-28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Orders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.CustomerID=</a:t>
            </a:r>
            <a:r>
              <a:rPr dirty="0" sz="2200" b="1">
                <a:solidFill>
                  <a:srgbClr val="000000"/>
                </a:solidFill>
                <a:latin typeface="Tw Cen MT"/>
                <a:cs typeface="Tw Cen MT"/>
              </a:rPr>
              <a:t>Customers</a:t>
            </a:r>
            <a:r>
              <a:rPr dirty="0" sz="2200">
                <a:solidFill>
                  <a:srgbClr val="000000"/>
                </a:solidFill>
                <a:latin typeface="Tw Cen MT"/>
                <a:cs typeface="Tw Cen MT"/>
              </a:rPr>
              <a:t>.CustomerID;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6226738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DIFFERENT</a:t>
            </a:r>
            <a:r>
              <a:rPr dirty="0" sz="5000" spc="107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TYPES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7">
                <a:solidFill>
                  <a:srgbClr val="0d0d0d"/>
                </a:solidFill>
                <a:latin typeface="Tw Cen MT Condensed"/>
                <a:cs typeface="Tw Cen MT Condensed"/>
              </a:rPr>
              <a:t>OF</a:t>
            </a:r>
            <a:r>
              <a:rPr dirty="0" sz="5000" spc="87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5">
                <a:solidFill>
                  <a:srgbClr val="0d0d0d"/>
                </a:solidFill>
                <a:latin typeface="Tw Cen MT Condensed"/>
                <a:cs typeface="Tw Cen MT Condensed"/>
              </a:rPr>
              <a:t>SQL</a:t>
            </a:r>
            <a:r>
              <a:rPr dirty="0" sz="5000" spc="88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JOINS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288" y="2323324"/>
            <a:ext cx="1153061" cy="821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u="sng">
                <a:solidFill>
                  <a:srgbClr val="6b9f25"/>
                </a:solidFill>
                <a:latin typeface="Tw Cen MT"/>
                <a:cs typeface="Tw Cen MT"/>
                <a:hlinkClick r:id="rId3"/>
              </a:rPr>
              <a:t>Inner</a:t>
            </a:r>
            <a:r>
              <a:rPr dirty="0" sz="2200" spc="17" u="sng">
                <a:solidFill>
                  <a:srgbClr val="6b9f25"/>
                </a:solidFill>
                <a:latin typeface="Tw Cen MT"/>
                <a:cs typeface="Tw Cen MT"/>
                <a:hlinkClick r:id="rId3"/>
              </a:rPr>
              <a:t> </a:t>
            </a:r>
            <a:r>
              <a:rPr dirty="0" sz="2200" u="sng">
                <a:solidFill>
                  <a:srgbClr val="6b9f25"/>
                </a:solidFill>
                <a:latin typeface="Tw Cen MT"/>
                <a:cs typeface="Tw Cen MT"/>
                <a:hlinkClick r:id="rId3"/>
              </a:rPr>
              <a:t>join</a:t>
            </a:r>
          </a:p>
          <a:p>
            <a:pPr marL="0" marR="0">
              <a:lnSpc>
                <a:spcPts val="2395"/>
              </a:lnSpc>
              <a:spcBef>
                <a:spcPts val="1388"/>
              </a:spcBef>
              <a:spcAft>
                <a:spcPts val="0"/>
              </a:spcAft>
            </a:pPr>
            <a:r>
              <a:rPr dirty="0" sz="2200" u="sng">
                <a:solidFill>
                  <a:srgbClr val="6b9f25"/>
                </a:solidFill>
                <a:latin typeface="Tw Cen MT"/>
                <a:cs typeface="Tw Cen MT"/>
                <a:hlinkClick r:id="rId4"/>
              </a:rPr>
              <a:t>Left</a:t>
            </a:r>
            <a:r>
              <a:rPr dirty="0" sz="2200" spc="21" u="sng">
                <a:solidFill>
                  <a:srgbClr val="6b9f25"/>
                </a:solidFill>
                <a:latin typeface="Tw Cen MT"/>
                <a:cs typeface="Tw Cen MT"/>
                <a:hlinkClick r:id="rId4"/>
              </a:rPr>
              <a:t> </a:t>
            </a:r>
            <a:r>
              <a:rPr dirty="0" sz="2200" u="sng">
                <a:solidFill>
                  <a:srgbClr val="6b9f25"/>
                </a:solidFill>
                <a:latin typeface="Tw Cen MT"/>
                <a:cs typeface="Tw Cen MT"/>
                <a:hlinkClick r:id="rId4"/>
              </a:rPr>
              <a:t>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1288" y="3281920"/>
            <a:ext cx="1196847" cy="1302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u="sng">
                <a:solidFill>
                  <a:srgbClr val="6b9f25"/>
                </a:solidFill>
                <a:latin typeface="Tw Cen MT"/>
                <a:cs typeface="Tw Cen MT"/>
                <a:hlinkClick r:id="rId5"/>
              </a:rPr>
              <a:t>Right</a:t>
            </a:r>
            <a:r>
              <a:rPr dirty="0" sz="2200" spc="21" u="sng">
                <a:solidFill>
                  <a:srgbClr val="6b9f25"/>
                </a:solidFill>
                <a:latin typeface="Tw Cen MT"/>
                <a:cs typeface="Tw Cen MT"/>
                <a:hlinkClick r:id="rId5"/>
              </a:rPr>
              <a:t> </a:t>
            </a:r>
            <a:r>
              <a:rPr dirty="0" sz="2200" u="sng">
                <a:solidFill>
                  <a:srgbClr val="6b9f25"/>
                </a:solidFill>
                <a:latin typeface="Tw Cen MT"/>
                <a:cs typeface="Tw Cen MT"/>
                <a:hlinkClick r:id="rId5"/>
              </a:rPr>
              <a:t>join</a:t>
            </a:r>
          </a:p>
          <a:p>
            <a:pPr marL="0" marR="0">
              <a:lnSpc>
                <a:spcPts val="2395"/>
              </a:lnSpc>
              <a:spcBef>
                <a:spcPts val="1390"/>
              </a:spcBef>
              <a:spcAft>
                <a:spcPts val="0"/>
              </a:spcAft>
            </a:pPr>
            <a:r>
              <a:rPr dirty="0" sz="2200" spc="-10" u="sng">
                <a:solidFill>
                  <a:srgbClr val="6b9f25"/>
                </a:solidFill>
                <a:latin typeface="Tw Cen MT"/>
                <a:cs typeface="Tw Cen MT"/>
                <a:hlinkClick r:id="rId6"/>
              </a:rPr>
              <a:t>Cross</a:t>
            </a:r>
            <a:r>
              <a:rPr dirty="0" sz="2200" spc="23" u="sng">
                <a:solidFill>
                  <a:srgbClr val="6b9f25"/>
                </a:solidFill>
                <a:latin typeface="Tw Cen MT"/>
                <a:cs typeface="Tw Cen MT"/>
                <a:hlinkClick r:id="rId6"/>
              </a:rPr>
              <a:t> </a:t>
            </a:r>
            <a:r>
              <a:rPr dirty="0" sz="2200" u="sng">
                <a:solidFill>
                  <a:srgbClr val="6b9f25"/>
                </a:solidFill>
                <a:latin typeface="Tw Cen MT"/>
                <a:cs typeface="Tw Cen MT"/>
                <a:hlinkClick r:id="rId6"/>
              </a:rPr>
              <a:t>join</a:t>
            </a:r>
          </a:p>
          <a:p>
            <a:pPr marL="0" marR="0">
              <a:lnSpc>
                <a:spcPts val="2395"/>
              </a:lnSpc>
              <a:spcBef>
                <a:spcPts val="1388"/>
              </a:spcBef>
              <a:spcAft>
                <a:spcPts val="0"/>
              </a:spcAft>
            </a:pPr>
            <a:r>
              <a:rPr dirty="0" sz="2200" u="sng">
                <a:solidFill>
                  <a:srgbClr val="6b9f25"/>
                </a:solidFill>
                <a:latin typeface="Tw Cen MT"/>
                <a:cs typeface="Tw Cen MT"/>
                <a:hlinkClick r:id="rId7"/>
              </a:rPr>
              <a:t>Self</a:t>
            </a:r>
            <a:r>
              <a:rPr dirty="0" sz="2200" spc="68" u="sng">
                <a:solidFill>
                  <a:srgbClr val="6b9f25"/>
                </a:solidFill>
                <a:latin typeface="Tw Cen MT"/>
                <a:cs typeface="Tw Cen MT"/>
                <a:hlinkClick r:id="rId7"/>
              </a:rPr>
              <a:t> </a:t>
            </a:r>
            <a:r>
              <a:rPr dirty="0" sz="2200" spc="-10" u="sng">
                <a:solidFill>
                  <a:srgbClr val="6b9f25"/>
                </a:solidFill>
                <a:latin typeface="Tw Cen MT"/>
                <a:cs typeface="Tw Cen MT"/>
                <a:hlinkClick r:id="rId7"/>
              </a:rPr>
              <a:t>Join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4790967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88">
                <a:solidFill>
                  <a:srgbClr val="0d0d0d"/>
                </a:solidFill>
                <a:latin typeface="Tw Cen MT Condensed"/>
                <a:cs typeface="Tw Cen MT Condensed"/>
              </a:rPr>
              <a:t>INTRODUCING</a:t>
            </a:r>
            <a:r>
              <a:rPr dirty="0" sz="5000" spc="152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5">
                <a:solidFill>
                  <a:srgbClr val="0d0d0d"/>
                </a:solidFill>
                <a:latin typeface="Tw Cen MT Condensed"/>
                <a:cs typeface="Tw Cen MT Condensed"/>
              </a:rPr>
              <a:t>THE</a:t>
            </a:r>
            <a:r>
              <a:rPr dirty="0" sz="5000" spc="88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-91">
                <a:solidFill>
                  <a:srgbClr val="0d0d0d"/>
                </a:solidFill>
                <a:latin typeface="Tw Cen MT Condensed"/>
                <a:cs typeface="Tw Cen MT Condensed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99661" y="3299756"/>
            <a:ext cx="1106356" cy="293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45870"/>
                </a:solidFill>
                <a:latin typeface="Arial"/>
                <a:cs typeface="Arial"/>
              </a:rPr>
              <a:t>members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19951" y="3299756"/>
            <a:ext cx="1322631" cy="293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45870"/>
                </a:solidFill>
                <a:latin typeface="Arial"/>
                <a:cs typeface="Arial"/>
              </a:rPr>
              <a:t>committees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2362691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INNER</a:t>
            </a:r>
            <a:r>
              <a:rPr dirty="0" sz="5000" spc="112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288" y="2319339"/>
            <a:ext cx="9490092" cy="920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trike="sngStrike">
                <a:solidFill>
                  <a:srgbClr val="6b9f25"/>
                </a:solidFill>
                <a:latin typeface="Tw Cen MT"/>
                <a:cs typeface="Tw Cen MT"/>
                <a:hlinkClick r:id="rId3"/>
              </a:rPr>
              <a:t>inner</a:t>
            </a:r>
            <a:r>
              <a:rPr dirty="0" sz="3200" spc="-33" strike="sngStrike">
                <a:solidFill>
                  <a:srgbClr val="6b9f25"/>
                </a:solidFill>
                <a:latin typeface="Tw Cen MT"/>
                <a:cs typeface="Tw Cen MT"/>
                <a:hlinkClick r:id="rId3"/>
              </a:rPr>
              <a:t> </a:t>
            </a:r>
            <a:r>
              <a:rPr dirty="0" sz="3200" strike="sngStrike">
                <a:solidFill>
                  <a:srgbClr val="6b9f25"/>
                </a:solidFill>
                <a:latin typeface="Tw Cen MT"/>
                <a:cs typeface="Tw Cen MT"/>
                <a:hlinkClick r:id="rId3"/>
              </a:rPr>
              <a:t>join</a:t>
            </a:r>
            <a:r>
              <a:rPr dirty="0" sz="3200">
                <a:solidFill>
                  <a:srgbClr val="6b9f25"/>
                </a:solidFill>
                <a:latin typeface="Tw Cen MT"/>
                <a:cs typeface="Tw Cen MT"/>
                <a:hlinkClick r:id="rId3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clause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joins</a:t>
            </a:r>
            <a:r>
              <a:rPr dirty="0" sz="3200" spc="-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30">
                <a:solidFill>
                  <a:srgbClr val="000000"/>
                </a:solidFill>
                <a:latin typeface="Tw Cen MT"/>
                <a:cs typeface="Tw Cen MT"/>
              </a:rPr>
              <a:t>two</a:t>
            </a:r>
            <a:r>
              <a:rPr dirty="0" sz="3200" spc="34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tables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based</a:t>
            </a:r>
            <a:r>
              <a:rPr dirty="0" sz="3200" spc="-2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on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a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condition</a:t>
            </a:r>
          </a:p>
          <a:p>
            <a:pPr marL="0" marR="0">
              <a:lnSpc>
                <a:spcPts val="34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whic</a:t>
            </a:r>
            <a:r>
              <a:rPr dirty="0" sz="3200" spc="-746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h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is</a:t>
            </a:r>
            <a:r>
              <a:rPr dirty="0" sz="3200" spc="-1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18">
                <a:solidFill>
                  <a:srgbClr val="000000"/>
                </a:solidFill>
                <a:latin typeface="Tw Cen MT"/>
                <a:cs typeface="Tw Cen MT"/>
              </a:rPr>
              <a:t>known</a:t>
            </a:r>
            <a:r>
              <a:rPr dirty="0" sz="3200" spc="2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as</a:t>
            </a:r>
            <a:r>
              <a:rPr dirty="0" sz="3200" spc="-1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a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predicate.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2624" y="3991421"/>
            <a:ext cx="3112766" cy="48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SELECT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column_list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2624" y="4608641"/>
            <a:ext cx="2553465" cy="48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3200" spc="-2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table_1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2624" y="5224718"/>
            <a:ext cx="6615591" cy="48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INNER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 spc="-2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table_2</a:t>
            </a:r>
            <a:r>
              <a:rPr dirty="0" sz="3200" spc="-2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ON</a:t>
            </a:r>
            <a:r>
              <a:rPr dirty="0" sz="3200" spc="-2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join_condition;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2362691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INNER</a:t>
            </a:r>
            <a:r>
              <a:rPr dirty="0" sz="5000" spc="112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288" y="2321019"/>
            <a:ext cx="9495311" cy="2345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19" marR="0">
              <a:lnSpc>
                <a:spcPts val="30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inner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clause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compares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eac</a:t>
            </a:r>
            <a:r>
              <a:rPr dirty="0" sz="2800" spc="-659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h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69">
                <a:solidFill>
                  <a:srgbClr val="000000"/>
                </a:solidFill>
                <a:latin typeface="Tw Cen MT"/>
                <a:cs typeface="Tw Cen MT"/>
              </a:rPr>
              <a:t>row</a:t>
            </a:r>
            <a:r>
              <a:rPr dirty="0" sz="2800" spc="6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15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2800" spc="1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first</a:t>
            </a:r>
            <a:r>
              <a:rPr dirty="0" sz="2800" spc="1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table</a:t>
            </a:r>
            <a:r>
              <a:rPr dirty="0" sz="2800" spc="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with</a:t>
            </a:r>
          </a:p>
          <a:p>
            <a:pPr marL="0" marR="0">
              <a:lnSpc>
                <a:spcPts val="3023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00" spc="-14">
                <a:solidFill>
                  <a:srgbClr val="000000"/>
                </a:solidFill>
                <a:latin typeface="Tw Cen MT"/>
                <a:cs typeface="Tw Cen MT"/>
              </a:rPr>
              <a:t>every</a:t>
            </a:r>
            <a:r>
              <a:rPr dirty="0" sz="2800" spc="2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69">
                <a:solidFill>
                  <a:srgbClr val="000000"/>
                </a:solidFill>
                <a:latin typeface="Tw Cen MT"/>
                <a:cs typeface="Tw Cen MT"/>
              </a:rPr>
              <a:t>row</a:t>
            </a:r>
            <a:r>
              <a:rPr dirty="0" sz="2800" spc="6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15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2800" spc="1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second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table.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If</a:t>
            </a:r>
            <a:r>
              <a:rPr dirty="0" sz="2800" spc="9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10">
                <a:solidFill>
                  <a:srgbClr val="000000"/>
                </a:solidFill>
                <a:latin typeface="Tw Cen MT"/>
                <a:cs typeface="Tw Cen MT"/>
              </a:rPr>
              <a:t>values</a:t>
            </a:r>
            <a:r>
              <a:rPr dirty="0" sz="2800" spc="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in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both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44">
                <a:solidFill>
                  <a:srgbClr val="000000"/>
                </a:solidFill>
                <a:latin typeface="Tw Cen MT"/>
                <a:cs typeface="Tw Cen MT"/>
              </a:rPr>
              <a:t>rows</a:t>
            </a:r>
            <a:r>
              <a:rPr dirty="0" sz="2800" spc="5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cause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</a:p>
          <a:p>
            <a:pPr marL="0" marR="0">
              <a:lnSpc>
                <a:spcPts val="302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condition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evaluates</a:t>
            </a:r>
            <a:r>
              <a:rPr dirty="0" sz="2800" spc="1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to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tr</a:t>
            </a:r>
            <a:r>
              <a:rPr dirty="0" sz="2800" spc="-70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36">
                <a:solidFill>
                  <a:srgbClr val="000000"/>
                </a:solidFill>
                <a:latin typeface="Tw Cen MT"/>
                <a:cs typeface="Tw Cen MT"/>
              </a:rPr>
              <a:t>ue,</a:t>
            </a:r>
            <a:r>
              <a:rPr dirty="0" sz="2800" spc="3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2800" spc="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inner</a:t>
            </a:r>
            <a:r>
              <a:rPr dirty="0" sz="2800" spc="14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clause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creates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a</a:t>
            </a:r>
            <a:r>
              <a:rPr dirty="0" sz="2800" spc="1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28">
                <a:solidFill>
                  <a:srgbClr val="000000"/>
                </a:solidFill>
                <a:latin typeface="Tw Cen MT"/>
                <a:cs typeface="Tw Cen MT"/>
              </a:rPr>
              <a:t>new</a:t>
            </a:r>
          </a:p>
          <a:p>
            <a:pPr marL="0" marR="0">
              <a:lnSpc>
                <a:spcPts val="3023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68">
                <a:solidFill>
                  <a:srgbClr val="000000"/>
                </a:solidFill>
                <a:latin typeface="Tw Cen MT"/>
                <a:cs typeface="Tw Cen MT"/>
              </a:rPr>
              <a:t>row</a:t>
            </a:r>
            <a:r>
              <a:rPr dirty="0" sz="2800" spc="6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whose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column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contains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all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columns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of</a:t>
            </a:r>
            <a:r>
              <a:rPr dirty="0" sz="2800" spc="7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2800" spc="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34">
                <a:solidFill>
                  <a:srgbClr val="000000"/>
                </a:solidFill>
                <a:latin typeface="Tw Cen MT"/>
                <a:cs typeface="Tw Cen MT"/>
              </a:rPr>
              <a:t>two</a:t>
            </a:r>
            <a:r>
              <a:rPr dirty="0" sz="2800" spc="44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46">
                <a:solidFill>
                  <a:srgbClr val="000000"/>
                </a:solidFill>
                <a:latin typeface="Tw Cen MT"/>
                <a:cs typeface="Tw Cen MT"/>
              </a:rPr>
              <a:t>rows</a:t>
            </a:r>
            <a:r>
              <a:rPr dirty="0" sz="2800" spc="44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15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2800" spc="2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both</a:t>
            </a:r>
          </a:p>
          <a:p>
            <a:pPr marL="0" marR="0">
              <a:lnSpc>
                <a:spcPts val="3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tables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and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include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this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23">
                <a:solidFill>
                  <a:srgbClr val="000000"/>
                </a:solidFill>
                <a:latin typeface="Tw Cen MT"/>
                <a:cs typeface="Tw Cen MT"/>
              </a:rPr>
              <a:t>new</a:t>
            </a:r>
            <a:r>
              <a:rPr dirty="0" sz="2800" spc="2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66">
                <a:solidFill>
                  <a:srgbClr val="000000"/>
                </a:solidFill>
                <a:latin typeface="Tw Cen MT"/>
                <a:cs typeface="Tw Cen MT"/>
              </a:rPr>
              <a:t>row</a:t>
            </a:r>
            <a:r>
              <a:rPr dirty="0" sz="2800" spc="6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in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2800" spc="1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final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result</a:t>
            </a:r>
            <a:r>
              <a:rPr dirty="0" sz="2800" spc="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set.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In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other</a:t>
            </a:r>
          </a:p>
          <a:p>
            <a:pPr marL="0" marR="0">
              <a:lnSpc>
                <a:spcPts val="3024"/>
              </a:lnSpc>
              <a:spcBef>
                <a:spcPts val="50"/>
              </a:spcBef>
              <a:spcAft>
                <a:spcPts val="0"/>
              </a:spcAft>
            </a:pPr>
            <a:r>
              <a:rPr dirty="0" sz="2800" spc="-21">
                <a:solidFill>
                  <a:srgbClr val="000000"/>
                </a:solidFill>
                <a:latin typeface="Tw Cen MT"/>
                <a:cs typeface="Tw Cen MT"/>
              </a:rPr>
              <a:t>words,</a:t>
            </a:r>
            <a:r>
              <a:rPr dirty="0" sz="2800" spc="3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inner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clause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includes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only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44">
                <a:solidFill>
                  <a:srgbClr val="000000"/>
                </a:solidFill>
                <a:latin typeface="Tw Cen MT"/>
                <a:cs typeface="Tw Cen MT"/>
              </a:rPr>
              <a:t>rows</a:t>
            </a:r>
            <a:r>
              <a:rPr dirty="0" sz="2800" spc="5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whose</a:t>
            </a:r>
            <a:r>
              <a:rPr dirty="0" sz="28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-10">
                <a:solidFill>
                  <a:srgbClr val="000000"/>
                </a:solidFill>
                <a:latin typeface="Tw Cen MT"/>
                <a:cs typeface="Tw Cen MT"/>
              </a:rPr>
              <a:t>values</a:t>
            </a:r>
            <a:r>
              <a:rPr dirty="0" sz="2800" spc="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2800" spc="20">
                <a:solidFill>
                  <a:srgbClr val="000000"/>
                </a:solidFill>
                <a:latin typeface="Tw Cen MT"/>
                <a:cs typeface="Tw Cen MT"/>
              </a:rPr>
              <a:t>match.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2056376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94">
                <a:solidFill>
                  <a:srgbClr val="0d0d0d"/>
                </a:solidFill>
                <a:latin typeface="Tw Cen MT Condensed"/>
                <a:cs typeface="Tw Cen MT Condensed"/>
              </a:rPr>
              <a:t>LEFT</a:t>
            </a:r>
            <a:r>
              <a:rPr dirty="0" sz="5000" spc="80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288" y="2319339"/>
            <a:ext cx="9685847" cy="1356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 spc="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  <a:r>
              <a:rPr dirty="0" sz="3200" spc="-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 spc="-2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selects</a:t>
            </a:r>
            <a:r>
              <a:rPr dirty="0" sz="3200" spc="-3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data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10">
                <a:solidFill>
                  <a:srgbClr val="000000"/>
                </a:solidFill>
                <a:latin typeface="Tw Cen MT"/>
                <a:cs typeface="Tw Cen MT"/>
              </a:rPr>
              <a:t>starting</a:t>
            </a:r>
            <a:r>
              <a:rPr dirty="0" sz="3200" spc="-2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18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  <a:r>
              <a:rPr dirty="0" sz="3200" spc="-2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table.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14">
                <a:solidFill>
                  <a:srgbClr val="000000"/>
                </a:solidFill>
                <a:latin typeface="Tw Cen MT"/>
                <a:cs typeface="Tw Cen MT"/>
              </a:rPr>
              <a:t>For</a:t>
            </a:r>
          </a:p>
          <a:p>
            <a:pPr marL="0" marR="0">
              <a:lnSpc>
                <a:spcPts val="34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eac</a:t>
            </a:r>
            <a:r>
              <a:rPr dirty="0" sz="3200" spc="-74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h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74">
                <a:solidFill>
                  <a:srgbClr val="000000"/>
                </a:solidFill>
                <a:latin typeface="Tw Cen MT"/>
                <a:cs typeface="Tw Cen MT"/>
              </a:rPr>
              <a:t>row</a:t>
            </a:r>
            <a:r>
              <a:rPr dirty="0" sz="3200" spc="5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in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  <a:r>
              <a:rPr dirty="0" sz="3200" spc="-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23">
                <a:solidFill>
                  <a:srgbClr val="000000"/>
                </a:solidFill>
                <a:latin typeface="Tw Cen MT"/>
                <a:cs typeface="Tw Cen MT"/>
              </a:rPr>
              <a:t>table,</a:t>
            </a:r>
            <a:r>
              <a:rPr dirty="0" sz="3200" spc="1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  <a:r>
              <a:rPr dirty="0" sz="3200" spc="-2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compares</a:t>
            </a:r>
            <a:r>
              <a:rPr dirty="0" sz="3200" spc="-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with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every</a:t>
            </a:r>
          </a:p>
          <a:p>
            <a:pPr marL="0" marR="0">
              <a:lnSpc>
                <a:spcPts val="3432"/>
              </a:lnSpc>
              <a:spcBef>
                <a:spcPts val="50"/>
              </a:spcBef>
              <a:spcAft>
                <a:spcPts val="0"/>
              </a:spcAft>
            </a:pPr>
            <a:r>
              <a:rPr dirty="0" sz="3200" spc="-73">
                <a:solidFill>
                  <a:srgbClr val="000000"/>
                </a:solidFill>
                <a:latin typeface="Tw Cen MT"/>
                <a:cs typeface="Tw Cen MT"/>
              </a:rPr>
              <a:t>row</a:t>
            </a:r>
            <a:r>
              <a:rPr dirty="0" sz="3200" spc="79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in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 spc="-1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right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2624" y="4430333"/>
            <a:ext cx="3112766" cy="48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SELECT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column_list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2624" y="5047934"/>
            <a:ext cx="2553465" cy="48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3200" spc="-2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table_1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2624" y="5663579"/>
            <a:ext cx="6292503" cy="48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  <a:r>
              <a:rPr dirty="0" sz="3200" spc="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table_2</a:t>
            </a:r>
            <a:r>
              <a:rPr dirty="0" sz="3200" spc="-2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ON</a:t>
            </a:r>
            <a:r>
              <a:rPr dirty="0" sz="3200" spc="-1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join_condition;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2056376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94">
                <a:solidFill>
                  <a:srgbClr val="0d0d0d"/>
                </a:solidFill>
                <a:latin typeface="Tw Cen MT Condensed"/>
                <a:cs typeface="Tw Cen MT Condensed"/>
              </a:rPr>
              <a:t>LEFT</a:t>
            </a:r>
            <a:r>
              <a:rPr dirty="0" sz="5000" spc="80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288" y="2319339"/>
            <a:ext cx="9427633" cy="1798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If</a:t>
            </a:r>
            <a:r>
              <a:rPr dirty="0" sz="3200" spc="10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 spc="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values</a:t>
            </a:r>
            <a:r>
              <a:rPr dirty="0" sz="3200" spc="-2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in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30">
                <a:solidFill>
                  <a:srgbClr val="000000"/>
                </a:solidFill>
                <a:latin typeface="Tw Cen MT"/>
                <a:cs typeface="Tw Cen MT"/>
              </a:rPr>
              <a:t>two</a:t>
            </a:r>
            <a:r>
              <a:rPr dirty="0" sz="3200" spc="34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46">
                <a:solidFill>
                  <a:srgbClr val="000000"/>
                </a:solidFill>
                <a:latin typeface="Tw Cen MT"/>
                <a:cs typeface="Tw Cen MT"/>
              </a:rPr>
              <a:t>rows</a:t>
            </a:r>
            <a:r>
              <a:rPr dirty="0" sz="3200" spc="49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are</a:t>
            </a:r>
            <a:r>
              <a:rPr dirty="0" sz="3200" spc="-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not</a:t>
            </a:r>
            <a:r>
              <a:rPr dirty="0" sz="3200" spc="-1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21">
                <a:solidFill>
                  <a:srgbClr val="000000"/>
                </a:solidFill>
                <a:latin typeface="Tw Cen MT"/>
                <a:cs typeface="Tw Cen MT"/>
              </a:rPr>
              <a:t>matched,</a:t>
            </a:r>
            <a:r>
              <a:rPr dirty="0" sz="3200" spc="-36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  <a:r>
              <a:rPr dirty="0" sz="3200" spc="-2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</a:p>
          <a:p>
            <a:pPr marL="0" marR="0">
              <a:lnSpc>
                <a:spcPts val="34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clause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still</a:t>
            </a:r>
            <a:r>
              <a:rPr dirty="0" sz="3200" spc="-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creates</a:t>
            </a:r>
            <a:r>
              <a:rPr dirty="0" sz="3200" spc="-1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a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21">
                <a:solidFill>
                  <a:srgbClr val="000000"/>
                </a:solidFill>
                <a:latin typeface="Tw Cen MT"/>
                <a:cs typeface="Tw Cen MT"/>
              </a:rPr>
              <a:t>new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69">
                <a:solidFill>
                  <a:srgbClr val="000000"/>
                </a:solidFill>
                <a:latin typeface="Tw Cen MT"/>
                <a:cs typeface="Tw Cen MT"/>
              </a:rPr>
              <a:t>row</a:t>
            </a:r>
            <a:r>
              <a:rPr dirty="0" sz="3200" spc="7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whose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columns</a:t>
            </a:r>
            <a:r>
              <a:rPr dirty="0" sz="3200" spc="-1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contain</a:t>
            </a:r>
          </a:p>
          <a:p>
            <a:pPr marL="0" marR="0">
              <a:lnSpc>
                <a:spcPts val="3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columns</a:t>
            </a:r>
            <a:r>
              <a:rPr dirty="0" sz="3200" spc="-1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of</a:t>
            </a:r>
            <a:r>
              <a:rPr dirty="0" sz="3200" spc="1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73">
                <a:solidFill>
                  <a:srgbClr val="000000"/>
                </a:solidFill>
                <a:latin typeface="Tw Cen MT"/>
                <a:cs typeface="Tw Cen MT"/>
              </a:rPr>
              <a:t>row</a:t>
            </a:r>
            <a:r>
              <a:rPr dirty="0" sz="3200" spc="79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in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  <a:r>
              <a:rPr dirty="0" sz="3200" spc="-14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and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NULL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25">
                <a:solidFill>
                  <a:srgbClr val="000000"/>
                </a:solidFill>
                <a:latin typeface="Tw Cen MT"/>
                <a:cs typeface="Tw Cen MT"/>
              </a:rPr>
              <a:t>for</a:t>
            </a:r>
            <a:r>
              <a:rPr dirty="0" sz="3200" spc="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columns</a:t>
            </a:r>
          </a:p>
          <a:p>
            <a:pPr marL="0" marR="0">
              <a:lnSpc>
                <a:spcPts val="3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of</a:t>
            </a:r>
            <a:r>
              <a:rPr dirty="0" sz="3200" spc="10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 spc="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75">
                <a:solidFill>
                  <a:srgbClr val="000000"/>
                </a:solidFill>
                <a:latin typeface="Tw Cen MT"/>
                <a:cs typeface="Tw Cen MT"/>
              </a:rPr>
              <a:t>row</a:t>
            </a:r>
            <a:r>
              <a:rPr dirty="0" sz="3200" spc="6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in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right</a:t>
            </a:r>
            <a:r>
              <a:rPr dirty="0" sz="3200" spc="-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567" y="962018"/>
            <a:ext cx="2362691" cy="717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 spc="91">
                <a:solidFill>
                  <a:srgbClr val="0d0d0d"/>
                </a:solidFill>
                <a:latin typeface="Tw Cen MT Condensed"/>
                <a:cs typeface="Tw Cen MT Condensed"/>
              </a:rPr>
              <a:t>RIGHT</a:t>
            </a:r>
            <a:r>
              <a:rPr dirty="0" sz="5000" spc="119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dirty="0" sz="5000" spc="93">
                <a:solidFill>
                  <a:srgbClr val="0d0d0d"/>
                </a:solidFill>
                <a:latin typeface="Tw Cen MT Condensed"/>
                <a:cs typeface="Tw Cen MT Condensed"/>
              </a:rPr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1288" y="2276667"/>
            <a:ext cx="9661432" cy="16516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 spc="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right</a:t>
            </a:r>
            <a:r>
              <a:rPr dirty="0" sz="3200" spc="-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clause</a:t>
            </a:r>
            <a:r>
              <a:rPr dirty="0" sz="3200" spc="-2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is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similar</a:t>
            </a:r>
            <a:r>
              <a:rPr dirty="0" sz="3200" spc="-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to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  <a:r>
              <a:rPr dirty="0" sz="3200" spc="-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 spc="-1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clause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23">
                <a:solidFill>
                  <a:srgbClr val="000000"/>
                </a:solidFill>
                <a:latin typeface="Tw Cen MT"/>
                <a:cs typeface="Tw Cen MT"/>
              </a:rPr>
              <a:t>except</a:t>
            </a:r>
          </a:p>
          <a:p>
            <a:pPr marL="0" marR="0">
              <a:lnSpc>
                <a:spcPts val="307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that</a:t>
            </a:r>
            <a:r>
              <a:rPr dirty="0" sz="3200" spc="-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treatment</a:t>
            </a:r>
            <a:r>
              <a:rPr dirty="0" sz="3200" spc="-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of</a:t>
            </a:r>
            <a:r>
              <a:rPr dirty="0" sz="3200" spc="83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tables</a:t>
            </a:r>
            <a:r>
              <a:rPr dirty="0" sz="3200" spc="-1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is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reversed.</a:t>
            </a:r>
            <a:r>
              <a:rPr dirty="0" sz="3200" spc="-4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 spc="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right</a:t>
            </a:r>
            <a:r>
              <a:rPr dirty="0" sz="3200" spc="-2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</a:p>
          <a:p>
            <a:pPr marL="0" marR="0">
              <a:lnSpc>
                <a:spcPts val="307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spc="11">
                <a:solidFill>
                  <a:srgbClr val="000000"/>
                </a:solidFill>
                <a:latin typeface="Tw Cen MT"/>
                <a:cs typeface="Tw Cen MT"/>
              </a:rPr>
              <a:t>starts</a:t>
            </a:r>
            <a:r>
              <a:rPr dirty="0" sz="3200" spc="-2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selecting</a:t>
            </a:r>
            <a:r>
              <a:rPr dirty="0" sz="3200" spc="-3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data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 spc="-20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3200" spc="3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right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instead</a:t>
            </a:r>
            <a:r>
              <a:rPr dirty="0" sz="3200" spc="-3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of</a:t>
            </a:r>
            <a:r>
              <a:rPr dirty="0" sz="3200" spc="102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the</a:t>
            </a:r>
            <a:r>
              <a:rPr dirty="0" sz="3200" spc="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left</a:t>
            </a:r>
          </a:p>
          <a:p>
            <a:pPr marL="0" marR="0">
              <a:lnSpc>
                <a:spcPts val="3072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2624" y="4582733"/>
            <a:ext cx="3112766" cy="48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SELECT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column_list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2624" y="5151566"/>
            <a:ext cx="2553465" cy="48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FROM</a:t>
            </a:r>
            <a:r>
              <a:rPr dirty="0" sz="3200" spc="-27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table_1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2624" y="5719967"/>
            <a:ext cx="6630831" cy="4811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88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RIGHT</a:t>
            </a:r>
            <a:r>
              <a:rPr dirty="0" sz="3200" spc="-15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table_2</a:t>
            </a:r>
            <a:r>
              <a:rPr dirty="0" sz="3200" spc="-21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ON</a:t>
            </a:r>
            <a:r>
              <a:rPr dirty="0" sz="3200" spc="-18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r>
              <a:rPr dirty="0" sz="3200">
                <a:solidFill>
                  <a:srgbClr val="000000"/>
                </a:solidFill>
                <a:latin typeface="Tw Cen MT"/>
                <a:cs typeface="Tw Cen MT"/>
              </a:rPr>
              <a:t>join_condition;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2020-11-01T05:50:50-06:00</dcterms:modified>
</cp:coreProperties>
</file>