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0" r:id="rId3"/>
    <p:sldId id="261" r:id="rId4"/>
    <p:sldId id="278" r:id="rId5"/>
    <p:sldId id="262" r:id="rId6"/>
    <p:sldId id="277" r:id="rId7"/>
    <p:sldId id="263" r:id="rId8"/>
    <p:sldId id="276" r:id="rId9"/>
    <p:sldId id="264" r:id="rId10"/>
    <p:sldId id="275" r:id="rId11"/>
    <p:sldId id="265" r:id="rId12"/>
    <p:sldId id="259" r:id="rId13"/>
    <p:sldId id="266" r:id="rId14"/>
    <p:sldId id="274" r:id="rId15"/>
    <p:sldId id="281" r:id="rId16"/>
    <p:sldId id="260" r:id="rId1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B2A"/>
    <a:srgbClr val="114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118" y="84"/>
      </p:cViewPr>
      <p:guideLst>
        <p:guide orient="horz" pos="4304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9DA0F-6D32-4759-A582-642C4D18BD00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B0BDD-B10B-470D-9B60-FF791768CD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18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7D60-830A-4A37-B6A4-A8915FB8233D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84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70B41-391C-443D-820E-859C07CAA550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8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F1F5-16C7-4DFC-8CB3-ED2746FDD11B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25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DE56-36FD-49CB-BA4C-1BE1C9EDB85D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57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1B75-18D7-4B1D-9CE5-65D4A3DB6683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2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E28E-765D-4738-AD80-C770C1D779FA}" type="datetime1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06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1661-B36A-4A0B-B1B0-E00D6D9D2E7D}" type="datetime1">
              <a:rPr lang="pt-BR" smtClean="0"/>
              <a:t>15/01/2025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97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AB1A-AD71-4937-B28B-E8361A07D7D1}" type="datetime1">
              <a:rPr lang="pt-BR" smtClean="0"/>
              <a:t>15/01/2025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57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CD78-6613-4850-A376-F8F881FBEB1D}" type="datetime1">
              <a:rPr lang="pt-BR" smtClean="0"/>
              <a:t>15/01/2025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57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95948-228F-465D-ABB1-5EEED4221F6C}" type="datetime1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34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DB1B8-6D47-4372-AF51-C788E9113072}" type="datetime1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43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AFBB30-E044-4C4B-933C-63925933D549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DOW: O LEGADO DA ANÁLISE GRÁFICA - ROBERTO SOARES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DAF31-31B3-4A05-8911-357CDF7D1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8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6B19189-D086-2DEF-5EEA-45B6F13A688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F2B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Foto preta e branca de homem sentado em frente a mesa&#10;&#10;Descrição gerada automaticamente">
            <a:extLst>
              <a:ext uri="{FF2B5EF4-FFF2-40B4-BE49-F238E27FC236}">
                <a16:creationId xmlns:a16="http://schemas.microsoft.com/office/drawing/2014/main" id="{C85B2A5D-CC9B-356A-6308-A3991920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7996"/>
            <a:ext cx="9601200" cy="96012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90C4934-D6E6-D9DB-8995-C8A7BD880DB3}"/>
              </a:ext>
            </a:extLst>
          </p:cNvPr>
          <p:cNvSpPr txBox="1"/>
          <p:nvPr/>
        </p:nvSpPr>
        <p:spPr>
          <a:xfrm>
            <a:off x="3499339" y="22584"/>
            <a:ext cx="85109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</a:rPr>
              <a:t>DOW</a:t>
            </a:r>
            <a:endParaRPr lang="pt-BR" sz="66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BDB307-621E-1645-E56B-2D8C5AB99B6F}"/>
              </a:ext>
            </a:extLst>
          </p:cNvPr>
          <p:cNvSpPr txBox="1"/>
          <p:nvPr/>
        </p:nvSpPr>
        <p:spPr>
          <a:xfrm>
            <a:off x="782516" y="1246138"/>
            <a:ext cx="86340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O LEGADO DA ANÁLISE GRÁFICA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F0A00A8-4E36-DDDB-8D08-848C6076D9E4}"/>
              </a:ext>
            </a:extLst>
          </p:cNvPr>
          <p:cNvSpPr txBox="1"/>
          <p:nvPr/>
        </p:nvSpPr>
        <p:spPr>
          <a:xfrm>
            <a:off x="2444261" y="11901614"/>
            <a:ext cx="6435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ROBERTO SOARES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625F9D-ECE8-2310-B7E0-33BD1CF5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33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DC5F7-8A1D-0EDD-3A33-F8EAEC927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8496D4A-891F-D63E-557B-F130E06C1071}"/>
              </a:ext>
            </a:extLst>
          </p:cNvPr>
          <p:cNvSpPr txBox="1"/>
          <p:nvPr/>
        </p:nvSpPr>
        <p:spPr>
          <a:xfrm>
            <a:off x="602591" y="927464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Os Índices Devem Confirmar Uns aos Outros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36669F-3F13-CCD7-2976-9D84E2760C46}"/>
              </a:ext>
            </a:extLst>
          </p:cNvPr>
          <p:cNvSpPr txBox="1"/>
          <p:nvPr/>
        </p:nvSpPr>
        <p:spPr>
          <a:xfrm>
            <a:off x="565070" y="2874724"/>
            <a:ext cx="8686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Charles Dow acreditava que os índices de mercados relacionados deveriam confirmar os movimentos uns dos outros. Por exemplo, se um índice industrial sobe, um índice de transporte também deveria subir.</a:t>
            </a:r>
          </a:p>
          <a:p>
            <a:endParaRPr lang="pt-BR" sz="2400" b="1" dirty="0"/>
          </a:p>
          <a:p>
            <a:r>
              <a:rPr lang="pt-BR" sz="2400" b="1" dirty="0"/>
              <a:t>Exemplo:</a:t>
            </a:r>
          </a:p>
          <a:p>
            <a:r>
              <a:rPr lang="pt-BR" sz="2400" dirty="0"/>
              <a:t>Se o IBOV está em tendência de alta, mas o IFNC (índice financeiro) apresenta fraqueza, é um sinal de alerta de que o movimento pode não ser sustentável.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D2E961B-85B4-36B4-0460-59BDF94353DC}"/>
              </a:ext>
            </a:extLst>
          </p:cNvPr>
          <p:cNvSpPr/>
          <p:nvPr/>
        </p:nvSpPr>
        <p:spPr>
          <a:xfrm>
            <a:off x="492369" y="0"/>
            <a:ext cx="145402" cy="1512000"/>
          </a:xfrm>
          <a:prstGeom prst="rect">
            <a:avLst/>
          </a:prstGeom>
          <a:gradFill>
            <a:gsLst>
              <a:gs pos="1000">
                <a:schemeClr val="accent2">
                  <a:lumMod val="60000"/>
                  <a:lumOff val="4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2A846E9-8263-0D04-4624-3C354202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5D3ACC1-EFCA-BB0C-4480-32477C74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12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774CF-C678-88CE-6D12-17AF1267D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8955D-B110-7A39-ED75-F2D761DC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DAFB1CF-0A41-9682-1D0F-6A6C65315B3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A14651-FCCF-271C-F2B4-CD6DB045AE8A}"/>
              </a:ext>
            </a:extLst>
          </p:cNvPr>
          <p:cNvSpPr txBox="1"/>
          <p:nvPr/>
        </p:nvSpPr>
        <p:spPr>
          <a:xfrm>
            <a:off x="457200" y="931984"/>
            <a:ext cx="868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CAPÍTULO 5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C7B0EF-B49D-6F76-0C7E-5BD38A6A4B58}"/>
              </a:ext>
            </a:extLst>
          </p:cNvPr>
          <p:cNvSpPr/>
          <p:nvPr/>
        </p:nvSpPr>
        <p:spPr>
          <a:xfrm>
            <a:off x="1032767" y="2303775"/>
            <a:ext cx="7535666" cy="149518"/>
          </a:xfrm>
          <a:prstGeom prst="rect">
            <a:avLst/>
          </a:prstGeom>
          <a:gradFill>
            <a:gsLst>
              <a:gs pos="1000">
                <a:schemeClr val="accent2">
                  <a:lumMod val="60000"/>
                  <a:lumOff val="4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FBB885-4785-8B47-75E4-950731EC5221}"/>
              </a:ext>
            </a:extLst>
          </p:cNvPr>
          <p:cNvSpPr txBox="1"/>
          <p:nvPr/>
        </p:nvSpPr>
        <p:spPr>
          <a:xfrm>
            <a:off x="558641" y="2422735"/>
            <a:ext cx="848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OS VOLUMES CONFIRMAM AS TENDÊNCIAS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B648D7-E291-FF6C-3A49-5F359240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4E09166-E620-699E-0691-7E4DFF5D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2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4A5C7-775E-5425-BCB2-CFC4ED6D1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3157410-FD36-810D-5F6E-862577AB4504}"/>
              </a:ext>
            </a:extLst>
          </p:cNvPr>
          <p:cNvSpPr txBox="1"/>
          <p:nvPr/>
        </p:nvSpPr>
        <p:spPr>
          <a:xfrm>
            <a:off x="602591" y="92746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Os Volumes Confirmam as Tendências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AA7EB2-F26F-3471-8414-BB6B4D835494}"/>
              </a:ext>
            </a:extLst>
          </p:cNvPr>
          <p:cNvSpPr txBox="1"/>
          <p:nvPr/>
        </p:nvSpPr>
        <p:spPr>
          <a:xfrm>
            <a:off x="637771" y="2779200"/>
            <a:ext cx="868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O volume é essencial para validar um movimento. Uma tendência forte deve ser acompanhada de um aumento no volume.</a:t>
            </a:r>
          </a:p>
          <a:p>
            <a:endParaRPr lang="pt-BR" sz="2400" b="1" dirty="0"/>
          </a:p>
          <a:p>
            <a:r>
              <a:rPr lang="pt-BR" sz="2400" b="1" dirty="0"/>
              <a:t>Exemplo:</a:t>
            </a:r>
          </a:p>
          <a:p>
            <a:r>
              <a:rPr lang="pt-BR" sz="2400" dirty="0"/>
              <a:t>Durante um rompimento de resistência, você deve observar um aumento significativo no volume. Caso contrário, o rompimento pode não ser confiável e resultar em um "falso </a:t>
            </a:r>
            <a:r>
              <a:rPr lang="pt-BR" sz="2400" dirty="0" err="1"/>
              <a:t>breakout</a:t>
            </a:r>
            <a:r>
              <a:rPr lang="pt-BR" sz="2400" dirty="0"/>
              <a:t>".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595E425-6474-DED8-50FF-2EFEF867E925}"/>
              </a:ext>
            </a:extLst>
          </p:cNvPr>
          <p:cNvSpPr/>
          <p:nvPr/>
        </p:nvSpPr>
        <p:spPr>
          <a:xfrm>
            <a:off x="492369" y="0"/>
            <a:ext cx="145402" cy="1512000"/>
          </a:xfrm>
          <a:prstGeom prst="rect">
            <a:avLst/>
          </a:prstGeom>
          <a:gradFill>
            <a:gsLst>
              <a:gs pos="1000">
                <a:schemeClr val="accent2">
                  <a:lumMod val="60000"/>
                  <a:lumOff val="4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301EE6-7516-BD4B-7E3F-FC96837E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DCC9EE-F283-10CC-2F8E-8B483109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78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8AC85-3255-8405-D3E7-534D1DDE0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1E5FB-9D3A-CB5E-FC13-64E29395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E4675A0-CF65-A7AC-3C68-1DA3CE83BD3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9EE9E4-FF6B-818B-3E0D-82E9D83577C3}"/>
              </a:ext>
            </a:extLst>
          </p:cNvPr>
          <p:cNvSpPr txBox="1"/>
          <p:nvPr/>
        </p:nvSpPr>
        <p:spPr>
          <a:xfrm>
            <a:off x="457200" y="931984"/>
            <a:ext cx="868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CAPÍTULO 6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C9986E5-C9A8-358A-4424-50F3B1B399FF}"/>
              </a:ext>
            </a:extLst>
          </p:cNvPr>
          <p:cNvSpPr/>
          <p:nvPr/>
        </p:nvSpPr>
        <p:spPr>
          <a:xfrm>
            <a:off x="1032767" y="2303775"/>
            <a:ext cx="7535666" cy="149518"/>
          </a:xfrm>
          <a:prstGeom prst="rect">
            <a:avLst/>
          </a:prstGeom>
          <a:gradFill>
            <a:gsLst>
              <a:gs pos="1000">
                <a:schemeClr val="accent2">
                  <a:lumMod val="60000"/>
                  <a:lumOff val="4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497B9E-81AA-C325-304E-72E1466F575D}"/>
              </a:ext>
            </a:extLst>
          </p:cNvPr>
          <p:cNvSpPr txBox="1"/>
          <p:nvPr/>
        </p:nvSpPr>
        <p:spPr>
          <a:xfrm>
            <a:off x="558641" y="2422735"/>
            <a:ext cx="8483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AS TENDÊNCIAS PERSISTEM ATÉ MOSTRAREM SINAIS DE REVERSÃO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BEA76B-7572-30EB-B5B5-2DA6EE20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8ABC88C-C5D9-7CFD-6EE2-370C102C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39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4C37F-C92D-CD1A-D4D6-4B453C82B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52567F8-6240-B0A6-5BAD-05F25C6B3621}"/>
              </a:ext>
            </a:extLst>
          </p:cNvPr>
          <p:cNvSpPr txBox="1"/>
          <p:nvPr/>
        </p:nvSpPr>
        <p:spPr>
          <a:xfrm>
            <a:off x="602591" y="927464"/>
            <a:ext cx="868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As Tendências Persistem até Mostrarem Sinais de Reversão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7AC7CE-0FE6-52C1-8121-B7AE767C0606}"/>
              </a:ext>
            </a:extLst>
          </p:cNvPr>
          <p:cNvSpPr txBox="1"/>
          <p:nvPr/>
        </p:nvSpPr>
        <p:spPr>
          <a:xfrm>
            <a:off x="637771" y="2147076"/>
            <a:ext cx="8440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7E15C0-562D-665C-C38E-D00C6617790D}"/>
              </a:ext>
            </a:extLst>
          </p:cNvPr>
          <p:cNvSpPr txBox="1"/>
          <p:nvPr/>
        </p:nvSpPr>
        <p:spPr>
          <a:xfrm>
            <a:off x="637771" y="2885979"/>
            <a:ext cx="8686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Uma tendência continuará em sua direção até que sinais claros de reversão apareçam, como padrões gráficos (ex.: Ombro-Cabeça-Ombro).</a:t>
            </a:r>
          </a:p>
          <a:p>
            <a:endParaRPr lang="pt-BR" sz="2400" b="1" dirty="0"/>
          </a:p>
          <a:p>
            <a:r>
              <a:rPr lang="pt-BR" sz="2400" b="1" dirty="0"/>
              <a:t>Exemplo:</a:t>
            </a:r>
          </a:p>
          <a:p>
            <a:r>
              <a:rPr lang="pt-BR" sz="2400" dirty="0"/>
              <a:t>No gráfico de um ativo em tendência de alta, enquanto os preços continuarem fazendo topos e fundos mais altos, a tendência se mantém. Quando esse padrão quebra, pode ser o início de uma reversão.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E805E01-14BA-DE7D-B004-3AEDE586AA53}"/>
              </a:ext>
            </a:extLst>
          </p:cNvPr>
          <p:cNvSpPr/>
          <p:nvPr/>
        </p:nvSpPr>
        <p:spPr>
          <a:xfrm>
            <a:off x="492369" y="0"/>
            <a:ext cx="145402" cy="1512000"/>
          </a:xfrm>
          <a:prstGeom prst="rect">
            <a:avLst/>
          </a:prstGeom>
          <a:gradFill>
            <a:gsLst>
              <a:gs pos="1000">
                <a:schemeClr val="accent2">
                  <a:lumMod val="60000"/>
                  <a:lumOff val="4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D0CD687-F462-451E-0C4A-2FB2940A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C72EDF6-89B0-91F2-9D4B-A8E59F9A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963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8FC10-34FF-13C3-367A-800C972EA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306A4FF-5A30-8B0B-5FA2-241A0D24FAF6}"/>
              </a:ext>
            </a:extLst>
          </p:cNvPr>
          <p:cNvSpPr txBox="1"/>
          <p:nvPr/>
        </p:nvSpPr>
        <p:spPr>
          <a:xfrm>
            <a:off x="602591" y="92746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Conclusão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D8FC32-B9AB-1BC2-E758-C7EA6AE558E2}"/>
              </a:ext>
            </a:extLst>
          </p:cNvPr>
          <p:cNvSpPr txBox="1"/>
          <p:nvPr/>
        </p:nvSpPr>
        <p:spPr>
          <a:xfrm>
            <a:off x="637771" y="2147076"/>
            <a:ext cx="8440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9AC6D0-3C34-642E-B96E-66C5AA8A1687}"/>
              </a:ext>
            </a:extLst>
          </p:cNvPr>
          <p:cNvSpPr txBox="1"/>
          <p:nvPr/>
        </p:nvSpPr>
        <p:spPr>
          <a:xfrm>
            <a:off x="637771" y="2885979"/>
            <a:ext cx="8686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 Teoria de Dow oferece princípios fundamentais para entender como o mercado financeiro opera e como os preços refletem as expectativas e comportamentos dos participantes. Seja para identificar uma tendência, avaliar a confirmação de movimentos ou validar padrões por meio de volumes, os ensinamentos de Dow permanecem atuais e relevantes.</a:t>
            </a:r>
          </a:p>
          <a:p>
            <a:r>
              <a:rPr lang="pt-BR" sz="2400" dirty="0"/>
              <a:t>Ao aplicar esses conceitos, você não apenas melhora sua capacidade analítica, mas também aumenta suas chances de tomar decisões mais embasadas. Lembre-se de sempre testar e validar suas estratégias, mantendo o aprendizado constante e ajustando-se à dinâmica do mercado. Com a base da Teoria de Dow, você estará bem equipado para navegar no universo dos investimentos.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A4A433-1527-2527-9D0D-C4A12D7DE778}"/>
              </a:ext>
            </a:extLst>
          </p:cNvPr>
          <p:cNvSpPr/>
          <p:nvPr/>
        </p:nvSpPr>
        <p:spPr>
          <a:xfrm>
            <a:off x="492369" y="0"/>
            <a:ext cx="145402" cy="1512000"/>
          </a:xfrm>
          <a:prstGeom prst="rect">
            <a:avLst/>
          </a:prstGeom>
          <a:gradFill>
            <a:gsLst>
              <a:gs pos="1000">
                <a:schemeClr val="accent2">
                  <a:lumMod val="60000"/>
                  <a:lumOff val="4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91D5E6C-1DD1-7D8D-5CD2-608BB2CB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86E3753-F735-498D-6C78-F7C37E02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592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E3F8B-A12F-F8F3-68AD-5F0453249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5D8C2-0F28-8D6D-665A-335B4BE9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003C2C-9BD3-3F17-91D6-299819B8F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4DACA4-FDAD-BA4F-714E-4DAF0869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4B9E9E-71AE-DB01-99DC-FEC7B4E7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1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CF60F-96C3-49E0-9437-0F0E685E7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44BD430-BEF3-EC20-7A29-8579882818C1}"/>
              </a:ext>
            </a:extLst>
          </p:cNvPr>
          <p:cNvSpPr txBox="1"/>
          <p:nvPr/>
        </p:nvSpPr>
        <p:spPr>
          <a:xfrm>
            <a:off x="602591" y="92746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Fundamentos da Teoria de Dow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2C194A-402F-D364-F5D4-B1EFFFAD5D6B}"/>
              </a:ext>
            </a:extLst>
          </p:cNvPr>
          <p:cNvSpPr txBox="1"/>
          <p:nvPr/>
        </p:nvSpPr>
        <p:spPr>
          <a:xfrm>
            <a:off x="637771" y="2147076"/>
            <a:ext cx="8440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Guia Essencial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70BEE4-1B15-9967-2D30-639D79589993}"/>
              </a:ext>
            </a:extLst>
          </p:cNvPr>
          <p:cNvSpPr txBox="1"/>
          <p:nvPr/>
        </p:nvSpPr>
        <p:spPr>
          <a:xfrm>
            <a:off x="602591" y="3547515"/>
            <a:ext cx="8686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Calibri" panose="020F0502020204030204" pitchFamily="34" charset="0"/>
              </a:rPr>
              <a:t>A Teoria de Dow é um dos pilares do estudo do mercado financeiro. Ela é base para muitas ferramentas e estratégias utilizadas na análise técnica. Aqui, vamos explorar seus principais fundamentos de forma simples e prática, com exemplos que ajudam a entender como aplicar esses conceitos em gráficos.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1B0111D-0ECE-5675-8093-CF4F1A80AEA2}"/>
              </a:ext>
            </a:extLst>
          </p:cNvPr>
          <p:cNvSpPr/>
          <p:nvPr/>
        </p:nvSpPr>
        <p:spPr>
          <a:xfrm>
            <a:off x="492369" y="0"/>
            <a:ext cx="145402" cy="1512000"/>
          </a:xfrm>
          <a:prstGeom prst="rect">
            <a:avLst/>
          </a:prstGeom>
          <a:gradFill>
            <a:gsLst>
              <a:gs pos="1000">
                <a:schemeClr val="accent2">
                  <a:lumMod val="60000"/>
                  <a:lumOff val="4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8C75EE3-4C89-3A37-5360-53A644BA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62FADB5-1553-57A6-23CA-7147BC52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68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B60D8-5FA2-FACC-B3F8-2C604FA05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E13F6-DF14-8E3B-852D-85D04039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C75E5B-968F-4F16-F4C4-1CBE84FD906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C120176-B4E8-B68A-5C7E-BE7BE88EDE48}"/>
              </a:ext>
            </a:extLst>
          </p:cNvPr>
          <p:cNvSpPr txBox="1"/>
          <p:nvPr/>
        </p:nvSpPr>
        <p:spPr>
          <a:xfrm>
            <a:off x="457200" y="931984"/>
            <a:ext cx="868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CAPÍTULO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8B7302C-8AD2-13C4-8CDF-90E405249496}"/>
              </a:ext>
            </a:extLst>
          </p:cNvPr>
          <p:cNvSpPr/>
          <p:nvPr/>
        </p:nvSpPr>
        <p:spPr>
          <a:xfrm>
            <a:off x="1032767" y="2303775"/>
            <a:ext cx="7535666" cy="149518"/>
          </a:xfrm>
          <a:prstGeom prst="rect">
            <a:avLst/>
          </a:prstGeom>
          <a:gradFill>
            <a:gsLst>
              <a:gs pos="1000">
                <a:schemeClr val="accent2">
                  <a:lumMod val="60000"/>
                  <a:lumOff val="4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D3511E-2C13-B843-1AC1-F7CE1DE3B690}"/>
              </a:ext>
            </a:extLst>
          </p:cNvPr>
          <p:cNvSpPr txBox="1"/>
          <p:nvPr/>
        </p:nvSpPr>
        <p:spPr>
          <a:xfrm>
            <a:off x="558641" y="2422735"/>
            <a:ext cx="848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O MERCADO DESCONTA TUDO</a:t>
            </a: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A2EC3C4-1B25-E286-11DC-BE1191D3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E1584B-C262-EF50-D182-ED21E204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56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35DF9-C5F3-3598-7487-95F2F1B06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E358A7-7F6A-A07F-FCB7-891EDCD1F12B}"/>
              </a:ext>
            </a:extLst>
          </p:cNvPr>
          <p:cNvSpPr txBox="1"/>
          <p:nvPr/>
        </p:nvSpPr>
        <p:spPr>
          <a:xfrm>
            <a:off x="602591" y="92746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Mercado Desconta Tudo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A79DE9-A6E2-6C55-ED93-486CE72E8D45}"/>
              </a:ext>
            </a:extLst>
          </p:cNvPr>
          <p:cNvSpPr txBox="1"/>
          <p:nvPr/>
        </p:nvSpPr>
        <p:spPr>
          <a:xfrm>
            <a:off x="565070" y="2731851"/>
            <a:ext cx="8686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ea typeface="Calibri" panose="020F0502020204030204" pitchFamily="34" charset="0"/>
                <a:cs typeface="Calibri" panose="020F0502020204030204" pitchFamily="34" charset="0"/>
              </a:rPr>
              <a:t>A ideia central é que todos os fatores conhecidos e desconhecidos já estão refletidos nos preços dos ativos, como notícias, condições econômicas e expectativas futuras.</a:t>
            </a:r>
          </a:p>
          <a:p>
            <a:endParaRPr lang="pt-BR" sz="2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b="1" dirty="0">
                <a:ea typeface="Calibri" panose="020F0502020204030204" pitchFamily="34" charset="0"/>
                <a:cs typeface="Calibri" panose="020F0502020204030204" pitchFamily="34" charset="0"/>
              </a:rPr>
              <a:t>Exemplo</a:t>
            </a:r>
            <a:r>
              <a:rPr lang="pt-BR" sz="2400" dirty="0">
                <a:ea typeface="Calibri" panose="020F0502020204030204" pitchFamily="34" charset="0"/>
                <a:cs typeface="Calibri" panose="020F0502020204030204" pitchFamily="34" charset="0"/>
              </a:rPr>
              <a:t>: Quando uma empresa anuncia resultados financeiros acima do esperado, o gráfico pode já ter sinalizado essa expectativa através de um movimento de alta antes mesmo do evento. Uma análise detalhada mostraria picos consecutivos nos </a:t>
            </a:r>
            <a:r>
              <a:rPr lang="pt-BR" sz="2400" dirty="0" err="1">
                <a:ea typeface="Calibri" panose="020F0502020204030204" pitchFamily="34" charset="0"/>
                <a:cs typeface="Calibri" panose="020F0502020204030204" pitchFamily="34" charset="0"/>
              </a:rPr>
              <a:t>candles</a:t>
            </a:r>
            <a:r>
              <a:rPr lang="pt-BR" sz="2400" dirty="0">
                <a:ea typeface="Calibri" panose="020F0502020204030204" pitchFamily="34" charset="0"/>
                <a:cs typeface="Calibri" panose="020F0502020204030204" pitchFamily="34" charset="0"/>
              </a:rPr>
              <a:t> antes do lançamento dos relatórios.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5F4D066-75E0-D021-4CFB-01AACFEE4E1D}"/>
              </a:ext>
            </a:extLst>
          </p:cNvPr>
          <p:cNvSpPr/>
          <p:nvPr/>
        </p:nvSpPr>
        <p:spPr>
          <a:xfrm>
            <a:off x="492369" y="0"/>
            <a:ext cx="145402" cy="1512000"/>
          </a:xfrm>
          <a:prstGeom prst="rect">
            <a:avLst/>
          </a:prstGeom>
          <a:gradFill>
            <a:gsLst>
              <a:gs pos="1000">
                <a:schemeClr val="accent2">
                  <a:lumMod val="60000"/>
                  <a:lumOff val="4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3C587B2-D470-02C4-DEAE-EB53CEAE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C77871B-FB4B-56AC-883C-B2CD742B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9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48BEC-F519-E7A2-264C-6BA36C7DF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95E16-365B-21EC-3FB9-338DABE4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A4CE0F5-D681-B706-61E9-95BED6287F3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54F85E-C3C0-AC66-7F56-F34E7FFE314D}"/>
              </a:ext>
            </a:extLst>
          </p:cNvPr>
          <p:cNvSpPr txBox="1"/>
          <p:nvPr/>
        </p:nvSpPr>
        <p:spPr>
          <a:xfrm>
            <a:off x="457200" y="931984"/>
            <a:ext cx="868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CAPÍTULO 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44B8E9-0540-2C18-B5EA-08A81B455CDE}"/>
              </a:ext>
            </a:extLst>
          </p:cNvPr>
          <p:cNvSpPr/>
          <p:nvPr/>
        </p:nvSpPr>
        <p:spPr>
          <a:xfrm>
            <a:off x="1032767" y="2303775"/>
            <a:ext cx="7535666" cy="149518"/>
          </a:xfrm>
          <a:prstGeom prst="rect">
            <a:avLst/>
          </a:prstGeom>
          <a:gradFill>
            <a:gsLst>
              <a:gs pos="1000">
                <a:schemeClr val="accent2">
                  <a:lumMod val="60000"/>
                  <a:lumOff val="4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E45C73-A56A-82DE-E786-BB4276E0415D}"/>
              </a:ext>
            </a:extLst>
          </p:cNvPr>
          <p:cNvSpPr txBox="1"/>
          <p:nvPr/>
        </p:nvSpPr>
        <p:spPr>
          <a:xfrm>
            <a:off x="558641" y="2422735"/>
            <a:ext cx="848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TRÊS TIPOS DE TENDÊNCIAS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2B36DB7-041C-49FE-6B36-0BA557A2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EEDDFE4-B7AA-AF2B-02B9-0C34E332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0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7BC8D-8BEB-7489-D96B-98E807B12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B786A06-0420-D5EE-315C-471B6E2321F7}"/>
              </a:ext>
            </a:extLst>
          </p:cNvPr>
          <p:cNvSpPr txBox="1"/>
          <p:nvPr/>
        </p:nvSpPr>
        <p:spPr>
          <a:xfrm>
            <a:off x="602591" y="92746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Três Tipos de Tendências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69CD3E-EFCA-2A4D-D57E-83BCAC02D851}"/>
              </a:ext>
            </a:extLst>
          </p:cNvPr>
          <p:cNvSpPr txBox="1"/>
          <p:nvPr/>
        </p:nvSpPr>
        <p:spPr>
          <a:xfrm>
            <a:off x="514678" y="2731851"/>
            <a:ext cx="8686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O mercado segue três tipos de tendências principais:</a:t>
            </a:r>
          </a:p>
          <a:p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/>
              <a:t>Primária:</a:t>
            </a:r>
            <a:r>
              <a:rPr lang="pt-BR" sz="2400" dirty="0"/>
              <a:t> Dura meses ou anos. É a direção geral do mercado.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/>
              <a:t>Secundária:</a:t>
            </a:r>
            <a:r>
              <a:rPr lang="pt-BR" sz="2400" dirty="0"/>
              <a:t> Correções dentro da tendência primária, durando semanas ou meses.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/>
              <a:t>Menor:</a:t>
            </a:r>
            <a:r>
              <a:rPr lang="pt-BR" sz="2400" dirty="0"/>
              <a:t> Movimentos diários ou semanais, em geral especulativos.</a:t>
            </a:r>
          </a:p>
          <a:p>
            <a:endParaRPr lang="pt-BR" sz="2400" b="1" dirty="0"/>
          </a:p>
          <a:p>
            <a:r>
              <a:rPr lang="pt-BR" sz="2400" b="1" dirty="0"/>
              <a:t>Exemplo:</a:t>
            </a:r>
          </a:p>
          <a:p>
            <a:r>
              <a:rPr lang="pt-BR" sz="2400" dirty="0"/>
              <a:t>Imagine um ativo em tendência primária de alta. Durante um gráfico de 1 ano, você pode notar "quedas" de 1 ou 2 meses (tendência secundária), mas o movimento geral é ascendente.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347BEAB-3E70-9618-3D5F-E49FFE61528E}"/>
              </a:ext>
            </a:extLst>
          </p:cNvPr>
          <p:cNvSpPr/>
          <p:nvPr/>
        </p:nvSpPr>
        <p:spPr>
          <a:xfrm>
            <a:off x="492369" y="0"/>
            <a:ext cx="145402" cy="1512000"/>
          </a:xfrm>
          <a:prstGeom prst="rect">
            <a:avLst/>
          </a:prstGeom>
          <a:gradFill>
            <a:gsLst>
              <a:gs pos="1000">
                <a:schemeClr val="accent2">
                  <a:lumMod val="60000"/>
                  <a:lumOff val="4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7285699-D0B0-3D0C-08EF-45EB6F26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1920190-5C94-032E-C4AA-C70A873F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86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CA838-8142-502E-263A-4383871E3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819E8-EE97-7D4D-8CE4-1C0858B4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EC1D77-9258-6B8E-F778-126CF260502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8556C5-AC70-28D4-FAA9-104F7EF72121}"/>
              </a:ext>
            </a:extLst>
          </p:cNvPr>
          <p:cNvSpPr txBox="1"/>
          <p:nvPr/>
        </p:nvSpPr>
        <p:spPr>
          <a:xfrm>
            <a:off x="457200" y="931984"/>
            <a:ext cx="868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CAPÍTULO 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7E38524-EABB-2077-79B9-C0766B122B3B}"/>
              </a:ext>
            </a:extLst>
          </p:cNvPr>
          <p:cNvSpPr/>
          <p:nvPr/>
        </p:nvSpPr>
        <p:spPr>
          <a:xfrm>
            <a:off x="1032767" y="2303775"/>
            <a:ext cx="7535666" cy="149518"/>
          </a:xfrm>
          <a:prstGeom prst="rect">
            <a:avLst/>
          </a:prstGeom>
          <a:gradFill>
            <a:gsLst>
              <a:gs pos="1000">
                <a:schemeClr val="accent2">
                  <a:lumMod val="60000"/>
                  <a:lumOff val="4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8560044-9C1A-241E-D04D-60665A85BF43}"/>
              </a:ext>
            </a:extLst>
          </p:cNvPr>
          <p:cNvSpPr txBox="1"/>
          <p:nvPr/>
        </p:nvSpPr>
        <p:spPr>
          <a:xfrm>
            <a:off x="558641" y="2422735"/>
            <a:ext cx="8483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AS TENDÊNCIAS POSSUEM TRÊS FASES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8907C3-06F2-AD00-0CB2-968C4266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596311A-F630-1625-A80E-758503A2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71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9EFD9-4CD5-7FD1-3E46-CFB2D186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40D09DF-5009-378D-D205-78FB7340436C}"/>
              </a:ext>
            </a:extLst>
          </p:cNvPr>
          <p:cNvSpPr txBox="1"/>
          <p:nvPr/>
        </p:nvSpPr>
        <p:spPr>
          <a:xfrm>
            <a:off x="602591" y="92746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As Tendências Possuem Três Fases</a:t>
            </a:r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0B0570-59EA-2297-E23F-CB756463862B}"/>
              </a:ext>
            </a:extLst>
          </p:cNvPr>
          <p:cNvSpPr txBox="1"/>
          <p:nvPr/>
        </p:nvSpPr>
        <p:spPr>
          <a:xfrm>
            <a:off x="637771" y="2142741"/>
            <a:ext cx="8440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32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A6EB50-16D8-BC10-6EDD-E51DB8FEAE87}"/>
              </a:ext>
            </a:extLst>
          </p:cNvPr>
          <p:cNvSpPr txBox="1"/>
          <p:nvPr/>
        </p:nvSpPr>
        <p:spPr>
          <a:xfrm>
            <a:off x="602591" y="2727516"/>
            <a:ext cx="8686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Cada tendência é formada por três fases principais:</a:t>
            </a:r>
          </a:p>
          <a:p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/>
              <a:t>Acumulação:</a:t>
            </a:r>
            <a:r>
              <a:rPr lang="pt-BR" sz="2400" dirty="0"/>
              <a:t> Investidores institucionais compram ou vendem de forma silenciosa.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/>
              <a:t>Movimento Principal:</a:t>
            </a:r>
            <a:r>
              <a:rPr lang="pt-BR" sz="2400" dirty="0"/>
              <a:t> O público geral percebe e acompanha o movimento.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/>
              <a:t>Distribuição:</a:t>
            </a:r>
            <a:r>
              <a:rPr lang="pt-BR" sz="2400" dirty="0"/>
              <a:t> Os institucionais começam a sair, enquanto investidores menores ainda entram.</a:t>
            </a:r>
          </a:p>
          <a:p>
            <a:endParaRPr lang="pt-BR" sz="2400" b="1" dirty="0"/>
          </a:p>
          <a:p>
            <a:r>
              <a:rPr lang="pt-BR" sz="2400" b="1" dirty="0"/>
              <a:t>Exemplo:</a:t>
            </a:r>
          </a:p>
          <a:p>
            <a:r>
              <a:rPr lang="pt-BR" sz="2400" dirty="0"/>
              <a:t>No gráfico, uma fase de acumulação aparece como uma região de lateralidade, seguida por um rompimento que leva a uma forte tendência de alta.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2DE6F8C-FDDA-BD23-DD0F-2B6080FFEDE2}"/>
              </a:ext>
            </a:extLst>
          </p:cNvPr>
          <p:cNvSpPr/>
          <p:nvPr/>
        </p:nvSpPr>
        <p:spPr>
          <a:xfrm>
            <a:off x="492369" y="0"/>
            <a:ext cx="145402" cy="1512000"/>
          </a:xfrm>
          <a:prstGeom prst="rect">
            <a:avLst/>
          </a:prstGeom>
          <a:gradFill>
            <a:gsLst>
              <a:gs pos="1000">
                <a:schemeClr val="accent2">
                  <a:lumMod val="60000"/>
                  <a:lumOff val="4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5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A6E2359-BE45-ECA2-0F43-2FD84CE7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60D361A-D492-BAFE-548F-ADC1CAC3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10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68A9A-EF2A-F456-0F7A-E6824046D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43E81-FE99-CFF9-D173-BEFCC897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94CD85F-2B39-97F4-708C-2F18332E3AB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832A98-5134-6E70-ECCB-42696350DB2F}"/>
              </a:ext>
            </a:extLst>
          </p:cNvPr>
          <p:cNvSpPr txBox="1"/>
          <p:nvPr/>
        </p:nvSpPr>
        <p:spPr>
          <a:xfrm>
            <a:off x="457200" y="931984"/>
            <a:ext cx="868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CAPÍTULO 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228039C-B5F4-AED6-3BDC-E6E570DF1CDB}"/>
              </a:ext>
            </a:extLst>
          </p:cNvPr>
          <p:cNvSpPr/>
          <p:nvPr/>
        </p:nvSpPr>
        <p:spPr>
          <a:xfrm>
            <a:off x="1032767" y="2303775"/>
            <a:ext cx="7535666" cy="149518"/>
          </a:xfrm>
          <a:prstGeom prst="rect">
            <a:avLst/>
          </a:prstGeom>
          <a:gradFill>
            <a:gsLst>
              <a:gs pos="1000">
                <a:schemeClr val="accent2">
                  <a:lumMod val="60000"/>
                  <a:lumOff val="4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57E695B-A075-3270-01F9-1E3CB963F016}"/>
              </a:ext>
            </a:extLst>
          </p:cNvPr>
          <p:cNvSpPr txBox="1"/>
          <p:nvPr/>
        </p:nvSpPr>
        <p:spPr>
          <a:xfrm>
            <a:off x="558641" y="2422735"/>
            <a:ext cx="8483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OS ÍNDICES DEVEM CONFIRMAR UNS AOS OUTROS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2DB04F-117C-51FA-A54F-28F2C7CE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DOW: O LEGADO DA ANÁLISE GRÁFICA - ROBERTO SOARES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F424625-9721-23EA-CD5D-A4991D67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DAF31-31B3-4A05-8911-357CDF7D10F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207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</TotalTime>
  <Words>855</Words>
  <Application>Microsoft Office PowerPoint</Application>
  <PresentationFormat>Papel A3 (297 x 420 mm)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soares</dc:creator>
  <cp:lastModifiedBy>roberto soares</cp:lastModifiedBy>
  <cp:revision>8</cp:revision>
  <dcterms:created xsi:type="dcterms:W3CDTF">2025-01-15T01:39:01Z</dcterms:created>
  <dcterms:modified xsi:type="dcterms:W3CDTF">2025-01-16T03:08:57Z</dcterms:modified>
</cp:coreProperties>
</file>