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Old Standard TT"/>
      <p:regular r:id="rId37"/>
      <p:bold r:id="rId38"/>
      <p: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87C5F30-092E-49F5-9E39-7F08450B8A33}">
  <a:tblStyle styleId="{187C5F30-092E-49F5-9E39-7F08450B8A3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39" Type="http://schemas.openxmlformats.org/officeDocument/2006/relationships/font" Target="fonts/OldStandardTT-italic.fntdata"/><Relationship Id="rId16" Type="http://schemas.openxmlformats.org/officeDocument/2006/relationships/slide" Target="slides/slide11.xml"/><Relationship Id="rId38" Type="http://schemas.openxmlformats.org/officeDocument/2006/relationships/font" Target="fonts/OldStandardT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tp.cancer.gov/discovery_development/nci-60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AdaBoost is an ensemble  boosting type classifier: Strong classifiers iteratively add on weak learners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Results in higher accuracy than weak learners alone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NCI 60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https://dtp.cancer.gov/discovery_development/nci-60/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bmcbioinformatics.biomedcentral.com/articles/10.1186/1471-2105-7-3" TargetMode="External"/><Relationship Id="rId4" Type="http://schemas.openxmlformats.org/officeDocument/2006/relationships/hyperlink" Target="http://ligarto.org/rdiaz/Papers/rfVS/randomForestVarSel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dtp.cancer.gov/discovery_development/nci-6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9364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 selection and classification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microarray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network and AdaBoost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932964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BMES 543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Anna Lu</a:t>
            </a:r>
          </a:p>
          <a:p>
            <a:pPr lvl="0" algn="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Yang Wan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35500" y="1402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Method 1 </a:t>
            </a: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Neural Network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0" y="183674"/>
            <a:ext cx="3919899" cy="471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56100" y="1332025"/>
            <a:ext cx="46026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Cognitive analogous model of connected neurons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Training network</a:t>
            </a:r>
            <a:r>
              <a:rPr lang="en" sz="2400">
                <a:solidFill>
                  <a:schemeClr val="lt2"/>
                </a:solidFill>
              </a:rPr>
              <a:t> learns</a:t>
            </a:r>
            <a:r>
              <a:rPr lang="en" sz="2400"/>
              <a:t> from data input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Edges between nodes weighted and updated each pass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Deep (Multilayer) Neural Network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982025"/>
            <a:ext cx="7140824" cy="38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90250" y="526350"/>
            <a:ext cx="7252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Neural Network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Leukemia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Network Error Rate, Performance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0625"/>
            <a:ext cx="3985899" cy="30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700" y="1202262"/>
            <a:ext cx="3985899" cy="304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Brain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Network Error Rate, Performance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25" y="1210625"/>
            <a:ext cx="3813225" cy="288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425" y="1213900"/>
            <a:ext cx="3813225" cy="287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NCI 60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Network Error Rate, Performance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25" y="1210625"/>
            <a:ext cx="3518025" cy="264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550" y="1206312"/>
            <a:ext cx="3518025" cy="26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90250" y="526350"/>
            <a:ext cx="7252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Method 2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AdaBoost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Method 2 </a:t>
            </a: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AdaBoost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758700" y="1171600"/>
            <a:ext cx="53853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lnSpc>
                <a:spcPct val="200000"/>
              </a:lnSpc>
              <a:spcBef>
                <a:spcPts val="0"/>
              </a:spcBef>
              <a:buSzPct val="100000"/>
              <a:buFont typeface="Arial"/>
            </a:pPr>
            <a:r>
              <a:rPr lang="en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Ada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ptive </a:t>
            </a:r>
            <a:r>
              <a:rPr lang="en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Boost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ing</a:t>
            </a:r>
          </a:p>
          <a:p>
            <a:pPr indent="-381000" lvl="0" marL="457200">
              <a:lnSpc>
                <a:spcPct val="200000"/>
              </a:lnSpc>
              <a:spcBef>
                <a:spcPts val="0"/>
              </a:spcBef>
              <a:buSzPct val="100000"/>
              <a:buFont typeface="Arial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Strong Classifier</a:t>
            </a:r>
          </a:p>
          <a:p>
            <a:pPr indent="-381000" lvl="0" marL="457200">
              <a:lnSpc>
                <a:spcPct val="200000"/>
              </a:lnSpc>
              <a:spcBef>
                <a:spcPts val="0"/>
              </a:spcBef>
              <a:buSzPct val="100000"/>
              <a:buFont typeface="Arial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Reweight samples for learning</a:t>
            </a:r>
          </a:p>
          <a:p>
            <a:pPr indent="-381000" lvl="0" marL="457200">
              <a:lnSpc>
                <a:spcPct val="200000"/>
              </a:lnSpc>
              <a:spcBef>
                <a:spcPts val="0"/>
              </a:spcBef>
              <a:buSzPct val="100000"/>
              <a:buFont typeface="Arial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2400" u="sng">
                <a:latin typeface="Arial"/>
                <a:ea typeface="Arial"/>
                <a:cs typeface="Arial"/>
                <a:sym typeface="Arial"/>
              </a:rPr>
              <a:t>entire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 training data set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(Error = 1 - accuracy)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53425"/>
            <a:ext cx="3127124" cy="423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AdaBoost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52400" y="445025"/>
            <a:ext cx="86799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AdaBoost Default Parameters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5334573" cy="37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5858900" y="1233450"/>
            <a:ext cx="2973300" cy="3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4BA173"/>
                </a:solidFill>
              </a:rPr>
              <a:t>20</a:t>
            </a:r>
            <a:r>
              <a:rPr lang="en" sz="2400"/>
              <a:t> maximum splits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4BA173"/>
                </a:solidFill>
              </a:rPr>
              <a:t>30</a:t>
            </a:r>
            <a:r>
              <a:rPr lang="en" sz="2400"/>
              <a:t> learners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4BA173"/>
                </a:solidFill>
              </a:rPr>
              <a:t>0.1</a:t>
            </a:r>
            <a:r>
              <a:rPr lang="en" sz="2400"/>
              <a:t> learning rate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Color = Class label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AdaBoost Error Rate, Leukaemia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34425"/>
            <a:ext cx="5253051" cy="37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6006925" y="2528575"/>
            <a:ext cx="2713500" cy="23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Accuracy: 71.1%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Error rate: 0.289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Training time: 12.32 s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1299" y="3499249"/>
            <a:ext cx="2503274" cy="78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AdaBoost Brain 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325" y="1044672"/>
            <a:ext cx="4555500" cy="321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058225"/>
            <a:ext cx="4555499" cy="3223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6970" y="3340624"/>
            <a:ext cx="1544629" cy="48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5255325" y="83850"/>
            <a:ext cx="3773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Accuracy: 23.8%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Error rate: 0.762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6457325" y="4514550"/>
            <a:ext cx="2554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Training Time: 10.113 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AdaBoost NCI 60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255325" y="83850"/>
            <a:ext cx="3773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Accuracy: 14.8% 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Error rate: 0.852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6457325" y="4514550"/>
            <a:ext cx="2554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Training Time: 11.117 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050" y="1210625"/>
            <a:ext cx="4582616" cy="317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10625"/>
            <a:ext cx="4292250" cy="31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4395" y="1825399"/>
            <a:ext cx="1544629" cy="4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90250" y="526350"/>
            <a:ext cx="7317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Comparative Results &amp;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Comparative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Results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4" name="Shape 214"/>
          <p:cNvGraphicFramePr/>
          <p:nvPr/>
        </p:nvGraphicFramePr>
        <p:xfrm>
          <a:off x="434450" y="155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{187C5F30-092E-49F5-9E39-7F08450B8A33}</a:tableStyleId>
              </a:tblPr>
              <a:tblGrid>
                <a:gridCol w="2604500"/>
                <a:gridCol w="2642725"/>
                <a:gridCol w="2932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Error Rate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AdaBoost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Neural Network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Leukaemia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0.289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</a:rPr>
                        <a:t>0.0781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Brain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0.762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0.6331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NCI 60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0.852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</a:rPr>
                        <a:t>0.3258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00" y="1213175"/>
            <a:ext cx="6248400" cy="103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489525"/>
            <a:ext cx="62103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599" y="2222825"/>
            <a:ext cx="6210299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Comparative Results to Literature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530600" y="3107100"/>
            <a:ext cx="81612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AdaBoost error rate results match ‘no info’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‘no info’ refers to minimal error if no information is given from genes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 (</a:t>
            </a: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i.e., we always bet on the most frequent class)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Neural network outperforms other classifiers for &lt;= 5 class datasets</a:t>
            </a:r>
          </a:p>
        </p:txBody>
      </p:sp>
      <p:sp>
        <p:nvSpPr>
          <p:cNvPr id="224" name="Shape 224"/>
          <p:cNvSpPr/>
          <p:nvPr/>
        </p:nvSpPr>
        <p:spPr>
          <a:xfrm>
            <a:off x="1139250" y="1139250"/>
            <a:ext cx="496200" cy="1703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8475" y="1446324"/>
            <a:ext cx="2326569" cy="130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Discussion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Neural network outperforms other classifiers for &lt;= 5 class datasets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  <a:buFont typeface="Arial"/>
              <a:buChar char="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Needs further analysis isolating effect of varying number of classes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Other classifiers outperform AdaBoost consistently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  <a:buFont typeface="Arial"/>
              <a:buChar char="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in microarray data for gene selection is not recommended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Limitations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Small number of patients per dataset, number of classes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Leukaemia 	(38) 	two classes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Brain 		(42) 	five classes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NCI 60 		(61) 	eight classes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Publication by Ramón Díaz-Uriarte and Sara Alvarez de Andrés, BMC Bioinformatics, 2006, 7:3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Project homepage and microarray data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5379825" y="3753375"/>
            <a:ext cx="32250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 Problem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Gene classification common for expression studies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Ranking genes applies only to two class data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Need other classification methods for multiclass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" name="Shape 72"/>
          <p:cNvGraphicFramePr/>
          <p:nvPr/>
        </p:nvGraphicFramePr>
        <p:xfrm>
          <a:off x="397425" y="286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{187C5F30-092E-49F5-9E39-7F08450B8A33}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Classifiers used for microarray data and gene selection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Standard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Proposed in Literature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This Project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Ranking genes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 Nearest Neighbors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Support Vector Machine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Random Forest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Bayesian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AdaBoost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Neural Network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471487"/>
            <a:ext cx="815340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606675" y="1200150"/>
            <a:ext cx="7939500" cy="290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06675" y="2190750"/>
            <a:ext cx="7939500" cy="290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06675" y="2876550"/>
            <a:ext cx="7939500" cy="290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1" name="Shape 81"/>
          <p:cNvCxnSpPr>
            <a:stCxn id="79" idx="1"/>
            <a:endCxn id="82" idx="1"/>
          </p:cNvCxnSpPr>
          <p:nvPr/>
        </p:nvCxnSpPr>
        <p:spPr>
          <a:xfrm flipH="1">
            <a:off x="591975" y="2335800"/>
            <a:ext cx="14700" cy="2520000"/>
          </a:xfrm>
          <a:prstGeom prst="bentConnector3">
            <a:avLst>
              <a:gd fmla="val 17193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2" name="Shape 82"/>
          <p:cNvSpPr txBox="1"/>
          <p:nvPr/>
        </p:nvSpPr>
        <p:spPr>
          <a:xfrm>
            <a:off x="592050" y="4738650"/>
            <a:ext cx="31701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NCI 60 = </a:t>
            </a:r>
            <a:r>
              <a:rPr lang="en" u="sng">
                <a:solidFill>
                  <a:schemeClr val="hlink"/>
                </a:solidFill>
                <a:hlinkClick r:id="rId4"/>
              </a:rPr>
              <a:t>Human Tumor Cell Lines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 Microarray Data: Leukemia example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680000"/>
            <a:ext cx="8417000" cy="18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487975" y="1345225"/>
            <a:ext cx="8176800" cy="844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Class (0 or 1) with columns as targets (response)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01150" y="2242050"/>
            <a:ext cx="8176800" cy="1701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2400"/>
              <a:t>Microarray samples with rows as features (predictors)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90250" y="526350"/>
            <a:ext cx="81894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Goals &amp; Experiment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 Goals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Apply classification methods Neural Network and AdaBoost for microarray data</a:t>
            </a:r>
          </a:p>
          <a:p>
            <a:pPr indent="-381000" lvl="0" marL="45720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Evaluate Neural Network and AdaBoost performance for classification of microarray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Experiment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Apply </a:t>
            </a:r>
            <a:r>
              <a:rPr lang="en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 models to Microarray Classification</a:t>
            </a:r>
          </a:p>
          <a:p>
            <a:pPr indent="-381000" lvl="0" marL="9144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AdaBoost</a:t>
            </a:r>
          </a:p>
          <a:p>
            <a:pPr indent="-381000" lvl="0" marL="9144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Neural Network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Assess model performance by comparing </a:t>
            </a:r>
            <a:r>
              <a:rPr lang="en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error rates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90250" y="526350"/>
            <a:ext cx="7252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Method 1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Neural Network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