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21AA539-4F5E-4CE8-989A-FE05F4BB177E}">
  <a:tblStyle styleId="{B21AA539-4F5E-4CE8-989A-FE05F4BB177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Keyur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Keyur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wncloud.bifo.helmholtz-hzi.de/index.php/s/63e975d3e5b4cb961dc1fafe0a34323f" TargetMode="External"/><Relationship Id="rId4" Type="http://schemas.openxmlformats.org/officeDocument/2006/relationships/hyperlink" Target="https://github.com/fungs/taxator-tk/issues/51" TargetMode="External"/><Relationship Id="rId5" Type="http://schemas.openxmlformats.org/officeDocument/2006/relationships/hyperlink" Target="https://github.com/fungs/taxator-tk/issues/53" TargetMode="External"/><Relationship Id="rId6" Type="http://schemas.openxmlformats.org/officeDocument/2006/relationships/hyperlink" Target="https://github.com/fungs/taxator-tk/issues/5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fungs/taxator-tk/issues/57" TargetMode="External"/><Relationship Id="rId4" Type="http://schemas.openxmlformats.org/officeDocument/2006/relationships/hyperlink" Target="https://github.com/fungs/taxator-tk/issues/5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fungs/taxator-tk/issues/54" TargetMode="External"/><Relationship Id="rId4" Type="http://schemas.openxmlformats.org/officeDocument/2006/relationships/hyperlink" Target="https://owncloud.bifo.helmholtz-hzi.de/index.php/s/63e975d3e5b4cb961dc1fafe0a34323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Benchmarking Project: Taxator-Tk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 Buleza, Anna Lu, Keyur Shah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ECEST480/680 Winter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Challenges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39775" y="1050175"/>
            <a:ext cx="8520600" cy="35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3 No reference 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issue: file not found exception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resolution: Taxator provides the </a:t>
            </a:r>
            <a:r>
              <a:rPr lang="en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refpack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including the secondary input reference FASTA  for RPA -f ref.fna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4 Multi-threading exception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issue:</a:t>
            </a:r>
            <a:r>
              <a:rPr lang="en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 https://github.com/fungs/taxator-tk/issues/51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resolution: did not multi-thread, removed flag -p "taxator ... -p 3"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5 Alignment formatting bug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issue: </a:t>
            </a:r>
            <a:r>
              <a:rPr lang="en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https://github.com/fungs/taxator-tk/issues/53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https://github.com/fungs/taxator-tk/issues/52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resolution: added a tab to the end of every line in .blast alignments 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sed -i 's/$\t/' "$filename.blast"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08500" y="1083875"/>
            <a:ext cx="5745600" cy="107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08500" y="2355750"/>
            <a:ext cx="5745600" cy="113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88850" y="3522450"/>
            <a:ext cx="5784900" cy="131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Challenges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6 bad taxon mapping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issue: bad taxon mapping for alignment reference sequence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resolution: no resolution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Attempted resolutions: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Appended sseqid taxids to provided mapping.tax file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custom mapping.tax provided with format sseqid taxid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55" name="Shape 155"/>
          <p:cNvSpPr/>
          <p:nvPr/>
        </p:nvSpPr>
        <p:spPr>
          <a:xfrm>
            <a:off x="187800" y="1229875"/>
            <a:ext cx="5784900" cy="213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419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Workflow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1200">
                <a:solidFill>
                  <a:srgbClr val="2A2A2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Three stages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rgbClr val="2A2A2A"/>
              </a:buClr>
              <a:buSzPct val="100000"/>
              <a:buFont typeface="Merriweather"/>
              <a:buChar char="●"/>
            </a:pPr>
            <a:r>
              <a:rPr lang="en" sz="1200">
                <a:solidFill>
                  <a:srgbClr val="2A2A2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 first stage uses a local sequence aligner to identify similar regions from a reference sequence collection, such as microbial </a:t>
            </a:r>
            <a:r>
              <a:rPr i="1" lang="en" sz="1200">
                <a:solidFill>
                  <a:srgbClr val="2A2A2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RefSeq</a:t>
            </a:r>
            <a:r>
              <a:rPr lang="en" sz="1200">
                <a:solidFill>
                  <a:srgbClr val="2A2A2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(</a:t>
            </a:r>
            <a:r>
              <a:rPr i="1" lang="en" sz="1200">
                <a:solidFill>
                  <a:srgbClr val="2A2A2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mRefSeq</a:t>
            </a:r>
            <a:r>
              <a:rPr lang="en" sz="1200">
                <a:solidFill>
                  <a:srgbClr val="2A2A2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rgbClr val="2A2A2A"/>
              </a:buClr>
              <a:buSzPct val="100000"/>
              <a:buFont typeface="Merriweather"/>
              <a:buChar char="●"/>
            </a:pPr>
            <a:r>
              <a:rPr lang="en" sz="1200">
                <a:solidFill>
                  <a:srgbClr val="2A2A2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At the beginning of the </a:t>
            </a:r>
            <a:r>
              <a:rPr i="1" lang="en" sz="1200">
                <a:solidFill>
                  <a:srgbClr val="2A2A2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taxator</a:t>
            </a:r>
            <a:r>
              <a:rPr lang="en" sz="1200">
                <a:solidFill>
                  <a:srgbClr val="2A2A2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algorithm in Stage 2, overlapping regions on the query, each defined by local alignment to a nucleotide reference sequence, are merged into larger subsequences called segments. These query segments are flanked by regions without similarity to any reference data and are not considered further.</a:t>
            </a:r>
          </a:p>
          <a:p>
            <a:pPr indent="-304800" lvl="1" marL="914400" rtl="0">
              <a:spcBef>
                <a:spcPts val="0"/>
              </a:spcBef>
              <a:spcAft>
                <a:spcPts val="1000"/>
              </a:spcAft>
              <a:buClr>
                <a:srgbClr val="2A2A2A"/>
              </a:buClr>
              <a:buSzPct val="100000"/>
              <a:buFont typeface="Merriweather"/>
              <a:buChar char="○"/>
            </a:pPr>
            <a:r>
              <a:rPr lang="en" sz="1200">
                <a:solidFill>
                  <a:srgbClr val="2A2A2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This step reduces the overall number of positions in the following alignment computations and improves the taxonomic assignment of queries that have undergone genome rearrangements, resulting in a different order of these segments.</a:t>
            </a:r>
          </a:p>
          <a:p>
            <a:pPr indent="-304800" lvl="0" marL="457200">
              <a:spcBef>
                <a:spcPts val="0"/>
              </a:spcBef>
              <a:buClr>
                <a:srgbClr val="2A2A2A"/>
              </a:buClr>
              <a:buSzPct val="100000"/>
              <a:buFont typeface="Merriweather"/>
              <a:buChar char="●"/>
            </a:pPr>
            <a:r>
              <a:rPr lang="en" sz="1200">
                <a:solidFill>
                  <a:srgbClr val="2A2A2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In the third stage, multiple segments belonging to the same query are considered and their IDs are combined in the program </a:t>
            </a:r>
            <a:r>
              <a:rPr i="1" lang="en" sz="1200">
                <a:solidFill>
                  <a:srgbClr val="2A2A2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binner</a:t>
            </a:r>
            <a:r>
              <a:rPr lang="en" sz="1200">
                <a:solidFill>
                  <a:srgbClr val="2A2A2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, to derive a consensus taxon ID.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1858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Workflow</a:t>
            </a:r>
          </a:p>
        </p:txBody>
      </p:sp>
      <p:pic>
        <p:nvPicPr>
          <p:cNvPr descr="m_btu745f1p23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912" y="76200"/>
            <a:ext cx="7126286" cy="50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7136825" y="3317475"/>
            <a:ext cx="1922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Both -f ref.fasta -g mapping.tax from sample refPack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Takator-TK RPA Algorithm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RPA - </a:t>
            </a: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realignment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placement algorithm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u="sng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pass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method for taxonomic assignment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RPA: Use the LCA of taxa of a dynamic set of reference segments as determined by the ordering of </a:t>
            </a:r>
            <a:r>
              <a:rPr lang="en" u="sng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pairwise scores</a:t>
            </a:r>
            <a:r>
              <a:rPr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of alignments</a:t>
            </a:r>
          </a:p>
          <a:p>
            <a:pPr indent="0" lvl="0" marL="45720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LCA - Lowest Common Ancestor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747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Taxator-Tk RPA Algorithm</a:t>
            </a:r>
          </a:p>
        </p:txBody>
      </p:sp>
      <p:pic>
        <p:nvPicPr>
          <p:cNvPr descr="m_btu745f2p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725" y="782499"/>
            <a:ext cx="5894300" cy="41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62225" y="2446850"/>
            <a:ext cx="1470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Fast nucleotide alignment using edit distance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&lt;= dist(s,q)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676025" y="2446850"/>
            <a:ext cx="1470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Outgroup, o as 1st segment.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All segments aligned to o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&lt;= dist(o,q)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Benchmarking Binning Results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@@SequenceID    TaxID   _TaxatorTK_Support      _TaxatorTK_Length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 bins produced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of Tool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387900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{B21AA539-4F5E-4CE8-989A-FE05F4BB177E}</a:tableStyleId>
              </a:tblPr>
              <a:tblGrid>
                <a:gridCol w="5149700"/>
                <a:gridCol w="1532450"/>
                <a:gridCol w="1532450"/>
              </a:tblGrid>
              <a:tr h="6809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Process Step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File size</a:t>
                      </a:r>
                    </a:p>
                  </a:txBody>
                  <a:tcPr marT="91425" marB="91425" marR="91425" marL="91425"/>
                </a:tc>
              </a:tr>
              <a:tr h="687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Load input data.fna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~minutes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809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Load mapping.tax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~</a:t>
                      </a:r>
                      <a:r>
                        <a:rPr lang="en" sz="1800"/>
                        <a:t>5.5 hours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87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Binning with RPA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~minutes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2531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Taxator-Tk uses LCA -- similar to MEGAN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(MEGAN)-LCA only requires one reference alignment 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RPA requires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two</a:t>
            </a:r>
            <a:r>
              <a:rPr lang="en" u="sng">
                <a:solidFill>
                  <a:schemeClr val="hlink"/>
                </a:solidFill>
                <a:hlinkClick r:id="rId4"/>
              </a:rPr>
              <a:t> references</a:t>
            </a:r>
            <a:r>
              <a:rPr lang="en"/>
              <a:t> for corresponding scores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alignment file + reference fasta from refpack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Sensitive Method for taxonomic labeling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Requires at least two homologous segments (s and o)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Our group is working towards binning output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Currently ⅚ issues resolved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291650" y="1294350"/>
            <a:ext cx="4807800" cy="131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Challenges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07150" y="1294350"/>
            <a:ext cx="72225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1 Binner segment fault bug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Issue: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https://github.com/fungs/taxator-tk/issues/54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Resolution: give an input flag -n sampleid to binner 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binner -n 1 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2 No mapping 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issue: file not found exception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Resolution 1: provide mapping.tax from sample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refpack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Resolution 2: build custom reference mapping file</a:t>
            </a:r>
          </a:p>
        </p:txBody>
      </p:sp>
      <p:sp>
        <p:nvSpPr>
          <p:cNvPr id="139" name="Shape 139"/>
          <p:cNvSpPr/>
          <p:nvPr/>
        </p:nvSpPr>
        <p:spPr>
          <a:xfrm>
            <a:off x="291650" y="2689325"/>
            <a:ext cx="5115900" cy="18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