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94646"/>
  </p:normalViewPr>
  <p:slideViewPr>
    <p:cSldViewPr snapToGrid="0" snapToObjects="1">
      <p:cViewPr>
        <p:scale>
          <a:sx n="80" d="100"/>
          <a:sy n="80" d="100"/>
        </p:scale>
        <p:origin x="1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C502-8B84-B546-B8C7-383E97209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1818D-E96B-5C4A-B556-BB214E08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9A5E-0CFB-2540-A0F2-B15A750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9D06-6539-4E4B-9C0B-76C3E497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A110-C0EC-7B49-8918-B99937F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676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56BF-9481-464A-9A90-FF88981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DCD4C-5633-FE44-9675-056BB92B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CA3B-D5E5-834C-8B68-8CB7CC05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3EC0-962B-984B-96EA-B309DEE5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0CA3-4458-C543-B64A-B7F99E0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11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9B59-6B5F-F940-9A23-6FA9DD432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1F4B9-8BD0-6F4D-97D5-E4F60673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0191-E3AE-874F-A103-325D3E7C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FA32-1045-4A42-908B-091383D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3067-C72E-5742-8223-F46D2EB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603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7653-4FF4-314D-AD14-68063B5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BB51-6086-B94C-911C-B9329C47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5CEE-D110-A84F-8A2A-F2341A28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3243-7DBE-F34A-ADFA-67D40E0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3587-E44C-0D41-B9DD-22A379F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04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073D-5F4C-F843-A0A2-957326F3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7092-B827-4341-9D6D-486F526F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54BA-84E1-EC40-8AE1-D8519ABC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8CFF-41BA-6B40-8946-3C579C5E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90B1-AD44-4F47-8646-EDB06F36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4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6385-F3C1-524F-9FF4-051A2680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079C-464E-2F4A-9365-0CFF47F06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A3F4-6E7F-1849-95DE-BB5C629C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710C-EF53-9344-A5C6-DC19CFB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73BB-BA9C-6B48-9272-EF701BA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A872-0302-7441-B293-723A9720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816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DBA5-350F-1349-BEEF-EA2E10B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1F38-15C8-544C-BF2B-059C54D5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CCB4D-B1F2-B34B-BAF5-1607D4D2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450D-E246-3E43-9A1E-B0B1865D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2AD7C-286D-A941-8CB4-0636782AF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6DFED-4FF4-5940-9AEA-2D69328A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61B1-07D9-5748-B0A5-8D65ACA2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4941F-B8A6-D14A-9FB4-52287029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90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C333-3C45-5743-BAC2-35BAC54E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0AEB-5D89-3E4A-8285-56E89B49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1BC61-3F64-4E47-A2BF-6AF03D6F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4C58-F397-684C-A9C7-733ABC3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83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4F73C-8CD2-8441-897F-16AD9105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43BCE-3DAA-5D46-A938-1D1CB16D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B3CD-E9FB-4A45-B4FA-ECEF6789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0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E21-EE9A-194E-A53C-2A4B7EE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E8B5-4826-434A-90F1-91E39DCC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DC057-FDC2-4441-9C52-CC7BCB31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BEBE-9191-FB41-961E-801008F1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4881-93F1-5B4F-B3AB-7713E66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6CFF-37BB-3A4A-8902-669A5FA6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29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5E13-BCBE-BC45-B868-D497A0FA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B7914-9E56-D04A-8019-8D713E38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8920-6D75-144E-B420-D957E4140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7E490-4B72-7E4C-B154-DA7F7830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0E3E-5E0A-8246-BF33-E2ABE00F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5328-75EB-404C-9495-C8F2E5F1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11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7A71A-6822-7143-8E68-2DE6270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BE6-5D04-F442-B36D-EBF9D538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CB4E-66DE-524A-93EF-20B7AC23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6E44-57BC-1E4B-B630-70CF631E12D3}" type="datetimeFigureOut">
              <a:rPr lang="en-JP" smtClean="0"/>
              <a:t>2020/05/13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6CC0-2790-5D45-B571-8EB3027BE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0FDF-3A88-E64D-944F-2A54D43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00D-028B-A147-8051-9717BAAA6EC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09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arangbishal.blogspot.com/2019/03/frog-2.html" TargetMode="External"/><Relationship Id="rId4" Type="http://schemas.openxmlformats.org/officeDocument/2006/relationships/hyperlink" Target="https://qiita.com/hkrutknouch/items/7f2b6b0c11eaeea73e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4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05144"/>
            <a:ext cx="567526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4316809" y="5123675"/>
            <a:ext cx="369903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C115E5-2B7F-CC45-9F4B-477C127C7EB4}"/>
              </a:ext>
            </a:extLst>
          </p:cNvPr>
          <p:cNvSpPr txBox="1"/>
          <p:nvPr/>
        </p:nvSpPr>
        <p:spPr>
          <a:xfrm>
            <a:off x="5313965" y="613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跳ぶ</a:t>
            </a:r>
            <a:endParaRPr lang="en-JP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EF2C97-35C9-264A-9935-A557DBF72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14522-6842-A842-BCD9-4ABF15A78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02E85-5056-D441-91F7-E854DAD5768D}"/>
              </a:ext>
            </a:extLst>
          </p:cNvPr>
          <p:cNvSpPr txBox="1"/>
          <p:nvPr/>
        </p:nvSpPr>
        <p:spPr>
          <a:xfrm>
            <a:off x="2578294" y="482880"/>
            <a:ext cx="657726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5 3</a:t>
            </a:r>
          </a:p>
          <a:p>
            <a:r>
              <a:rPr lang="en-US" altLang="zh-TW" sz="1400" dirty="0"/>
              <a:t>10 30 40 50 20</a:t>
            </a:r>
          </a:p>
          <a:p>
            <a:endParaRPr lang="en-US" altLang="zh-TW" sz="1400" dirty="0"/>
          </a:p>
          <a:p>
            <a:r>
              <a:rPr lang="zh-TW" altLang="en-US" sz="1400" dirty="0"/>
              <a:t>足場</a:t>
            </a:r>
            <a:r>
              <a:rPr lang="ja-JP" altLang="en-US" sz="1400"/>
              <a:t>の</a:t>
            </a:r>
            <a:r>
              <a:rPr lang="zh-TW" altLang="en-US" sz="1400" dirty="0"/>
              <a:t>数</a:t>
            </a:r>
          </a:p>
          <a:p>
            <a:r>
              <a:rPr lang="en-US" sz="1400" dirty="0"/>
              <a:t>k = 3</a:t>
            </a:r>
          </a:p>
          <a:p>
            <a:endParaRPr lang="en-US" sz="1400" dirty="0"/>
          </a:p>
          <a:p>
            <a:r>
              <a:rPr lang="en-US" sz="1400" dirty="0" err="1"/>
              <a:t>i</a:t>
            </a:r>
            <a:r>
              <a:rPr lang="en-US" sz="1400" dirty="0"/>
              <a:t> = 0</a:t>
            </a:r>
          </a:p>
          <a:p>
            <a:r>
              <a:rPr lang="en-US" sz="1400" dirty="0"/>
              <a:t>j = 1, 2, 3 (if j &lt; n)</a:t>
            </a:r>
          </a:p>
          <a:p>
            <a:endParaRPr lang="en-US" sz="1400" dirty="0"/>
          </a:p>
          <a:p>
            <a:r>
              <a:rPr lang="en-US" sz="1400" dirty="0"/>
              <a:t>j = 1 10 -&gt; 30</a:t>
            </a:r>
          </a:p>
          <a:p>
            <a:r>
              <a:rPr lang="en-US" sz="1400" dirty="0"/>
              <a:t>j = 2 10 -&gt; 40</a:t>
            </a:r>
          </a:p>
          <a:p>
            <a:r>
              <a:rPr lang="en-US" sz="1400" dirty="0"/>
              <a:t>j = 3 10 -&gt; 20</a:t>
            </a:r>
          </a:p>
          <a:p>
            <a:endParaRPr lang="en-US" sz="1400" dirty="0"/>
          </a:p>
          <a:p>
            <a:r>
              <a:rPr lang="en-US" sz="1400" dirty="0"/>
              <a:t>a = [10, 30, 40, 50, 20]</a:t>
            </a:r>
          </a:p>
          <a:p>
            <a:endParaRPr lang="en-US" sz="1400" dirty="0"/>
          </a:p>
          <a:p>
            <a:r>
              <a:rPr lang="en-US" sz="1400" dirty="0" err="1"/>
              <a:t>i</a:t>
            </a:r>
            <a:r>
              <a:rPr lang="en-US" sz="1400" dirty="0"/>
              <a:t> = 1</a:t>
            </a:r>
          </a:p>
          <a:p>
            <a:r>
              <a:rPr lang="en-US" sz="1400" dirty="0"/>
              <a:t>j = 2, 3, 4  (if j &lt; n)</a:t>
            </a:r>
          </a:p>
          <a:p>
            <a:endParaRPr lang="en-US" sz="1400" dirty="0"/>
          </a:p>
          <a:p>
            <a:r>
              <a:rPr lang="en-US" sz="1400" dirty="0"/>
              <a:t>j = 2 10 -&gt; 30 -&gt; 40</a:t>
            </a:r>
          </a:p>
          <a:p>
            <a:r>
              <a:rPr lang="en-US" sz="1400" dirty="0"/>
              <a:t>j = 3 10 -&gt; 30 -&gt; 50</a:t>
            </a:r>
          </a:p>
          <a:p>
            <a:r>
              <a:rPr lang="en-US" sz="1400" dirty="0"/>
              <a:t>j = 3 10 -&gt; 30 -&gt; 20</a:t>
            </a:r>
          </a:p>
          <a:p>
            <a:endParaRPr lang="en-US" sz="1400" dirty="0"/>
          </a:p>
          <a:p>
            <a:r>
              <a:rPr lang="en-US" sz="1400" dirty="0" err="1"/>
              <a:t>i</a:t>
            </a:r>
            <a:r>
              <a:rPr lang="en-US" sz="1400" dirty="0"/>
              <a:t> = 2</a:t>
            </a:r>
          </a:p>
          <a:p>
            <a:r>
              <a:rPr lang="en-US" sz="1400" dirty="0"/>
              <a:t>j = 3, 4, 5  (if j &lt; n)</a:t>
            </a:r>
          </a:p>
          <a:p>
            <a:endParaRPr lang="en-US" sz="1400" dirty="0"/>
          </a:p>
          <a:p>
            <a:r>
              <a:rPr lang="en-US" sz="1400" dirty="0"/>
              <a:t>j = 2 10 -&gt; 30 -&gt; 40 -&gt; 50</a:t>
            </a:r>
          </a:p>
          <a:p>
            <a:r>
              <a:rPr lang="en-US" sz="1400" dirty="0"/>
              <a:t>j = 3 10 -&gt; 30 -&gt; 50 -&gt; 20</a:t>
            </a:r>
          </a:p>
          <a:p>
            <a:endParaRPr lang="en-US" sz="1400" dirty="0"/>
          </a:p>
          <a:p>
            <a:r>
              <a:rPr lang="en-US" sz="1400" dirty="0" err="1"/>
              <a:t>dp</a:t>
            </a:r>
            <a:r>
              <a:rPr lang="en-US" sz="1400" dirty="0"/>
              <a:t>[j] = min( d[j], d[</a:t>
            </a:r>
            <a:r>
              <a:rPr lang="en-US" sz="1400" dirty="0" err="1"/>
              <a:t>i</a:t>
            </a:r>
            <a:r>
              <a:rPr lang="en-US" sz="1400" dirty="0"/>
              <a:t>] + abs(a[</a:t>
            </a:r>
            <a:r>
              <a:rPr lang="en-US" sz="1400" dirty="0" err="1"/>
              <a:t>i</a:t>
            </a:r>
            <a:r>
              <a:rPr lang="en-US" sz="1400" dirty="0"/>
              <a:t>]-a[j]) )</a:t>
            </a:r>
            <a:endParaRPr lang="en-JP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214668" y="298214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</p:spTree>
    <p:extLst>
      <p:ext uri="{BB962C8B-B14F-4D97-AF65-F5344CB8AC3E}">
        <p14:creationId xmlns:p14="http://schemas.microsoft.com/office/powerpoint/2010/main" val="227451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0965E0A-B94D-D54C-B046-858F2816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564845-FCE6-5E4F-8FB7-DD6FD3919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10009708" y="2002435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i+3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32036"/>
            <a:ext cx="2739465" cy="7046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1794927" y="5332061"/>
            <a:ext cx="9106436" cy="523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5DC8AD84-3089-DE4E-B6F0-DFD6BC390891}"/>
              </a:ext>
            </a:extLst>
          </p:cNvPr>
          <p:cNvSpPr/>
          <p:nvPr/>
        </p:nvSpPr>
        <p:spPr>
          <a:xfrm>
            <a:off x="1904903" y="5191426"/>
            <a:ext cx="5667820" cy="7046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F5421E-574F-5644-A2E1-1B2CFC9C912F}"/>
              </a:ext>
            </a:extLst>
          </p:cNvPr>
          <p:cNvSpPr txBox="1"/>
          <p:nvPr/>
        </p:nvSpPr>
        <p:spPr>
          <a:xfrm>
            <a:off x="3842665" y="1410584"/>
            <a:ext cx="38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dp</a:t>
            </a:r>
            <a:r>
              <a:rPr lang="en-US" dirty="0"/>
              <a:t>[j] = min(</a:t>
            </a:r>
            <a:r>
              <a:rPr lang="en-US" dirty="0" err="1"/>
              <a:t>dp</a:t>
            </a:r>
            <a:r>
              <a:rPr lang="en-US" dirty="0"/>
              <a:t>[j],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abs(h[</a:t>
            </a:r>
            <a:r>
              <a:rPr lang="en-US" dirty="0" err="1"/>
              <a:t>i</a:t>
            </a:r>
            <a:r>
              <a:rPr lang="en-US" dirty="0"/>
              <a:t>] - h[j]))</a:t>
            </a:r>
            <a:endParaRPr lang="en-JP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4F156-237A-B14C-8519-1E0042E46179}"/>
              </a:ext>
            </a:extLst>
          </p:cNvPr>
          <p:cNvSpPr txBox="1"/>
          <p:nvPr/>
        </p:nvSpPr>
        <p:spPr>
          <a:xfrm>
            <a:off x="4334210" y="6077298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K=3</a:t>
            </a:r>
          </a:p>
          <a:p>
            <a:r>
              <a:rPr lang="ja-JP" altLang="en-US" b="1">
                <a:solidFill>
                  <a:srgbClr val="FF0000"/>
                </a:solidFill>
              </a:rPr>
              <a:t>跳べる足場は</a:t>
            </a:r>
            <a:r>
              <a:rPr lang="en-US" altLang="ja-JP" b="1" dirty="0">
                <a:solidFill>
                  <a:srgbClr val="FF0000"/>
                </a:solidFill>
              </a:rPr>
              <a:t>3</a:t>
            </a:r>
            <a:r>
              <a:rPr lang="ja-JP" altLang="en-US" b="1">
                <a:solidFill>
                  <a:srgbClr val="FF0000"/>
                </a:solidFill>
              </a:rPr>
              <a:t>個ある場合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1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2299918" y="2197413"/>
            <a:ext cx="7158407" cy="23537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D4AAAE-A0E5-4349-9F5C-30634C108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4659566" y="0"/>
            <a:ext cx="2439110" cy="2197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9952C-D373-2348-8F45-9B1663731C35}"/>
              </a:ext>
            </a:extLst>
          </p:cNvPr>
          <p:cNvSpPr txBox="1"/>
          <p:nvPr/>
        </p:nvSpPr>
        <p:spPr>
          <a:xfrm>
            <a:off x="3000375" y="5257800"/>
            <a:ext cx="6369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References: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https://qiita.com/hkrutknouch/items/7f2b6b0c11eaeea73eba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https://sarangbishal.blogspot.com/2019/03/frog-2.html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2696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4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05144"/>
            <a:ext cx="567526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4316809" y="5123675"/>
            <a:ext cx="369903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C115E5-2B7F-CC45-9F4B-477C127C7EB4}"/>
              </a:ext>
            </a:extLst>
          </p:cNvPr>
          <p:cNvSpPr txBox="1"/>
          <p:nvPr/>
        </p:nvSpPr>
        <p:spPr>
          <a:xfrm>
            <a:off x="5313965" y="613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跳ぶ</a:t>
            </a:r>
            <a:endParaRPr lang="en-JP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78F88-4CE7-DC4C-9D76-0AE303E0D3B9}"/>
              </a:ext>
            </a:extLst>
          </p:cNvPr>
          <p:cNvSpPr txBox="1"/>
          <p:nvPr/>
        </p:nvSpPr>
        <p:spPr>
          <a:xfrm>
            <a:off x="3450636" y="1417806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p[3] = min(height[3]-height[2], height[3]-height[1])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66D4-1C84-E242-A091-3F4068C9FF37}"/>
              </a:ext>
            </a:extLst>
          </p:cNvPr>
          <p:cNvSpPr txBox="1"/>
          <p:nvPr/>
        </p:nvSpPr>
        <p:spPr>
          <a:xfrm>
            <a:off x="5210965" y="103699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Base Case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DD801E-B0B2-0F49-82E1-ED7DB4654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C3D676-C881-EA40-A88D-9BA066BC8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0965E0A-B94D-D54C-B046-858F2816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564845-FCE6-5E4F-8FB7-DD6FD3919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05144"/>
            <a:ext cx="567526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4316809" y="5123675"/>
            <a:ext cx="369903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C115E5-2B7F-CC45-9F4B-477C127C7EB4}"/>
              </a:ext>
            </a:extLst>
          </p:cNvPr>
          <p:cNvSpPr txBox="1"/>
          <p:nvPr/>
        </p:nvSpPr>
        <p:spPr>
          <a:xfrm>
            <a:off x="5313965" y="613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跳ぶ</a:t>
            </a:r>
            <a:endParaRPr lang="en-JP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EF1A7-0734-2B47-9427-1286E530AB34}"/>
              </a:ext>
            </a:extLst>
          </p:cNvPr>
          <p:cNvSpPr txBox="1"/>
          <p:nvPr/>
        </p:nvSpPr>
        <p:spPr>
          <a:xfrm>
            <a:off x="5210965" y="1036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一般式</a:t>
            </a:r>
            <a:endParaRPr lang="en-JP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78F88-4CE7-DC4C-9D76-0AE303E0D3B9}"/>
              </a:ext>
            </a:extLst>
          </p:cNvPr>
          <p:cNvSpPr txBox="1"/>
          <p:nvPr/>
        </p:nvSpPr>
        <p:spPr>
          <a:xfrm>
            <a:off x="2684874" y="1406330"/>
            <a:ext cx="682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p[i] = min(height[i]-height[i-1] + dp[i-1], height[i]-height[i-1] + dp[i-1])</a:t>
            </a:r>
          </a:p>
        </p:txBody>
      </p:sp>
    </p:spTree>
    <p:extLst>
      <p:ext uri="{BB962C8B-B14F-4D97-AF65-F5344CB8AC3E}">
        <p14:creationId xmlns:p14="http://schemas.microsoft.com/office/powerpoint/2010/main" val="111382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0965E0A-B94D-D54C-B046-858F2816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564845-FCE6-5E4F-8FB7-DD6FD3919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05144"/>
            <a:ext cx="567526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4316809" y="5123675"/>
            <a:ext cx="369903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C115E5-2B7F-CC45-9F4B-477C127C7EB4}"/>
              </a:ext>
            </a:extLst>
          </p:cNvPr>
          <p:cNvSpPr txBox="1"/>
          <p:nvPr/>
        </p:nvSpPr>
        <p:spPr>
          <a:xfrm>
            <a:off x="5313965" y="613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跳ぶ</a:t>
            </a:r>
            <a:endParaRPr lang="en-JP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EF1A7-0734-2B47-9427-1286E530AB34}"/>
              </a:ext>
            </a:extLst>
          </p:cNvPr>
          <p:cNvSpPr txBox="1"/>
          <p:nvPr/>
        </p:nvSpPr>
        <p:spPr>
          <a:xfrm>
            <a:off x="5210965" y="1036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一般式</a:t>
            </a:r>
            <a:endParaRPr lang="en-JP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78F88-4CE7-DC4C-9D76-0AE303E0D3B9}"/>
              </a:ext>
            </a:extLst>
          </p:cNvPr>
          <p:cNvSpPr txBox="1"/>
          <p:nvPr/>
        </p:nvSpPr>
        <p:spPr>
          <a:xfrm>
            <a:off x="2684874" y="1406330"/>
            <a:ext cx="682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p[i] = min(height[i]-height[i-1] + dp[i-1], height[i]-height[i-1] + dp[i-1])</a:t>
            </a:r>
          </a:p>
        </p:txBody>
      </p:sp>
    </p:spTree>
    <p:extLst>
      <p:ext uri="{BB962C8B-B14F-4D97-AF65-F5344CB8AC3E}">
        <p14:creationId xmlns:p14="http://schemas.microsoft.com/office/powerpoint/2010/main" val="158654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4</a:t>
            </a:r>
          </a:p>
        </p:txBody>
      </p:sp>
      <p:sp>
        <p:nvSpPr>
          <p:cNvPr id="32" name="Curved Up Arrow 31">
            <a:extLst>
              <a:ext uri="{FF2B5EF4-FFF2-40B4-BE49-F238E27FC236}">
                <a16:creationId xmlns:a16="http://schemas.microsoft.com/office/drawing/2014/main" id="{A0923030-60F0-EF4F-B390-1998BDB6CA31}"/>
              </a:ext>
            </a:extLst>
          </p:cNvPr>
          <p:cNvSpPr/>
          <p:nvPr/>
        </p:nvSpPr>
        <p:spPr>
          <a:xfrm>
            <a:off x="1794927" y="5205144"/>
            <a:ext cx="567526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2E119902-9B49-7F41-A9EC-A70A3E4C217D}"/>
              </a:ext>
            </a:extLst>
          </p:cNvPr>
          <p:cNvSpPr/>
          <p:nvPr/>
        </p:nvSpPr>
        <p:spPr>
          <a:xfrm>
            <a:off x="4316809" y="5123675"/>
            <a:ext cx="369903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C115E5-2B7F-CC45-9F4B-477C127C7EB4}"/>
              </a:ext>
            </a:extLst>
          </p:cNvPr>
          <p:cNvSpPr txBox="1"/>
          <p:nvPr/>
        </p:nvSpPr>
        <p:spPr>
          <a:xfrm>
            <a:off x="5313965" y="613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跳ぶ</a:t>
            </a:r>
            <a:endParaRPr lang="en-JP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EF2C97-35C9-264A-9935-A557DBF72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14522-6842-A842-BCD9-4ABF15A78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4E8C4-123A-B549-AF3A-9709D2BF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65" y="1026262"/>
            <a:ext cx="10787063" cy="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49A457-764C-2346-9B2E-549D5CB6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E62DE-2342-8240-A9CA-2376A2A6D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DADD0-1D0F-424C-A716-B8653B987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90606E-8EBA-574A-ADD1-E7DF7EE41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005253" y="1643206"/>
            <a:ext cx="1824037" cy="16432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163331-0349-9847-8ED6-3845112F838D}"/>
              </a:ext>
            </a:extLst>
          </p:cNvPr>
          <p:cNvSpPr txBox="1"/>
          <p:nvPr/>
        </p:nvSpPr>
        <p:spPr>
          <a:xfrm>
            <a:off x="1197655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F3BE6-3764-B64E-8283-CC799659BE9C}"/>
              </a:ext>
            </a:extLst>
          </p:cNvPr>
          <p:cNvSpPr txBox="1"/>
          <p:nvPr/>
        </p:nvSpPr>
        <p:spPr>
          <a:xfrm>
            <a:off x="431680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89C9-D71A-4042-A41F-3BEABCD4B4D3}"/>
              </a:ext>
            </a:extLst>
          </p:cNvPr>
          <p:cNvSpPr txBox="1"/>
          <p:nvPr/>
        </p:nvSpPr>
        <p:spPr>
          <a:xfrm>
            <a:off x="7470193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A69BC-69D3-0E4B-99E9-A23F77134F90}"/>
              </a:ext>
            </a:extLst>
          </p:cNvPr>
          <p:cNvSpPr txBox="1"/>
          <p:nvPr/>
        </p:nvSpPr>
        <p:spPr>
          <a:xfrm>
            <a:off x="10474649" y="455509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EF2C97-35C9-264A-9935-A557DBF72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14522-6842-A842-BCD9-4ABF15A78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4E8C4-123A-B549-AF3A-9709D2BF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65" y="1008805"/>
            <a:ext cx="10787063" cy="9923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27BBA-4FAC-DC48-9525-245154C00C1D}"/>
              </a:ext>
            </a:extLst>
          </p:cNvPr>
          <p:cNvSpPr txBox="1"/>
          <p:nvPr/>
        </p:nvSpPr>
        <p:spPr>
          <a:xfrm>
            <a:off x="732715" y="57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今回の条件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3C40623-A952-564B-AF1C-6978C2D89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009708" y="2002435"/>
            <a:ext cx="1824037" cy="16432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18EB3A-F1B2-914C-B17F-40EAA8D3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37515" y="2090511"/>
            <a:ext cx="1824037" cy="16432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CC98EC-A011-FA47-93F1-0B05271C7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39C720-E275-D346-9597-EFAAADD2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65" y="1008805"/>
            <a:ext cx="10787063" cy="9923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3F0F24-34CB-8B4F-8965-E7263BDAACB0}"/>
              </a:ext>
            </a:extLst>
          </p:cNvPr>
          <p:cNvSpPr txBox="1"/>
          <p:nvPr/>
        </p:nvSpPr>
        <p:spPr>
          <a:xfrm>
            <a:off x="732715" y="57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今回の条件</a:t>
            </a:r>
            <a:endParaRPr lang="en-JP" b="1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54B9EE-CFFF-744C-A660-E9A82F6AAE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73A1AC-A075-E34B-A9B9-363F52299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F103AA-A048-DB49-A103-0690FC6D3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125287-9420-EC4A-9306-2A19783F5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19D8E9-84B2-2D40-9059-588D29B8A094}"/>
              </a:ext>
            </a:extLst>
          </p:cNvPr>
          <p:cNvSpPr txBox="1"/>
          <p:nvPr/>
        </p:nvSpPr>
        <p:spPr>
          <a:xfrm>
            <a:off x="1197655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B5D8D-36F6-F647-B9D1-46942BD22106}"/>
              </a:ext>
            </a:extLst>
          </p:cNvPr>
          <p:cNvSpPr txBox="1"/>
          <p:nvPr/>
        </p:nvSpPr>
        <p:spPr>
          <a:xfrm>
            <a:off x="431680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84789-9343-8F42-AF5D-5811476E5345}"/>
              </a:ext>
            </a:extLst>
          </p:cNvPr>
          <p:cNvSpPr txBox="1"/>
          <p:nvPr/>
        </p:nvSpPr>
        <p:spPr>
          <a:xfrm>
            <a:off x="7470193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1C61C9-5F0B-2E49-8D27-1CCE1FCD42CD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i+3</a:t>
            </a:r>
          </a:p>
        </p:txBody>
      </p:sp>
      <p:sp>
        <p:nvSpPr>
          <p:cNvPr id="43" name="Curved Up Arrow 42">
            <a:extLst>
              <a:ext uri="{FF2B5EF4-FFF2-40B4-BE49-F238E27FC236}">
                <a16:creationId xmlns:a16="http://schemas.microsoft.com/office/drawing/2014/main" id="{BAE8D259-684B-3246-B96A-DC3A1C0E5C57}"/>
              </a:ext>
            </a:extLst>
          </p:cNvPr>
          <p:cNvSpPr/>
          <p:nvPr/>
        </p:nvSpPr>
        <p:spPr>
          <a:xfrm>
            <a:off x="1794927" y="5232036"/>
            <a:ext cx="2739465" cy="7046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0658A2A8-3324-B440-9372-73DBFFE047D9}"/>
              </a:ext>
            </a:extLst>
          </p:cNvPr>
          <p:cNvSpPr/>
          <p:nvPr/>
        </p:nvSpPr>
        <p:spPr>
          <a:xfrm>
            <a:off x="1794927" y="5332061"/>
            <a:ext cx="9106436" cy="523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5" name="Curved Up Arrow 44">
            <a:extLst>
              <a:ext uri="{FF2B5EF4-FFF2-40B4-BE49-F238E27FC236}">
                <a16:creationId xmlns:a16="http://schemas.microsoft.com/office/drawing/2014/main" id="{112A020A-A5AA-B146-8A5C-A86A57DC28F6}"/>
              </a:ext>
            </a:extLst>
          </p:cNvPr>
          <p:cNvSpPr/>
          <p:nvPr/>
        </p:nvSpPr>
        <p:spPr>
          <a:xfrm>
            <a:off x="1904903" y="5191426"/>
            <a:ext cx="5667820" cy="7046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BF95FF-F47A-AA4D-92CE-A3805071F141}"/>
              </a:ext>
            </a:extLst>
          </p:cNvPr>
          <p:cNvSpPr txBox="1"/>
          <p:nvPr/>
        </p:nvSpPr>
        <p:spPr>
          <a:xfrm>
            <a:off x="4334210" y="607729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跳べる足場は</a:t>
            </a:r>
            <a:r>
              <a:rPr lang="en-US" altLang="ja-JP" b="1" dirty="0">
                <a:solidFill>
                  <a:srgbClr val="FF0000"/>
                </a:solidFill>
              </a:rPr>
              <a:t>K</a:t>
            </a:r>
            <a:r>
              <a:rPr lang="ja-JP" altLang="en-US" b="1">
                <a:solidFill>
                  <a:srgbClr val="FF0000"/>
                </a:solidFill>
              </a:rPr>
              <a:t>個ある場合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3C40623-A952-564B-AF1C-6978C2D89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009708" y="2002435"/>
            <a:ext cx="1824037" cy="16432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18EB3A-F1B2-914C-B17F-40EAA8D3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37515" y="2090511"/>
            <a:ext cx="1824037" cy="16432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CC98EC-A011-FA47-93F1-0B05271C7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54B9EE-CFFF-744C-A660-E9A82F6AA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73A1AC-A075-E34B-A9B9-363F52299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F103AA-A048-DB49-A103-0690FC6D3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125287-9420-EC4A-9306-2A19783F5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19D8E9-84B2-2D40-9059-588D29B8A094}"/>
              </a:ext>
            </a:extLst>
          </p:cNvPr>
          <p:cNvSpPr txBox="1"/>
          <p:nvPr/>
        </p:nvSpPr>
        <p:spPr>
          <a:xfrm>
            <a:off x="1197655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B5D8D-36F6-F647-B9D1-46942BD22106}"/>
              </a:ext>
            </a:extLst>
          </p:cNvPr>
          <p:cNvSpPr txBox="1"/>
          <p:nvPr/>
        </p:nvSpPr>
        <p:spPr>
          <a:xfrm>
            <a:off x="431680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84789-9343-8F42-AF5D-5811476E5345}"/>
              </a:ext>
            </a:extLst>
          </p:cNvPr>
          <p:cNvSpPr txBox="1"/>
          <p:nvPr/>
        </p:nvSpPr>
        <p:spPr>
          <a:xfrm>
            <a:off x="7470193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1C61C9-5F0B-2E49-8D27-1CCE1FCD42CD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i+3</a:t>
            </a:r>
          </a:p>
        </p:txBody>
      </p:sp>
      <p:sp>
        <p:nvSpPr>
          <p:cNvPr id="43" name="Curved Up Arrow 42">
            <a:extLst>
              <a:ext uri="{FF2B5EF4-FFF2-40B4-BE49-F238E27FC236}">
                <a16:creationId xmlns:a16="http://schemas.microsoft.com/office/drawing/2014/main" id="{BAE8D259-684B-3246-B96A-DC3A1C0E5C57}"/>
              </a:ext>
            </a:extLst>
          </p:cNvPr>
          <p:cNvSpPr/>
          <p:nvPr/>
        </p:nvSpPr>
        <p:spPr>
          <a:xfrm>
            <a:off x="1794927" y="5232036"/>
            <a:ext cx="2739465" cy="7046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0658A2A8-3324-B440-9372-73DBFFE047D9}"/>
              </a:ext>
            </a:extLst>
          </p:cNvPr>
          <p:cNvSpPr/>
          <p:nvPr/>
        </p:nvSpPr>
        <p:spPr>
          <a:xfrm>
            <a:off x="1794927" y="5332061"/>
            <a:ext cx="9106436" cy="523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5" name="Curved Up Arrow 44">
            <a:extLst>
              <a:ext uri="{FF2B5EF4-FFF2-40B4-BE49-F238E27FC236}">
                <a16:creationId xmlns:a16="http://schemas.microsoft.com/office/drawing/2014/main" id="{112A020A-A5AA-B146-8A5C-A86A57DC28F6}"/>
              </a:ext>
            </a:extLst>
          </p:cNvPr>
          <p:cNvSpPr/>
          <p:nvPr/>
        </p:nvSpPr>
        <p:spPr>
          <a:xfrm>
            <a:off x="1904903" y="5191426"/>
            <a:ext cx="5667820" cy="7046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24F17-FA20-D24B-9DE9-ED045BACC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9" y="921337"/>
            <a:ext cx="6531429" cy="1592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59F996-196B-304F-B6E1-75D19472C323}"/>
              </a:ext>
            </a:extLst>
          </p:cNvPr>
          <p:cNvSpPr txBox="1"/>
          <p:nvPr/>
        </p:nvSpPr>
        <p:spPr>
          <a:xfrm>
            <a:off x="4334210" y="6077298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K=3</a:t>
            </a:r>
          </a:p>
          <a:p>
            <a:r>
              <a:rPr lang="ja-JP" altLang="en-US" b="1">
                <a:solidFill>
                  <a:srgbClr val="FF0000"/>
                </a:solidFill>
              </a:rPr>
              <a:t>跳べる足場は</a:t>
            </a:r>
            <a:r>
              <a:rPr lang="en-US" altLang="ja-JP" b="1" dirty="0">
                <a:solidFill>
                  <a:srgbClr val="FF0000"/>
                </a:solidFill>
              </a:rPr>
              <a:t>3</a:t>
            </a:r>
            <a:r>
              <a:rPr lang="ja-JP" altLang="en-US" b="1">
                <a:solidFill>
                  <a:srgbClr val="FF0000"/>
                </a:solidFill>
              </a:rPr>
              <a:t>個ある場合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3C40623-A952-564B-AF1C-6978C2D89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009708" y="2002435"/>
            <a:ext cx="1824037" cy="16432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18EB3A-F1B2-914C-B17F-40EAA8D3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1037515" y="2090511"/>
            <a:ext cx="1824037" cy="16432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CC98EC-A011-FA47-93F1-0B05271C7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287" b="15881"/>
          <a:stretch/>
        </p:blipFill>
        <p:spPr>
          <a:xfrm>
            <a:off x="732715" y="1785711"/>
            <a:ext cx="1824037" cy="1643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400B0D-366B-054D-BD04-F3E81CA4F992}"/>
              </a:ext>
            </a:extLst>
          </p:cNvPr>
          <p:cNvSpPr txBox="1"/>
          <p:nvPr/>
        </p:nvSpPr>
        <p:spPr>
          <a:xfrm>
            <a:off x="5313965" y="53439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FROG 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54B9EE-CFFF-744C-A660-E9A82F6AA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9419499" y="3645725"/>
            <a:ext cx="3004456" cy="6286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73A1AC-A075-E34B-A9B9-363F52299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3261659" y="2706433"/>
            <a:ext cx="3004456" cy="1567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F103AA-A048-DB49-A103-0690FC6D3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142506" y="3286497"/>
            <a:ext cx="3004456" cy="9878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125287-9420-EC4A-9306-2A19783F5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8" t="32704" r="13182" b="43172"/>
          <a:stretch/>
        </p:blipFill>
        <p:spPr>
          <a:xfrm>
            <a:off x="6415044" y="3286496"/>
            <a:ext cx="3004456" cy="9878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19D8E9-84B2-2D40-9059-588D29B8A094}"/>
              </a:ext>
            </a:extLst>
          </p:cNvPr>
          <p:cNvSpPr txBox="1"/>
          <p:nvPr/>
        </p:nvSpPr>
        <p:spPr>
          <a:xfrm>
            <a:off x="1197655" y="4555093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B5D8D-36F6-F647-B9D1-46942BD22106}"/>
              </a:ext>
            </a:extLst>
          </p:cNvPr>
          <p:cNvSpPr txBox="1"/>
          <p:nvPr/>
        </p:nvSpPr>
        <p:spPr>
          <a:xfrm>
            <a:off x="431680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84789-9343-8F42-AF5D-5811476E5345}"/>
              </a:ext>
            </a:extLst>
          </p:cNvPr>
          <p:cNvSpPr txBox="1"/>
          <p:nvPr/>
        </p:nvSpPr>
        <p:spPr>
          <a:xfrm>
            <a:off x="7470193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1C61C9-5F0B-2E49-8D27-1CCE1FCD42CD}"/>
              </a:ext>
            </a:extLst>
          </p:cNvPr>
          <p:cNvSpPr txBox="1"/>
          <p:nvPr/>
        </p:nvSpPr>
        <p:spPr>
          <a:xfrm>
            <a:off x="10474649" y="455509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Stone i+3</a:t>
            </a:r>
          </a:p>
        </p:txBody>
      </p:sp>
      <p:sp>
        <p:nvSpPr>
          <p:cNvPr id="43" name="Curved Up Arrow 42">
            <a:extLst>
              <a:ext uri="{FF2B5EF4-FFF2-40B4-BE49-F238E27FC236}">
                <a16:creationId xmlns:a16="http://schemas.microsoft.com/office/drawing/2014/main" id="{BAE8D259-684B-3246-B96A-DC3A1C0E5C57}"/>
              </a:ext>
            </a:extLst>
          </p:cNvPr>
          <p:cNvSpPr/>
          <p:nvPr/>
        </p:nvSpPr>
        <p:spPr>
          <a:xfrm>
            <a:off x="1794927" y="5232036"/>
            <a:ext cx="2739465" cy="7046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0658A2A8-3324-B440-9372-73DBFFE047D9}"/>
              </a:ext>
            </a:extLst>
          </p:cNvPr>
          <p:cNvSpPr/>
          <p:nvPr/>
        </p:nvSpPr>
        <p:spPr>
          <a:xfrm>
            <a:off x="1794927" y="5332061"/>
            <a:ext cx="9106436" cy="523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45" name="Curved Up Arrow 44">
            <a:extLst>
              <a:ext uri="{FF2B5EF4-FFF2-40B4-BE49-F238E27FC236}">
                <a16:creationId xmlns:a16="http://schemas.microsoft.com/office/drawing/2014/main" id="{112A020A-A5AA-B146-8A5C-A86A57DC28F6}"/>
              </a:ext>
            </a:extLst>
          </p:cNvPr>
          <p:cNvSpPr/>
          <p:nvPr/>
        </p:nvSpPr>
        <p:spPr>
          <a:xfrm>
            <a:off x="1904903" y="5191426"/>
            <a:ext cx="5667820" cy="7046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24F17-FA20-D24B-9DE9-ED045BACC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9" y="921337"/>
            <a:ext cx="6531429" cy="1592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59F996-196B-304F-B6E1-75D19472C323}"/>
              </a:ext>
            </a:extLst>
          </p:cNvPr>
          <p:cNvSpPr txBox="1"/>
          <p:nvPr/>
        </p:nvSpPr>
        <p:spPr>
          <a:xfrm>
            <a:off x="4334210" y="6077298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K=3</a:t>
            </a:r>
          </a:p>
          <a:p>
            <a:r>
              <a:rPr lang="ja-JP" altLang="en-US" b="1">
                <a:solidFill>
                  <a:srgbClr val="FF0000"/>
                </a:solidFill>
              </a:rPr>
              <a:t>跳べる足場は</a:t>
            </a:r>
            <a:r>
              <a:rPr lang="en-US" altLang="ja-JP" b="1" dirty="0">
                <a:solidFill>
                  <a:srgbClr val="FF0000"/>
                </a:solidFill>
              </a:rPr>
              <a:t>3</a:t>
            </a:r>
            <a:r>
              <a:rPr lang="ja-JP" altLang="en-US" b="1">
                <a:solidFill>
                  <a:srgbClr val="FF0000"/>
                </a:solidFill>
              </a:rPr>
              <a:t>個ある場合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491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Yonglik</dc:creator>
  <cp:lastModifiedBy>Chang Yonglik</cp:lastModifiedBy>
  <cp:revision>14</cp:revision>
  <dcterms:created xsi:type="dcterms:W3CDTF">2020-05-13T06:35:21Z</dcterms:created>
  <dcterms:modified xsi:type="dcterms:W3CDTF">2020-05-13T08:47:28Z</dcterms:modified>
</cp:coreProperties>
</file>