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73DB4-3A0C-9646-B12F-B8FA8DC03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F2D781-1622-DB40-9532-B6E76094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80405-DA9E-ED4A-A245-751033FF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5F231-D7BE-2044-AA3A-DEDFF1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9AAED-F28D-D445-859B-109D1AF4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6E978-917C-9C4F-9C40-505F8FBA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401D53-37E2-FC45-B65B-E201315B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E98D8-A02F-BE40-B746-711942DD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BC191-C7C9-D741-8FA6-D0A35B7D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DE69C-8830-5740-8926-70FF4823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7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CA84AF-3DB6-5848-9F6A-098A30CAC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FBC08-D858-8041-BC84-ED375FA2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E957E-082E-F145-ABAF-513DC2A6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B342E-1653-CB43-A666-5B1734C9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28576-9171-9E40-8A10-8DD3AB9A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6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508CB-D381-4E43-8D3D-C5151567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F0E356-1829-EB44-8D89-9D267E73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0B4F8-A491-B74D-8A96-042010A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6253DB-D25B-684E-AB4C-4328D837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E87DA-6331-A043-BDCF-F6E3EE31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EEE96-24EE-A34E-8833-958BBDA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DD42A-B459-B540-8E83-A0F6A3D8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C9D67C-3828-BD48-B4EF-13D5D005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16705-9948-B64B-B629-F093778E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D76BC-0998-1547-808E-65B2F98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25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214D0-AC36-DF43-991D-2C8F4AAB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2042B-B4BD-364A-B519-E291FAC51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20B337-964E-CD46-8F50-9579DF79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5F936-90AD-6047-8DA8-E7BC4EE3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98996-EDA7-FD40-8CA4-B0FCFC5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D1ACD1-7FF7-6A4C-9078-BE5C7549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825A5-E1B6-054C-8F93-ADED0457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BC5FC7-DFCC-7548-955D-FAE7441D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BD4F15-9695-B94B-82AA-9CDE0A02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919425-1C01-8C40-B9C8-445590FF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4F41DE-A482-C546-9F53-E6C0EAE85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27F5E9-3DA4-8A46-B068-E32D9C18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91375-F3A8-8D45-AD8A-5E0F956E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5A3CAC-8600-3E4F-AFE2-5F8AC5F6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CBED1-0DA7-AE40-85DC-3815235F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96EF18-03C6-1147-B560-D01AB6F4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E56401-CDF1-124A-A046-34C5D3A6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9D0929-8B1F-2F47-94E9-F2744046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73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F113EB-7BE8-934A-B3BD-3DCFEAC0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16C939-F8E6-3C4C-A736-ADBF4C23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234B6A-24EE-ED42-A342-8D11FA5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0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BA5B7-B3B8-BD42-9C71-D0AA377B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77FD0-3B8E-0241-890F-BF79C511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9F9C7-53D2-1D47-84EC-5A21B132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75C3F-E904-8849-BB05-012C3C3C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E7979-CDCB-2942-9A18-078131A2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78EF3-3721-9B49-B994-FE75CA8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48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359EB-AD69-B043-941B-B0E5083A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48A6A-5261-0C4F-89F5-2508F61D0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CDB37-0B8D-A04A-B8A5-79D6126C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B35CBB-7398-6C41-8E8E-7E254A6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792A6A-F86D-5D4A-8C2D-679D79BA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323540-CF37-A649-B47A-C28CA48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5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E3EF56-C2CA-9247-A5F8-28A5D2FE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2372F-B8D8-C948-83D6-A51866F2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6E5B5-E2D2-5B47-88C3-00BC7F21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276A-B7FE-8947-B3AA-B2F0BB78576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0A30F-6CEC-D042-AF8A-2BE5305EE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7E4DD-F734-4D45-9CB8-E83A07AE3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8DA7-798C-F344-8B1C-9D1B8776A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057/tasks/abc057_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drken/items/a14e9af0ca2d857dad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rc017/tasks/arc017_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C9DB0-B43F-7040-97DE-E7A33A5E5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素数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C6C577-1B7B-2C4A-988B-136A1882D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2020.06.17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7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66E4-06C1-1647-9C94-9A0C376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約数列挙のアイディア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1CC85F-8EDB-7E4E-8828-6A499A8E0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 , 3 … 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場合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/>
                  <a:t>素数判定のアイディアで、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1" lang="ja-JP" altLang="en-US"/>
                  <a:t>までは愚直に割っていく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&gt; 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の場合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割れる時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約数で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ある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=200 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とき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約数である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1CC85F-8EDB-7E4E-8828-6A499A8E0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0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D135F-D372-3440-A1DB-FFFD12A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約数列挙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DFAAFA-D840-3D46-86A2-0C136371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4" t="17318" r="9209" b="17394"/>
          <a:stretch/>
        </p:blipFill>
        <p:spPr>
          <a:xfrm>
            <a:off x="2307021" y="1690688"/>
            <a:ext cx="7577958" cy="44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7F018-112B-D345-86A5-94421B24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例題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A5D269-78C2-D748-B450-702CCCD7168F}"/>
              </a:ext>
            </a:extLst>
          </p:cNvPr>
          <p:cNvSpPr txBox="1"/>
          <p:nvPr/>
        </p:nvSpPr>
        <p:spPr>
          <a:xfrm>
            <a:off x="1755228" y="1690688"/>
            <a:ext cx="577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>
                <a:hlinkClick r:id="rId2"/>
              </a:rPr>
              <a:t> </a:t>
            </a:r>
            <a:r>
              <a:rPr lang="en" altLang="ja-JP" b="1" dirty="0">
                <a:hlinkClick r:id="rId2"/>
              </a:rPr>
              <a:t>ABC 057 C - Digits in Multiplication</a:t>
            </a:r>
            <a:r>
              <a:rPr lang="en" altLang="ja-JP" b="1" dirty="0"/>
              <a:t> (300 </a:t>
            </a:r>
            <a:r>
              <a:rPr lang="ja-JP" altLang="en-US" b="1"/>
              <a:t>点</a:t>
            </a:r>
            <a:r>
              <a:rPr lang="en-US" altLang="ja-JP" b="1" dirty="0"/>
              <a:t>)</a:t>
            </a:r>
          </a:p>
          <a:p>
            <a:r>
              <a:rPr lang="en" altLang="ja-JP" dirty="0">
                <a:hlinkClick r:id="rId2"/>
              </a:rPr>
              <a:t>https://atcoder.jp/contests/abc057/tasks/abc057_c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70835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CAFA2-50C7-2B4B-A8FE-FE484AFE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38874-8928-F74F-848C-FD3BAA5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b="1" dirty="0" err="1">
                <a:hlinkClick r:id="rId2"/>
              </a:rPr>
              <a:t>AtCoder</a:t>
            </a:r>
            <a:r>
              <a:rPr lang="en" altLang="ja-JP" b="1" dirty="0">
                <a:hlinkClick r:id="rId2"/>
              </a:rPr>
              <a:t> </a:t>
            </a:r>
            <a:r>
              <a:rPr lang="ja-JP" altLang="en-US" b="1">
                <a:hlinkClick r:id="rId2"/>
              </a:rPr>
              <a:t>版！マスター・オブ・整数 </a:t>
            </a:r>
            <a:r>
              <a:rPr lang="en-US" altLang="ja-JP" b="1" dirty="0">
                <a:hlinkClick r:id="rId2"/>
              </a:rPr>
              <a:t>(</a:t>
            </a:r>
            <a:r>
              <a:rPr lang="ja-JP" altLang="en-US" b="1">
                <a:hlinkClick r:id="rId2"/>
              </a:rPr>
              <a:t>素因数分解編</a:t>
            </a:r>
            <a:r>
              <a:rPr lang="en-US" altLang="ja-JP" b="1" dirty="0">
                <a:hlinkClick r:id="rId2"/>
              </a:rPr>
              <a:t>)</a:t>
            </a:r>
            <a:br>
              <a:rPr lang="en-US" altLang="ja-JP" b="1" dirty="0"/>
            </a:br>
            <a:r>
              <a:rPr lang="en-US" altLang="ja-JP" b="1" dirty="0"/>
              <a:t>  </a:t>
            </a:r>
            <a:r>
              <a:rPr lang="en" altLang="ja-JP" dirty="0">
                <a:hlinkClick r:id="rId2"/>
              </a:rPr>
              <a:t>https://qiita.com/drken/items/a14e9af0ca2d857dad23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90210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DB936-182C-5E47-A426-65FBE8E3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1912883"/>
            <a:ext cx="10515600" cy="2427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§1. </a:t>
            </a:r>
            <a:r>
              <a:rPr lang="ja-JP" altLang="en-US"/>
              <a:t>素数判定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§2. </a:t>
            </a:r>
            <a:r>
              <a:rPr lang="ja-JP" altLang="en-US"/>
              <a:t>約数列挙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§3. </a:t>
            </a:r>
            <a:r>
              <a:rPr kumimoji="1" lang="ja-JP" altLang="en-US"/>
              <a:t>素因数分解</a:t>
            </a:r>
            <a:r>
              <a:rPr kumimoji="1" lang="en-US" altLang="ja-JP" dirty="0"/>
              <a:t>(</a:t>
            </a:r>
            <a:r>
              <a:rPr kumimoji="1" lang="ja-JP" altLang="en-US"/>
              <a:t>次回予定</a:t>
            </a:r>
            <a:r>
              <a:rPr kumimoji="1" lang="en-US" altLang="ja-JP" dirty="0"/>
              <a:t>?)</a:t>
            </a:r>
          </a:p>
          <a:p>
            <a:pPr marL="0" indent="0">
              <a:buNone/>
            </a:pPr>
            <a:r>
              <a:rPr lang="en-US" altLang="ja-JP" dirty="0"/>
              <a:t>§4. </a:t>
            </a:r>
            <a:r>
              <a:rPr lang="ja-JP" altLang="en-US"/>
              <a:t>素因数分解の利用</a:t>
            </a:r>
            <a:r>
              <a:rPr lang="en-US" altLang="ja-JP" dirty="0"/>
              <a:t>(</a:t>
            </a:r>
            <a:r>
              <a:rPr lang="ja-JP" altLang="en-US"/>
              <a:t>次回予定</a:t>
            </a:r>
            <a:r>
              <a:rPr lang="en-US" altLang="ja-JP"/>
              <a:t>?)</a:t>
            </a:r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14DF5-D2D8-CC46-B059-185187CE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§1. </a:t>
            </a:r>
            <a:r>
              <a:rPr lang="ja-JP" altLang="en-US"/>
              <a:t>素数判定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5DBF758-C04A-FE46-A95B-A17FBBD1A25C}"/>
                  </a:ext>
                </a:extLst>
              </p:cNvPr>
              <p:cNvSpPr txBox="1"/>
              <p:nvPr/>
            </p:nvSpPr>
            <p:spPr>
              <a:xfrm>
                <a:off x="1662546" y="1812175"/>
                <a:ext cx="837601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200"/>
                  <a:t>与えられた整数</a:t>
                </a:r>
                <a14:m>
                  <m:oMath xmlns:m="http://schemas.openxmlformats.org/officeDocument/2006/math">
                    <m: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200"/>
                  <a:t>に対して、素数かどうかを判定してください。</a:t>
                </a:r>
                <a:endParaRPr kumimoji="1" lang="en-US" altLang="ja-JP" sz="2200" dirty="0"/>
              </a:p>
              <a:p>
                <a:r>
                  <a:rPr lang="ja-JP" altLang="en-US" sz="2200"/>
                  <a:t>制約：</a:t>
                </a:r>
                <a:endParaRPr lang="en-US" altLang="ja-JP" sz="2200" dirty="0"/>
              </a:p>
              <a:p>
                <a:r>
                  <a:rPr kumimoji="1" lang="ja-JP" altLang="en-US" sz="2200"/>
                  <a:t>・</a:t>
                </a:r>
                <a:r>
                  <a:rPr kumimoji="1"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5DBF758-C04A-FE46-A95B-A17FBBD1A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6" y="1812175"/>
                <a:ext cx="8376011" cy="1107996"/>
              </a:xfrm>
              <a:prstGeom prst="rect">
                <a:avLst/>
              </a:prstGeom>
              <a:blipFill>
                <a:blip r:embed="rId2"/>
                <a:stretch>
                  <a:fillRect l="-909" t="-3409" r="-455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AE18FEE-F25E-C94B-90BE-A42CBB269A8F}"/>
              </a:ext>
            </a:extLst>
          </p:cNvPr>
          <p:cNvSpPr/>
          <p:nvPr/>
        </p:nvSpPr>
        <p:spPr>
          <a:xfrm>
            <a:off x="1562793" y="1690688"/>
            <a:ext cx="8475764" cy="14764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747B5C-9A88-4843-A358-1991DA5D309D}"/>
              </a:ext>
            </a:extLst>
          </p:cNvPr>
          <p:cNvSpPr txBox="1"/>
          <p:nvPr/>
        </p:nvSpPr>
        <p:spPr>
          <a:xfrm>
            <a:off x="1562793" y="3815255"/>
            <a:ext cx="891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/>
              <a:t>例</a:t>
            </a:r>
            <a:r>
              <a:rPr kumimoji="1" lang="en-US" altLang="ja-JP" sz="3000" dirty="0"/>
              <a:t>1:</a:t>
            </a:r>
            <a:endParaRPr kumimoji="1" lang="ja-JP" altLang="en-US" sz="3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5CFC79-6E5B-4A44-9823-D322C395C861}"/>
              </a:ext>
            </a:extLst>
          </p:cNvPr>
          <p:cNvSpPr txBox="1"/>
          <p:nvPr/>
        </p:nvSpPr>
        <p:spPr>
          <a:xfrm>
            <a:off x="1690691" y="4332364"/>
            <a:ext cx="4881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/>
              <a:t>入力</a:t>
            </a:r>
            <a:r>
              <a:rPr kumimoji="1" lang="en-US" altLang="ja-JP" sz="3000" dirty="0"/>
              <a:t>: 53               </a:t>
            </a:r>
            <a:r>
              <a:rPr kumimoji="1" lang="ja-JP" altLang="en-US" sz="3000"/>
              <a:t>出力</a:t>
            </a:r>
            <a:r>
              <a:rPr kumimoji="1" lang="en-US" altLang="ja-JP" sz="3000" dirty="0"/>
              <a:t>: Yes</a:t>
            </a:r>
            <a:endParaRPr kumimoji="1" lang="ja-JP" altLang="en-US" sz="3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C8A83E-D2A1-6D41-BEDD-7291C07763B2}"/>
              </a:ext>
            </a:extLst>
          </p:cNvPr>
          <p:cNvSpPr txBox="1"/>
          <p:nvPr/>
        </p:nvSpPr>
        <p:spPr>
          <a:xfrm>
            <a:off x="1562793" y="4937628"/>
            <a:ext cx="891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/>
              <a:t>例</a:t>
            </a:r>
            <a:r>
              <a:rPr lang="en-US" altLang="ja-JP" sz="3000" dirty="0"/>
              <a:t>2</a:t>
            </a:r>
            <a:r>
              <a:rPr kumimoji="1" lang="en-US" altLang="ja-JP" sz="3000" dirty="0"/>
              <a:t>:</a:t>
            </a:r>
            <a:endParaRPr kumimoji="1" lang="ja-JP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B64CD8E-6E9C-6F48-96C4-24A53E41168A}"/>
                  </a:ext>
                </a:extLst>
              </p:cNvPr>
              <p:cNvSpPr txBox="1"/>
              <p:nvPr/>
            </p:nvSpPr>
            <p:spPr>
              <a:xfrm>
                <a:off x="1690691" y="5306960"/>
                <a:ext cx="88719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000"/>
                  <a:t>入力</a:t>
                </a:r>
                <a:r>
                  <a:rPr kumimoji="1" lang="en-US" altLang="ja-JP" sz="3000" dirty="0"/>
                  <a:t>: 295927       </a:t>
                </a:r>
                <a:r>
                  <a:rPr kumimoji="1" lang="ja-JP" altLang="en-US" sz="3000"/>
                  <a:t>出力</a:t>
                </a:r>
                <a:r>
                  <a:rPr kumimoji="1" lang="en-US" altLang="ja-JP" sz="3000" dirty="0"/>
                  <a:t>: No (</a:t>
                </a:r>
                <a14:m>
                  <m:oMath xmlns:m="http://schemas.openxmlformats.org/officeDocument/2006/math">
                    <m:r>
                      <a:rPr kumimoji="1" lang="en-US" altLang="ja-JP" sz="3000" i="1" dirty="0" smtClean="0">
                        <a:latin typeface="Cambria Math" panose="02040503050406030204" pitchFamily="18" charset="0"/>
                      </a:rPr>
                      <m:t>295927 = 541</m:t>
                    </m:r>
                    <m:r>
                      <a:rPr kumimoji="1" lang="en-US" altLang="ja-JP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547</m:t>
                    </m:r>
                    <m:r>
                      <a:rPr kumimoji="1" lang="en-US" altLang="ja-JP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3000" dirty="0"/>
                  <a:t>)</a:t>
                </a:r>
                <a:endParaRPr kumimoji="1" lang="ja-JP" altLang="en-US" sz="30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B64CD8E-6E9C-6F48-96C4-24A53E411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91" y="5306960"/>
                <a:ext cx="8871916" cy="553998"/>
              </a:xfrm>
              <a:prstGeom prst="rect">
                <a:avLst/>
              </a:prstGeom>
              <a:blipFill>
                <a:blip r:embed="rId3"/>
                <a:stretch>
                  <a:fillRect l="-1571" t="-11364" r="-571" b="-3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6D5F5-B655-004B-83CE-2A9EF96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素数判定のアイディア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5AA15B-7000-1841-9CD2-7BC4FA6932F0}"/>
                  </a:ext>
                </a:extLst>
              </p:cNvPr>
              <p:cNvSpPr txBox="1"/>
              <p:nvPr/>
            </p:nvSpPr>
            <p:spPr>
              <a:xfrm>
                <a:off x="1899203" y="2328766"/>
                <a:ext cx="8551315" cy="947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500" b="1" i="1" dirty="0" smtClean="0">
                          <a:latin typeface="Cambria Math" panose="02040503050406030204" pitchFamily="18" charset="0"/>
                        </a:rPr>
                        <m:t>正の整数</m:t>
                      </m:r>
                      <m:r>
                        <a:rPr lang="en-US" altLang="ja-JP" sz="25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5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ja-JP" altLang="en-US" sz="25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500" b="1" i="1" dirty="0"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en-US" altLang="ja-JP" sz="25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500" b="1" i="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5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500" b="1" i="1" dirty="0">
                          <a:latin typeface="Cambria Math" panose="02040503050406030204" pitchFamily="18" charset="0"/>
                        </a:rPr>
                        <m:t>以上</m:t>
                      </m:r>
                      <m:rad>
                        <m:radPr>
                          <m:degHide m:val="on"/>
                          <m:ctrlPr>
                            <a:rPr kumimoji="1" lang="en-US" altLang="ja-JP" sz="25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5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r>
                        <a:rPr kumimoji="1" lang="en-US" altLang="ja-JP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500" b="1" i="1">
                          <a:latin typeface="Cambria Math" panose="02040503050406030204" pitchFamily="18" charset="0"/>
                        </a:rPr>
                        <m:t>以下の</m:t>
                      </m:r>
                      <m:r>
                        <a:rPr lang="ja-JP" altLang="en-US" sz="2500" b="1" i="1" smtClean="0">
                          <a:latin typeface="Cambria Math" panose="02040503050406030204" pitchFamily="18" charset="0"/>
                        </a:rPr>
                        <m:t>整数で</m:t>
                      </m:r>
                      <m:r>
                        <a:rPr lang="ja-JP" altLang="en-US" sz="2500" b="1" i="1">
                          <a:latin typeface="Cambria Math" panose="02040503050406030204" pitchFamily="18" charset="0"/>
                        </a:rPr>
                        <m:t>割り切れない場合</m:t>
                      </m:r>
                      <m:r>
                        <a:rPr lang="ja-JP" altLang="en-US" sz="2500" b="1" i="1" smtClean="0">
                          <a:latin typeface="Cambria Math" panose="02040503050406030204" pitchFamily="18" charset="0"/>
                        </a:rPr>
                        <m:t>、</m:t>
                      </m:r>
                    </m:oMath>
                  </m:oMathPara>
                </a14:m>
                <a:endParaRPr lang="en-US" altLang="ja-JP" sz="2500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en-US" sz="25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5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r>
                        <a:rPr lang="en-US" altLang="ja-JP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500" b="1" i="1">
                          <a:latin typeface="Cambria Math" panose="02040503050406030204" pitchFamily="18" charset="0"/>
                        </a:rPr>
                        <m:t>以上</m:t>
                      </m:r>
                      <m:r>
                        <a:rPr lang="en-US" altLang="ja-JP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5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ja-JP" sz="25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500" b="1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sz="2500" b="1" i="1" smtClean="0">
                          <a:latin typeface="Cambria Math" panose="02040503050406030204" pitchFamily="18" charset="0"/>
                        </a:rPr>
                        <m:t>整数で</m:t>
                      </m:r>
                      <m:r>
                        <a:rPr lang="ja-JP" altLang="en-US" sz="2500" b="1" i="1" dirty="0" smtClean="0">
                          <a:latin typeface="Cambria Math" panose="02040503050406030204" pitchFamily="18" charset="0"/>
                        </a:rPr>
                        <m:t>割り切れる</m:t>
                      </m:r>
                      <m:r>
                        <a:rPr lang="ja-JP" altLang="en-US" sz="2500" b="1" i="1" dirty="0">
                          <a:latin typeface="Cambria Math" panose="02040503050406030204" pitchFamily="18" charset="0"/>
                        </a:rPr>
                        <m:t>こともない</m:t>
                      </m:r>
                      <m:r>
                        <a:rPr lang="ja-JP" altLang="en-US" sz="2500" b="1" i="1" dirty="0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ja-JP" sz="2500" b="1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5AA15B-7000-1841-9CD2-7BC4FA693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03" y="2328766"/>
                <a:ext cx="8551315" cy="947439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AE28CD-6C9B-184F-B471-2A5FB2268B3B}"/>
                  </a:ext>
                </a:extLst>
              </p:cNvPr>
              <p:cNvSpPr txBox="1"/>
              <p:nvPr/>
            </p:nvSpPr>
            <p:spPr>
              <a:xfrm>
                <a:off x="1434634" y="5054876"/>
                <a:ext cx="8368125" cy="920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300"/>
                  <a:t>入力</a:t>
                </a:r>
                <a:r>
                  <a:rPr lang="en-US" altLang="ja-JP" sz="2300" dirty="0"/>
                  <a:t>: 295927 </a:t>
                </a:r>
                <a:r>
                  <a:rPr lang="ja-JP" altLang="en-US" sz="2300"/>
                  <a:t>の場合、</a:t>
                </a:r>
                <a:r>
                  <a:rPr lang="ja-JP" altLang="en-US" sz="2300" b="1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sz="23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300" b="1" i="1" smtClean="0">
                            <a:latin typeface="Cambria Math" panose="02040503050406030204" pitchFamily="18" charset="0"/>
                          </a:rPr>
                          <m:t>𝟐𝟗𝟓𝟗𝟐𝟕</m:t>
                        </m:r>
                      </m:e>
                    </m:rad>
                    <m:r>
                      <a:rPr lang="en-US" altLang="ja-JP" sz="23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300" b="1" i="1">
                        <a:latin typeface="Cambria Math" panose="02040503050406030204" pitchFamily="18" charset="0"/>
                      </a:rPr>
                      <m:t>≒</m:t>
                    </m:r>
                    <m:r>
                      <m:rPr>
                        <m:nor/>
                      </m:rPr>
                      <a:rPr lang="en-US" altLang="ja-JP" sz="2300"/>
                      <m:t>543.991728</m:t>
                    </m:r>
                  </m:oMath>
                </a14:m>
                <a:r>
                  <a:rPr lang="en-US" altLang="ja-JP" sz="2300" dirty="0"/>
                  <a:t> </a:t>
                </a:r>
                <a:r>
                  <a:rPr lang="ja-JP" altLang="en-US" sz="2300"/>
                  <a:t>までをみて、</a:t>
                </a:r>
                <a:endParaRPr lang="en-US" altLang="ja-JP" sz="2300" dirty="0"/>
              </a:p>
              <a:p>
                <a:r>
                  <a:rPr kumimoji="1" lang="ja-JP" altLang="en-US" sz="2300"/>
                  <a:t>約数が見つからなかった場合、</a:t>
                </a:r>
                <a:r>
                  <a:rPr kumimoji="1" lang="en-US" altLang="ja-JP" sz="2300" dirty="0"/>
                  <a:t>295927</a:t>
                </a:r>
                <a:r>
                  <a:rPr kumimoji="1" lang="ja-JP" altLang="en-US" sz="2300"/>
                  <a:t>は素数である。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AE28CD-6C9B-184F-B471-2A5FB2268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4" y="5054876"/>
                <a:ext cx="8368125" cy="920868"/>
              </a:xfrm>
              <a:prstGeom prst="rect">
                <a:avLst/>
              </a:prstGeom>
              <a:blipFill>
                <a:blip r:embed="rId3"/>
                <a:stretch>
                  <a:fillRect l="-909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D47C41-369D-6441-BC54-FB9221E08468}"/>
              </a:ext>
            </a:extLst>
          </p:cNvPr>
          <p:cNvSpPr txBox="1"/>
          <p:nvPr/>
        </p:nvSpPr>
        <p:spPr>
          <a:xfrm>
            <a:off x="1111469" y="4680360"/>
            <a:ext cx="646331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381562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F62FC-4486-3D4B-8DF4-7A46B66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素数判定のアイディアの証明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480BFC-43F4-994E-9ACF-CE42AAC10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9724"/>
                <a:ext cx="10515600" cy="425669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以上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以下の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整数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割り切れる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仮定をして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矛盾を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導く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整数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割れたときの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答えを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おくと</m:t>
                    </m:r>
                  </m:oMath>
                </a14:m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                                           </a:t>
                </a:r>
                <a:r>
                  <a:rPr lang="ja-JP" altLang="en-US"/>
                  <a:t>　　　　</a:t>
                </a:r>
                <a:r>
                  <a:rPr lang="en-US" altLang="ja-JP" dirty="0"/>
                  <a:t> </a:t>
                </a:r>
                <a:r>
                  <a:rPr lang="en-US" altLang="ja-JP" sz="2400" dirty="0"/>
                  <a:t>(※)N</a:t>
                </a:r>
                <a:r>
                  <a:rPr lang="ja-JP" altLang="en-US" sz="2400"/>
                  <a:t>は</a:t>
                </a:r>
                <a:r>
                  <a:rPr lang="en-US" altLang="ja-JP" sz="2400" dirty="0"/>
                  <a:t>b</a:t>
                </a:r>
                <a:r>
                  <a:rPr lang="ja-JP" altLang="en-US" sz="2400"/>
                  <a:t>でも割り切れる</a:t>
                </a:r>
                <a:br>
                  <a:rPr lang="en-US" altLang="ja-JP" sz="2400" dirty="0"/>
                </a:br>
                <a:endParaRPr lang="en-US" altLang="ja-JP" sz="2400" dirty="0"/>
              </a:p>
              <a:p>
                <a:r>
                  <a:rPr lang="ja-JP" altLang="en-US" sz="2400" b="0"/>
                  <a:t>一方、仮定より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なので、</a:t>
                </a:r>
                <a:br>
                  <a:rPr lang="en-US" altLang="ja-JP" sz="2400" dirty="0"/>
                </a:b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ad>
                      <m:radPr>
                        <m:degHide m:val="on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　となることから、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が</m:t>
                    </m:r>
                    <m:rad>
                      <m:radPr>
                        <m:degHide m:val="on"/>
                        <m:ctrlPr>
                          <a:rPr lang="ja-JP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以下の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割り切れることになるより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　仮定は矛盾する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480BFC-43F4-994E-9ACF-CE42AAC10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9724"/>
                <a:ext cx="10515600" cy="4256690"/>
              </a:xfrm>
              <a:blipFill>
                <a:blip r:embed="rId2"/>
                <a:stretch>
                  <a:fillRect l="-724" t="-8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7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E7EC5-398D-5248-9AE9-075D11BA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素数判定のアイディアの証明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FA87DFF-CC15-274F-827D-B390D2ACC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要するに、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合成数が大きい整数で割れるなら、その相方は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小さい整数になって、その小さい整数で割れるよね！</a:t>
                </a:r>
                <a:br>
                  <a:rPr lang="en-US" altLang="ja-JP" dirty="0"/>
                </a:br>
                <a:endParaRPr lang="en-US" altLang="ja-JP" dirty="0"/>
              </a:p>
              <a:p>
                <a:r>
                  <a:rPr lang="ja-JP" altLang="en-US"/>
                  <a:t>この大きい整数、小さい整数の境界線が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ja-JP" altLang="en-US"/>
                  <a:t>になるので、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=2,3 … 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ja-JP" altLang="en-US"/>
                  <a:t>について試し割りすればいいね！</a:t>
                </a:r>
                <a:br>
                  <a:rPr lang="en-US" altLang="ja-JP" dirty="0"/>
                </a:br>
                <a:endParaRPr lang="en-US" altLang="ja-JP" dirty="0"/>
              </a:p>
              <a:p>
                <a:r>
                  <a:rPr lang="ja-JP" altLang="en-US"/>
                  <a:t>計算量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FA87DFF-CC15-274F-827D-B390D2ACC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08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7F018-112B-D345-86A5-94421B24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数値判定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4B0E83-4044-B240-9159-9B9D098F9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" t="16705" r="2845" b="15249"/>
          <a:stretch/>
        </p:blipFill>
        <p:spPr>
          <a:xfrm>
            <a:off x="2138854" y="1545021"/>
            <a:ext cx="7914291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7F018-112B-D345-86A5-94421B24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例題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A5D269-78C2-D748-B450-702CCCD7168F}"/>
              </a:ext>
            </a:extLst>
          </p:cNvPr>
          <p:cNvSpPr txBox="1"/>
          <p:nvPr/>
        </p:nvSpPr>
        <p:spPr>
          <a:xfrm>
            <a:off x="1755228" y="1690688"/>
            <a:ext cx="601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hlinkClick r:id="rId2"/>
              </a:rPr>
              <a:t>Atcoder</a:t>
            </a:r>
            <a:r>
              <a:rPr kumimoji="1" lang="en-US" altLang="ja-JP" dirty="0">
                <a:hlinkClick r:id="rId2"/>
              </a:rPr>
              <a:t> ARC 017 A – </a:t>
            </a:r>
            <a:r>
              <a:rPr kumimoji="1" lang="ja-JP" altLang="en-US">
                <a:hlinkClick r:id="rId2"/>
              </a:rPr>
              <a:t>素数、コンテスト、素数</a:t>
            </a:r>
            <a:r>
              <a:rPr kumimoji="1" lang="en-US" altLang="ja-JP" dirty="0">
                <a:hlinkClick r:id="rId2"/>
              </a:rPr>
              <a:t> </a:t>
            </a:r>
            <a:endParaRPr kumimoji="1" lang="en-US" altLang="ja-JP" dirty="0"/>
          </a:p>
          <a:p>
            <a:r>
              <a:rPr lang="en" altLang="ja-JP" dirty="0">
                <a:hlinkClick r:id="rId2"/>
              </a:rPr>
              <a:t>     https://atcoder.jp/contests/arc017/tasks/arc017_1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0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14DF5-D2D8-CC46-B059-185187CE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§2. </a:t>
            </a:r>
            <a:r>
              <a:rPr lang="ja-JP" altLang="en-US"/>
              <a:t>約数列挙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5DBF758-C04A-FE46-A95B-A17FBBD1A25C}"/>
                  </a:ext>
                </a:extLst>
              </p:cNvPr>
              <p:cNvSpPr txBox="1"/>
              <p:nvPr/>
            </p:nvSpPr>
            <p:spPr>
              <a:xfrm>
                <a:off x="1662546" y="1812175"/>
                <a:ext cx="889378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200"/>
                  <a:t>与えられた整数</a:t>
                </a:r>
                <a14:m>
                  <m:oMath xmlns:m="http://schemas.openxmlformats.org/officeDocument/2006/math">
                    <m: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ja-JP" altLang="en-US" sz="2200"/>
                  <a:t>に対して、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ja-JP" altLang="en-US" sz="2200"/>
                  <a:t>の約数を小さい順に列挙してください</a:t>
                </a:r>
                <a:br>
                  <a:rPr kumimoji="1" lang="en-US" altLang="ja-JP" sz="2200" dirty="0"/>
                </a:br>
                <a:r>
                  <a:rPr lang="ja-JP" altLang="en-US" sz="2200"/>
                  <a:t>制約：</a:t>
                </a:r>
                <a:endParaRPr lang="en-US" altLang="ja-JP" sz="2200" dirty="0"/>
              </a:p>
              <a:p>
                <a:r>
                  <a:rPr kumimoji="1" lang="ja-JP" altLang="en-US" sz="2200"/>
                  <a:t>・</a:t>
                </a:r>
                <a:r>
                  <a:rPr kumimoji="1"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5DBF758-C04A-FE46-A95B-A17FBBD1A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6" y="1812175"/>
                <a:ext cx="8893781" cy="1107996"/>
              </a:xfrm>
              <a:prstGeom prst="rect">
                <a:avLst/>
              </a:prstGeom>
              <a:blipFill>
                <a:blip r:embed="rId2"/>
                <a:stretch>
                  <a:fillRect l="-856" t="-340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AE18FEE-F25E-C94B-90BE-A42CBB269A8F}"/>
              </a:ext>
            </a:extLst>
          </p:cNvPr>
          <p:cNvSpPr/>
          <p:nvPr/>
        </p:nvSpPr>
        <p:spPr>
          <a:xfrm>
            <a:off x="1562793" y="1690688"/>
            <a:ext cx="8993534" cy="14764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747B5C-9A88-4843-A358-1991DA5D309D}"/>
              </a:ext>
            </a:extLst>
          </p:cNvPr>
          <p:cNvSpPr txBox="1"/>
          <p:nvPr/>
        </p:nvSpPr>
        <p:spPr>
          <a:xfrm>
            <a:off x="1562793" y="3815255"/>
            <a:ext cx="891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/>
              <a:t>例</a:t>
            </a:r>
            <a:r>
              <a:rPr kumimoji="1" lang="en-US" altLang="ja-JP" sz="3000" dirty="0"/>
              <a:t>1:</a:t>
            </a:r>
            <a:endParaRPr kumimoji="1" lang="ja-JP" altLang="en-US" sz="3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5CFC79-6E5B-4A44-9823-D322C395C861}"/>
              </a:ext>
            </a:extLst>
          </p:cNvPr>
          <p:cNvSpPr txBox="1"/>
          <p:nvPr/>
        </p:nvSpPr>
        <p:spPr>
          <a:xfrm>
            <a:off x="1690691" y="4332364"/>
            <a:ext cx="6333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/>
              <a:t>入力</a:t>
            </a:r>
            <a:r>
              <a:rPr kumimoji="1" lang="en-US" altLang="ja-JP" sz="3000" dirty="0"/>
              <a:t>: 12               </a:t>
            </a:r>
            <a:r>
              <a:rPr kumimoji="1" lang="ja-JP" altLang="en-US" sz="3000"/>
              <a:t>出力</a:t>
            </a:r>
            <a:r>
              <a:rPr kumimoji="1" lang="en-US" altLang="ja-JP" sz="3000" dirty="0"/>
              <a:t>: 2, 3, 4, 6, 12</a:t>
            </a:r>
            <a:endParaRPr kumimoji="1" lang="ja-JP" altLang="en-US" sz="3000"/>
          </a:p>
        </p:txBody>
      </p:sp>
    </p:spTree>
    <p:extLst>
      <p:ext uri="{BB962C8B-B14F-4D97-AF65-F5344CB8AC3E}">
        <p14:creationId xmlns:p14="http://schemas.microsoft.com/office/powerpoint/2010/main" val="29227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511</Words>
  <Application>Microsoft Macintosh PowerPoint</Application>
  <PresentationFormat>ワイド画面</PresentationFormat>
  <Paragraphs>54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素数</vt:lpstr>
      <vt:lpstr>PowerPoint プレゼンテーション</vt:lpstr>
      <vt:lpstr>§1. 素数判定</vt:lpstr>
      <vt:lpstr>素数判定のアイディア</vt:lpstr>
      <vt:lpstr>素数判定のアイディアの証明</vt:lpstr>
      <vt:lpstr>素数判定のアイディアの証明</vt:lpstr>
      <vt:lpstr>数値判定</vt:lpstr>
      <vt:lpstr>例題</vt:lpstr>
      <vt:lpstr>§2. 約数列挙</vt:lpstr>
      <vt:lpstr>約数列挙のアイディア</vt:lpstr>
      <vt:lpstr>約数列挙</vt:lpstr>
      <vt:lpstr>例題</vt:lpstr>
      <vt:lpstr>参考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素数</dc:title>
  <dc:creator>當瀬 武</dc:creator>
  <cp:lastModifiedBy>當瀬 武</cp:lastModifiedBy>
  <cp:revision>16</cp:revision>
  <dcterms:created xsi:type="dcterms:W3CDTF">2020-06-16T14:53:29Z</dcterms:created>
  <dcterms:modified xsi:type="dcterms:W3CDTF">2020-06-23T15:11:38Z</dcterms:modified>
</cp:coreProperties>
</file>