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57" r:id="rId3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689"/>
  </p:normalViewPr>
  <p:slideViewPr>
    <p:cSldViewPr snapToGrid="0" snapToObjects="1">
      <p:cViewPr>
        <p:scale>
          <a:sx n="86" d="100"/>
          <a:sy n="86" d="100"/>
        </p:scale>
        <p:origin x="4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1E77-4EC2-7F42-A48D-42F2FD0B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EA68B-F873-6C4C-8BBC-CE1DBFD3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AF37-EE02-6242-92CE-C2506E53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0B0F-D77E-BA45-BB26-4E939A6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6B00-F961-6A42-985B-3FD8C174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56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B1A3-9FD9-1040-A258-65483993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A3AF8-6096-2D43-A544-A2BD4A66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4A34-3D03-2E45-BD59-D63D07B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4A2E-F6D3-E247-BEF1-6C26B4F6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E096-9688-E94A-B57B-8D607D6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70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EF8E-9A86-D141-869B-C754FD29E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57CDA-729F-5A45-9EFF-2F5E0BF8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495A-91FB-B14C-B872-9802D8C8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44BD-F09D-1C4F-9C77-330AB420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34D3-D316-124D-ABC3-882CFA6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99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91E6-BFB2-C34B-B185-CB5AAADE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F352-B220-A24A-BB51-F21DA3A3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F3C5-63BB-6A49-B76A-5E44FEB2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306D-A846-5043-B9FF-51673026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3723-CCD5-3C48-8B98-FE482BD3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4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4C26-FBD1-9E40-886F-3914E3F4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A7CE-0392-C941-88C3-B1B88317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1B2F-159C-2C49-B4B2-5CCB4D21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D14-F6EC-284F-9127-A8081CF1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14A-9654-A842-92F2-769221F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4DA9-5371-A448-A682-FA035F67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D530-CB6B-3246-89BA-9412B4BE2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C15E9-0F81-D74E-B898-13F3B3AB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CC08-3FBF-D846-BC8C-0DC6CA4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048AB-2BF8-754E-A861-534B80B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F41EF-F1EB-0C48-B6C4-E3FDD3B8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91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883F-F9A3-234E-B6DE-96F6289D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4977-82CD-0745-BD3E-F774DD50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3052-DB5E-E248-A792-3F8F25A5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47CCA-5404-F848-9DB3-DBA42A506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931A-EA10-F747-95AB-09D18350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5B061-AE99-1049-A07A-240ADF1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A3DFE-9C43-5445-AFF9-9299DDA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66A19-B09E-E645-88BB-5612DD79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27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9573-EC3A-934A-8EA8-814F1D94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B4A61-6BD5-1A48-B0BB-07AD80C7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D3D5-50AE-1F44-88D5-EB2F87F2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7D9E2-2FAA-6C4B-88D4-1134B2F4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97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63CB8-B6EB-A544-BA6B-8C77FD70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8F20F-B590-FD4A-895C-B45363B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6FB2-9432-FE43-9C81-619B275D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12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5ECC-3232-AA48-B35E-D7BB178D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5308-F377-2B4D-A181-C7D03FB0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8E4A6-0FA9-D84B-8177-E4C1AAC3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962EA-586C-CF48-BB84-FEA8358C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0DF3-2FD6-784C-B66A-182CAD2A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B57A-66F2-A54B-BD58-2A4A4194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451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7D96-A3FC-FE4B-A252-4973AEA9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7C6F8-73A6-2B4A-A25C-EE24C48D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C3CB-D9AB-B847-BADD-6FD16B0A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9873-6BB3-014A-91C6-F3F33E85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EFB23-C36A-B74E-B4AA-04593D3E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F8228-E736-F341-98BE-DC6FFD77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3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DF7F-CF42-8444-BF32-22D399D3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130F-831D-534D-A7D8-D840D384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3EA3-8F79-B14C-A8C5-DC7FB3A43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1E2E-8A1E-0244-99F2-4F468039D55E}" type="datetimeFigureOut">
              <a:rPr lang="en-JP" smtClean="0"/>
              <a:t>2020/06/03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A657-107D-184F-9F64-562DE3FF5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1D06-F1AA-0740-B346-900EE7C3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3717-BED2-9349-801E-2F185EE02E5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62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031-BF0C-FC41-8091-181C80D6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217" y="1961812"/>
            <a:ext cx="9144000" cy="2387600"/>
          </a:xfrm>
        </p:spPr>
        <p:txBody>
          <a:bodyPr/>
          <a:lstStyle/>
          <a:p>
            <a:r>
              <a:rPr lang="ja-JP" altLang="en-US"/>
              <a:t>深さ優先探索</a:t>
            </a:r>
            <a:br>
              <a:rPr lang="en-US" altLang="ja-JP" dirty="0"/>
            </a:br>
            <a:r>
              <a:rPr lang="ja-JP" altLang="en-US"/>
              <a:t>メモ化再帰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4453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</a:t>
            </a:r>
            <a:r>
              <a:rPr lang="en-JP" sz="2400" dirty="0">
                <a:highlight>
                  <a:srgbClr val="FFFF00"/>
                </a:highlight>
              </a:rPr>
              <a:t>for </a:t>
            </a:r>
            <a:r>
              <a:rPr lang="en-US" sz="2400" dirty="0">
                <a:highlight>
                  <a:srgbClr val="FFFF00"/>
                </a:highlight>
              </a:rPr>
              <a:t>vertex in vertices[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10246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</a:t>
            </a:r>
            <a:r>
              <a:rPr lang="en-JP" sz="2400" dirty="0">
                <a:highlight>
                  <a:srgbClr val="FFFF00"/>
                </a:highlight>
              </a:rPr>
              <a:t>for </a:t>
            </a:r>
            <a:r>
              <a:rPr lang="en-US" sz="2400" dirty="0">
                <a:highlight>
                  <a:srgbClr val="FFFF00"/>
                </a:highlight>
              </a:rPr>
              <a:t>vertex in vertices[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</a:t>
            </a:r>
            <a:r>
              <a:rPr lang="en-US" sz="2400" dirty="0">
                <a:highlight>
                  <a:srgbClr val="FFFF00"/>
                </a:highlight>
              </a:rPr>
              <a:t>[4]</a:t>
            </a:r>
            <a:r>
              <a:rPr lang="en-US" sz="2400" dirty="0"/>
              <a:t>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180732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</a:t>
            </a:r>
            <a:r>
              <a:rPr lang="en-JP" sz="2400" dirty="0">
                <a:highlight>
                  <a:srgbClr val="FFFF00"/>
                </a:highlight>
              </a:rPr>
              <a:t>for </a:t>
            </a:r>
            <a:r>
              <a:rPr lang="en-US" sz="2400" dirty="0">
                <a:highlight>
                  <a:srgbClr val="FFFF00"/>
                </a:highlight>
              </a:rPr>
              <a:t>vertex in vertices[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</a:t>
            </a:r>
            <a:r>
              <a:rPr lang="en-US" sz="2400" dirty="0">
                <a:highlight>
                  <a:srgbClr val="FFFF00"/>
                </a:highlight>
              </a:rPr>
              <a:t>[4]</a:t>
            </a:r>
            <a:r>
              <a:rPr lang="en-US" sz="2400" dirty="0"/>
              <a:t>, [2,4],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DA344C-D418-8D4B-9090-E864C69E3C11}"/>
              </a:ext>
            </a:extLst>
          </p:cNvPr>
          <p:cNvSpPr txBox="1"/>
          <p:nvPr/>
        </p:nvSpPr>
        <p:spPr>
          <a:xfrm>
            <a:off x="10295161" y="6488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空</a:t>
            </a:r>
            <a:r>
              <a:rPr lang="en-US" altLang="ja-JP" b="1" dirty="0">
                <a:solidFill>
                  <a:srgbClr val="FF0000"/>
                </a:solidFill>
              </a:rPr>
              <a:t>!!!</a:t>
            </a:r>
            <a:endParaRPr lang="en-JP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D0CFF-4EE2-A045-ABC8-2BCCBE851900}"/>
              </a:ext>
            </a:extLst>
          </p:cNvPr>
          <p:cNvSpPr txBox="1"/>
          <p:nvPr/>
        </p:nvSpPr>
        <p:spPr>
          <a:xfrm>
            <a:off x="8889315" y="387570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66386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>
                <a:highlight>
                  <a:srgbClr val="FFFF00"/>
                </a:highlight>
              </a:rPr>
              <a:t>dp</a:t>
            </a:r>
            <a:r>
              <a:rPr lang="en-US" sz="2400" dirty="0">
                <a:highlight>
                  <a:srgbClr val="FFFF00"/>
                </a:highlight>
              </a:rPr>
              <a:t>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 =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</a:t>
            </a:r>
            <a:r>
              <a:rPr lang="en-US" sz="2400" dirty="0">
                <a:highlight>
                  <a:srgbClr val="FFFF00"/>
                </a:highlight>
              </a:rPr>
              <a:t>[4]</a:t>
            </a:r>
            <a:r>
              <a:rPr lang="en-US" sz="2400" dirty="0"/>
              <a:t>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9064757" y="422048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DA158-D3F7-D04E-9B6B-78C2B30BD500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69715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highlight>
                  <a:srgbClr val="FFFF00"/>
                </a:highlight>
              </a:rPr>
              <a:t>return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endParaRPr lang="en-JP" sz="24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9177352" y="453509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46CB83-B475-3540-A9A3-12AFACD6830D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5426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</a:t>
            </a:r>
            <a:r>
              <a:rPr lang="en-US" sz="2400" dirty="0"/>
              <a:t>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8715809" y="384170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r>
              <a:rPr lang="ja-JP" altLang="en-US" b="1"/>
              <a:t>が取れる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F8365-4E65-1449-9CE3-A1C09613551E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46529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8715809" y="384170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r>
              <a:rPr lang="ja-JP" altLang="en-US" b="1"/>
              <a:t>が取れる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68A12-B782-C448-AC7A-BFB53285FA2D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222879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80022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</a:t>
            </a:r>
            <a:r>
              <a:rPr lang="en-US" sz="2400" dirty="0">
                <a:highlight>
                  <a:srgbClr val="FFFF00"/>
                </a:highlight>
              </a:rPr>
              <a:t>[2</a:t>
            </a:r>
            <a:r>
              <a:rPr lang="en-US" sz="2400" dirty="0"/>
              <a:t>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405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>
                <a:highlight>
                  <a:srgbClr val="FFFF00"/>
                </a:highlight>
              </a:rPr>
              <a:t>dp</a:t>
            </a:r>
            <a:r>
              <a:rPr lang="en-US" sz="2400" dirty="0">
                <a:highlight>
                  <a:srgbClr val="FFFF00"/>
                </a:highlight>
              </a:rPr>
              <a:t>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 =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</a:t>
            </a:r>
            <a:r>
              <a:rPr lang="en-US" sz="2400" dirty="0">
                <a:highlight>
                  <a:srgbClr val="FFFF00"/>
                </a:highlight>
              </a:rPr>
              <a:t>[2</a:t>
            </a:r>
            <a:r>
              <a:rPr lang="en-US" sz="2400" dirty="0"/>
              <a:t>,4],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862601" y="4220082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3 </a:t>
            </a:r>
            <a:r>
              <a:rPr lang="en-US" altLang="ja-JP" b="1" dirty="0" err="1"/>
              <a:t>dp</a:t>
            </a:r>
            <a:r>
              <a:rPr lang="en-US" altLang="ja-JP" b="1" dirty="0"/>
              <a:t>[1]</a:t>
            </a:r>
            <a:r>
              <a:rPr lang="ja-JP" altLang="en-US" b="1"/>
              <a:t>更新！！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8755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6FB77B-18C6-ED47-B513-A6955BFF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0"/>
            <a:ext cx="10764973" cy="353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783E3-B253-3C4C-B524-AAE79B0C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08" y="3716536"/>
            <a:ext cx="10420784" cy="28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5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</a:t>
            </a:r>
            <a:r>
              <a:rPr lang="en-US" sz="2400" dirty="0">
                <a:highlight>
                  <a:srgbClr val="FFFF00"/>
                </a:highlight>
              </a:rPr>
              <a:t>[2</a:t>
            </a:r>
            <a:r>
              <a:rPr lang="en-US" sz="2400" dirty="0"/>
              <a:t>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485295" y="386031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3</a:t>
            </a:r>
            <a:r>
              <a:rPr lang="ja-JP" altLang="en-US" b="1"/>
              <a:t>が取れる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45349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485295" y="386031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3</a:t>
            </a:r>
            <a:r>
              <a:rPr lang="ja-JP" altLang="en-US" b="1"/>
              <a:t>が取れる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25442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>
                <a:highlight>
                  <a:srgbClr val="FFFF00"/>
                </a:highlight>
              </a:rPr>
              <a:t>dp</a:t>
            </a:r>
            <a:r>
              <a:rPr lang="en-US" sz="2400" dirty="0">
                <a:highlight>
                  <a:srgbClr val="FFFF00"/>
                </a:highlight>
              </a:rPr>
              <a:t>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 =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[2,</a:t>
            </a:r>
            <a:r>
              <a:rPr lang="en-US" sz="2400" dirty="0">
                <a:highlight>
                  <a:srgbClr val="FFFF00"/>
                </a:highlight>
              </a:rPr>
              <a:t>4]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940266" y="422048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942357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[2,</a:t>
            </a:r>
            <a:r>
              <a:rPr lang="en-US" sz="2400" dirty="0">
                <a:highlight>
                  <a:srgbClr val="FFFF00"/>
                </a:highlight>
              </a:rPr>
              <a:t>4]</a:t>
            </a:r>
            <a:r>
              <a:rPr lang="en-US" sz="2400" dirty="0"/>
              <a:t>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485295" y="386031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3</a:t>
            </a:r>
            <a:r>
              <a:rPr lang="ja-JP" altLang="en-US" b="1"/>
              <a:t>が取れる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43ACA7-66C8-4F42-9946-A02AE677E72E}"/>
              </a:ext>
            </a:extLst>
          </p:cNvPr>
          <p:cNvSpPr txBox="1"/>
          <p:nvPr/>
        </p:nvSpPr>
        <p:spPr>
          <a:xfrm>
            <a:off x="8940266" y="422048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tmp</a:t>
            </a:r>
            <a:r>
              <a:rPr lang="en-US" altLang="ja-JP" b="1" dirty="0"/>
              <a:t>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30578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</a:t>
            </a:r>
            <a:r>
              <a:rPr lang="en-US" sz="2400" dirty="0">
                <a:highlight>
                  <a:srgbClr val="FFFF00"/>
                </a:highlight>
              </a:rPr>
              <a:t>3]</a:t>
            </a:r>
            <a:r>
              <a:rPr lang="en-US" sz="2400" dirty="0"/>
              <a:t>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485295" y="386031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3</a:t>
            </a:r>
            <a:r>
              <a:rPr lang="ja-JP" altLang="en-US" b="1"/>
              <a:t>が取れる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237226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 = max(</a:t>
            </a:r>
            <a:r>
              <a:rPr lang="en-US" sz="2400" dirty="0" err="1">
                <a:highlight>
                  <a:srgbClr val="FFFF00"/>
                </a:highlight>
              </a:rPr>
              <a:t>tmp</a:t>
            </a:r>
            <a:r>
              <a:rPr lang="en-US" sz="2400" dirty="0">
                <a:highlight>
                  <a:srgbClr val="FFFF00"/>
                </a:highlight>
              </a:rPr>
              <a:t>, </a:t>
            </a:r>
            <a:r>
              <a:rPr lang="en-US" sz="2400" dirty="0" err="1">
                <a:highlight>
                  <a:srgbClr val="FFFF00"/>
                </a:highlight>
              </a:rPr>
              <a:t>dfs</a:t>
            </a:r>
            <a:r>
              <a:rPr lang="en-US" sz="2400" dirty="0">
                <a:highlight>
                  <a:srgbClr val="FFFF00"/>
                </a:highlight>
              </a:rPr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3836E-FBA0-1240-A672-9196B4B31149}"/>
              </a:ext>
            </a:extLst>
          </p:cNvPr>
          <p:cNvSpPr txBox="1"/>
          <p:nvPr/>
        </p:nvSpPr>
        <p:spPr>
          <a:xfrm>
            <a:off x="8485295" y="3860318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max</a:t>
            </a:r>
            <a:r>
              <a:rPr lang="ja-JP" altLang="en-US" b="1"/>
              <a:t>で</a:t>
            </a:r>
            <a:r>
              <a:rPr lang="en-US" altLang="ja-JP" b="1" dirty="0" err="1"/>
              <a:t>tmp</a:t>
            </a:r>
            <a:r>
              <a:rPr lang="en-US" altLang="ja-JP" b="1" dirty="0"/>
              <a:t> = 3</a:t>
            </a:r>
            <a:r>
              <a:rPr lang="ja-JP" altLang="en-US" b="1"/>
              <a:t>が取れる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417785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07008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</a:t>
            </a:r>
            <a:r>
              <a:rPr lang="en-US" sz="2400" dirty="0">
                <a:highlight>
                  <a:srgbClr val="FFFF00"/>
                </a:highlight>
              </a:rPr>
              <a:t>[4]</a:t>
            </a:r>
            <a:r>
              <a:rPr lang="en-US" sz="2400" dirty="0"/>
              <a:t>, [2,4],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08245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63103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430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4998A-1DAE-DC47-8315-011C87BB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60" y="1341989"/>
            <a:ext cx="10222279" cy="41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</a:t>
            </a:r>
            <a:r>
              <a:rPr lang="en-US" sz="2400" dirty="0">
                <a:highlight>
                  <a:srgbClr val="FFFF00"/>
                </a:highlight>
              </a:rPr>
              <a:t>2</a:t>
            </a:r>
            <a:r>
              <a:rPr lang="en-US" sz="2400" dirty="0"/>
              <a:t>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210901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</a:t>
            </a:r>
            <a:r>
              <a:rPr lang="en-US" sz="2400" dirty="0">
                <a:highlight>
                  <a:srgbClr val="FFFF00"/>
                </a:highlight>
              </a:rPr>
              <a:t>[4]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[2</a:t>
            </a:r>
            <a:r>
              <a:rPr lang="en-US" sz="2400" dirty="0"/>
              <a:t>,4],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4BA76-6846-CE4F-AF60-5B781BD8B053}"/>
              </a:ext>
            </a:extLst>
          </p:cNvPr>
          <p:cNvSpPr txBox="1"/>
          <p:nvPr/>
        </p:nvSpPr>
        <p:spPr>
          <a:xfrm>
            <a:off x="1221002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[3]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277896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</a:t>
            </a:r>
            <a:r>
              <a:rPr lang="en-US" sz="2400" dirty="0">
                <a:highlight>
                  <a:srgbClr val="FFFF00"/>
                </a:highlight>
              </a:rPr>
              <a:t>4]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4BA76-6846-CE4F-AF60-5B781BD8B053}"/>
              </a:ext>
            </a:extLst>
          </p:cNvPr>
          <p:cNvSpPr txBox="1"/>
          <p:nvPr/>
        </p:nvSpPr>
        <p:spPr>
          <a:xfrm>
            <a:off x="1221002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[3] = 2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1163440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0000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A6996-7CB4-954B-90AC-3270CED11138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99363-D18A-034D-AA14-C51EAAE23DE1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4BA76-6846-CE4F-AF60-5B781BD8B053}"/>
              </a:ext>
            </a:extLst>
          </p:cNvPr>
          <p:cNvSpPr txBox="1"/>
          <p:nvPr/>
        </p:nvSpPr>
        <p:spPr>
          <a:xfrm>
            <a:off x="1221002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[3] = 2</a:t>
            </a:r>
            <a:endParaRPr lang="en-JP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0CB522-63DD-944E-98F0-5210F733B417}"/>
              </a:ext>
            </a:extLst>
          </p:cNvPr>
          <p:cNvSpPr txBox="1"/>
          <p:nvPr/>
        </p:nvSpPr>
        <p:spPr>
          <a:xfrm>
            <a:off x="4751933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[4] = 0</a:t>
            </a:r>
            <a:endParaRPr lang="en-JP" b="1" dirty="0"/>
          </a:p>
        </p:txBody>
      </p:sp>
    </p:spTree>
    <p:extLst>
      <p:ext uri="{BB962C8B-B14F-4D97-AF65-F5344CB8AC3E}">
        <p14:creationId xmlns:p14="http://schemas.microsoft.com/office/powerpoint/2010/main" val="296366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A6173-1014-114F-A1A3-72507865BDD3}"/>
              </a:ext>
            </a:extLst>
          </p:cNvPr>
          <p:cNvSpPr txBox="1"/>
          <p:nvPr/>
        </p:nvSpPr>
        <p:spPr>
          <a:xfrm>
            <a:off x="1104404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[1] = 3</a:t>
            </a:r>
            <a:endParaRPr lang="en-JP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52909E-5E5F-4241-BF5A-280FA32D2229}"/>
              </a:ext>
            </a:extLst>
          </p:cNvPr>
          <p:cNvSpPr txBox="1"/>
          <p:nvPr/>
        </p:nvSpPr>
        <p:spPr>
          <a:xfrm>
            <a:off x="4784911" y="84453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[2] = 1</a:t>
            </a:r>
            <a:endParaRPr lang="en-JP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71FB3-11C4-3B4E-A18D-C5FA94925889}"/>
              </a:ext>
            </a:extLst>
          </p:cNvPr>
          <p:cNvSpPr txBox="1"/>
          <p:nvPr/>
        </p:nvSpPr>
        <p:spPr>
          <a:xfrm>
            <a:off x="1221002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[3] = 2</a:t>
            </a:r>
            <a:endParaRPr lang="en-JP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8EF2F-8512-DB4B-948D-283D87AF7639}"/>
              </a:ext>
            </a:extLst>
          </p:cNvPr>
          <p:cNvSpPr txBox="1"/>
          <p:nvPr/>
        </p:nvSpPr>
        <p:spPr>
          <a:xfrm>
            <a:off x="4751933" y="624277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dp</a:t>
            </a:r>
            <a:r>
              <a:rPr lang="en-US" altLang="ja-JP" b="1" dirty="0"/>
              <a:t>[4] = 0</a:t>
            </a:r>
            <a:endParaRPr lang="en-JP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5ACC-AE6C-B146-AB77-764AD888D315}"/>
              </a:ext>
            </a:extLst>
          </p:cNvPr>
          <p:cNvSpPr txBox="1"/>
          <p:nvPr/>
        </p:nvSpPr>
        <p:spPr>
          <a:xfrm>
            <a:off x="7930458" y="31981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最長距離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dp</a:t>
            </a:r>
            <a:r>
              <a:rPr lang="en-US" altLang="ja-JP" sz="2400" dirty="0"/>
              <a:t>[1] = 3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1157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916967" y="2440378"/>
            <a:ext cx="4170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N, M = map(int, input().split())</a:t>
            </a:r>
          </a:p>
          <a:p>
            <a:endParaRPr lang="en-JP" sz="2400" dirty="0"/>
          </a:p>
          <a:p>
            <a:r>
              <a:rPr lang="en-US" sz="2400" dirty="0"/>
              <a:t>v</a:t>
            </a:r>
            <a:r>
              <a:rPr lang="en-JP" sz="2400" dirty="0"/>
              <a:t>ertices = [[] for </a:t>
            </a:r>
            <a:r>
              <a:rPr lang="en-US" sz="2400" dirty="0"/>
              <a:t>i</a:t>
            </a:r>
            <a:r>
              <a:rPr lang="en-JP" sz="2400" dirty="0"/>
              <a:t> in range(N+1))</a:t>
            </a:r>
          </a:p>
          <a:p>
            <a:r>
              <a:rPr lang="en-US" sz="2400" dirty="0" err="1"/>
              <a:t>dp</a:t>
            </a:r>
            <a:r>
              <a:rPr lang="en-US" sz="2400" dirty="0"/>
              <a:t> = [-1] * (N+1)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8166266" y="18532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初期化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258297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916967" y="2440378"/>
            <a:ext cx="436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JP" sz="2400" dirty="0"/>
              <a:t>or _ in range(M):</a:t>
            </a:r>
          </a:p>
          <a:p>
            <a:r>
              <a:rPr lang="en-JP" sz="2400" dirty="0"/>
              <a:t>    fro, to = map(int, input().split())</a:t>
            </a:r>
          </a:p>
          <a:p>
            <a:r>
              <a:rPr lang="en-JP" sz="2400" dirty="0"/>
              <a:t>    vertices[fro].append(to)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660753" y="18065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有効グラフ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77EBB-5986-6E4F-AB37-3AC907D358E9}"/>
              </a:ext>
            </a:extLst>
          </p:cNvPr>
          <p:cNvSpPr txBox="1"/>
          <p:nvPr/>
        </p:nvSpPr>
        <p:spPr>
          <a:xfrm>
            <a:off x="7660753" y="503030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[2,3],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1BC8B-30AF-9149-8627-4FCFB45D5F17}"/>
              </a:ext>
            </a:extLst>
          </p:cNvPr>
          <p:cNvSpPr txBox="1"/>
          <p:nvPr/>
        </p:nvSpPr>
        <p:spPr>
          <a:xfrm>
            <a:off x="7771004" y="4625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39A75-0768-0F49-9843-B3ECD522160B}"/>
              </a:ext>
            </a:extLst>
          </p:cNvPr>
          <p:cNvSpPr txBox="1"/>
          <p:nvPr/>
        </p:nvSpPr>
        <p:spPr>
          <a:xfrm>
            <a:off x="8329040" y="4625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B84CE-3C24-854F-80D4-6CED4700E161}"/>
              </a:ext>
            </a:extLst>
          </p:cNvPr>
          <p:cNvSpPr txBox="1"/>
          <p:nvPr/>
        </p:nvSpPr>
        <p:spPr>
          <a:xfrm>
            <a:off x="8907889" y="4625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BF58A-A0B7-7A4D-A435-8332B1A73594}"/>
              </a:ext>
            </a:extLst>
          </p:cNvPr>
          <p:cNvSpPr txBox="1"/>
          <p:nvPr/>
        </p:nvSpPr>
        <p:spPr>
          <a:xfrm>
            <a:off x="9486738" y="46258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C30EC-A54C-1241-A833-EDF69F102142}"/>
              </a:ext>
            </a:extLst>
          </p:cNvPr>
          <p:cNvSpPr txBox="1"/>
          <p:nvPr/>
        </p:nvSpPr>
        <p:spPr>
          <a:xfrm>
            <a:off x="10044774" y="46258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7C743-7DBE-F544-BB34-AD691DFCEDCA}"/>
              </a:ext>
            </a:extLst>
          </p:cNvPr>
          <p:cNvSpPr txBox="1"/>
          <p:nvPr/>
        </p:nvSpPr>
        <p:spPr>
          <a:xfrm>
            <a:off x="6694866" y="4671968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DD9677-9299-4F4C-8346-22CBB227AF58}"/>
              </a:ext>
            </a:extLst>
          </p:cNvPr>
          <p:cNvSpPr txBox="1"/>
          <p:nvPr/>
        </p:nvSpPr>
        <p:spPr>
          <a:xfrm>
            <a:off x="8435229" y="39849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19595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1674358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10405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92716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7457520" y="3594620"/>
            <a:ext cx="283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JP" sz="2400" dirty="0"/>
              <a:t>or i in range(1, N+1):</a:t>
            </a:r>
          </a:p>
          <a:p>
            <a:r>
              <a:rPr lang="en-JP" sz="2400" dirty="0"/>
              <a:t>    dfs(i)</a:t>
            </a:r>
          </a:p>
          <a:p>
            <a:endParaRPr lang="en-JP" sz="2400" dirty="0"/>
          </a:p>
          <a:p>
            <a:r>
              <a:rPr lang="en-US" sz="2400" dirty="0"/>
              <a:t>print(max(</a:t>
            </a:r>
            <a:r>
              <a:rPr lang="en-US" sz="2400" dirty="0" err="1"/>
              <a:t>dp</a:t>
            </a:r>
            <a:r>
              <a:rPr lang="en-US" sz="2400" dirty="0"/>
              <a:t>))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190315" y="296733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全頂点に対する探索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9114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if dp[i] != -1:</a:t>
            </a:r>
          </a:p>
          <a:p>
            <a:r>
              <a:rPr lang="en-JP" sz="2400" dirty="0"/>
              <a:t>        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[2,3]</a:t>
            </a:r>
            <a:r>
              <a:rPr lang="en-US" sz="2400" dirty="0"/>
              <a:t>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239265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82B19-0550-864D-9803-2902DE44A1F3}"/>
              </a:ext>
            </a:extLst>
          </p:cNvPr>
          <p:cNvSpPr/>
          <p:nvPr/>
        </p:nvSpPr>
        <p:spPr>
          <a:xfrm>
            <a:off x="1104404" y="1502226"/>
            <a:ext cx="1270660" cy="12706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D7E42-32DE-8D45-AA62-83F080E2AFDD}"/>
              </a:ext>
            </a:extLst>
          </p:cNvPr>
          <p:cNvSpPr/>
          <p:nvPr/>
        </p:nvSpPr>
        <p:spPr>
          <a:xfrm>
            <a:off x="1104404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2A5DDF-0791-C84E-AE7B-4A533173D855}"/>
              </a:ext>
            </a:extLst>
          </p:cNvPr>
          <p:cNvSpPr/>
          <p:nvPr/>
        </p:nvSpPr>
        <p:spPr>
          <a:xfrm>
            <a:off x="4635335" y="150222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B3F144-5C92-DE4D-B708-58A6A4293439}"/>
              </a:ext>
            </a:extLst>
          </p:cNvPr>
          <p:cNvSpPr/>
          <p:nvPr/>
        </p:nvSpPr>
        <p:spPr>
          <a:xfrm>
            <a:off x="4635335" y="4720445"/>
            <a:ext cx="1270660" cy="1270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54E56C8-FA62-0941-98E7-3E60A9A8CCFB}"/>
              </a:ext>
            </a:extLst>
          </p:cNvPr>
          <p:cNvSpPr/>
          <p:nvPr/>
        </p:nvSpPr>
        <p:spPr>
          <a:xfrm>
            <a:off x="2662051" y="1727858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85556A-78BE-904C-A4BA-9E162414E888}"/>
              </a:ext>
            </a:extLst>
          </p:cNvPr>
          <p:cNvSpPr/>
          <p:nvPr/>
        </p:nvSpPr>
        <p:spPr>
          <a:xfrm>
            <a:off x="2662051" y="499951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2A775D-0B82-7240-AEB7-B3A763CD54F4}"/>
              </a:ext>
            </a:extLst>
          </p:cNvPr>
          <p:cNvSpPr/>
          <p:nvPr/>
        </p:nvSpPr>
        <p:spPr>
          <a:xfrm rot="5400000">
            <a:off x="4427517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77D33D-D212-FB40-9E34-3F47BC7D8053}"/>
              </a:ext>
            </a:extLst>
          </p:cNvPr>
          <p:cNvSpPr/>
          <p:nvPr/>
        </p:nvSpPr>
        <p:spPr>
          <a:xfrm rot="5400000">
            <a:off x="896586" y="3390404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1FE882E-E141-8A49-97F9-E25692CDF2E7}"/>
              </a:ext>
            </a:extLst>
          </p:cNvPr>
          <p:cNvSpPr/>
          <p:nvPr/>
        </p:nvSpPr>
        <p:spPr>
          <a:xfrm rot="19087478">
            <a:off x="2663141" y="3363686"/>
            <a:ext cx="1686296" cy="71252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A8E94-F955-F54B-A6BF-2DBB02FC2271}"/>
              </a:ext>
            </a:extLst>
          </p:cNvPr>
          <p:cNvSpPr txBox="1"/>
          <p:nvPr/>
        </p:nvSpPr>
        <p:spPr>
          <a:xfrm>
            <a:off x="6776215" y="844530"/>
            <a:ext cx="46871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dfs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):</a:t>
            </a:r>
          </a:p>
          <a:p>
            <a:r>
              <a:rPr lang="en-JP" sz="2400" dirty="0"/>
              <a:t>    </a:t>
            </a:r>
          </a:p>
          <a:p>
            <a:r>
              <a:rPr lang="en-JP" sz="2400" dirty="0"/>
              <a:t>    </a:t>
            </a:r>
            <a:r>
              <a:rPr lang="en-JP" sz="2400" dirty="0">
                <a:highlight>
                  <a:srgbClr val="FFFF00"/>
                </a:highlight>
              </a:rPr>
              <a:t>if dp[i] != -1:</a:t>
            </a:r>
          </a:p>
          <a:p>
            <a:r>
              <a:rPr lang="en-JP" sz="2400" dirty="0"/>
              <a:t>        </a:t>
            </a:r>
            <a:r>
              <a:rPr lang="en-JP" sz="2400" dirty="0">
                <a:highlight>
                  <a:srgbClr val="FFFF00"/>
                </a:highlight>
              </a:rPr>
              <a:t>return dp[i]</a:t>
            </a:r>
          </a:p>
          <a:p>
            <a:endParaRPr lang="en-JP" sz="2400" dirty="0"/>
          </a:p>
          <a:p>
            <a:r>
              <a:rPr lang="en-JP" sz="2400" dirty="0"/>
              <a:t>    tmp = 0</a:t>
            </a:r>
          </a:p>
          <a:p>
            <a:r>
              <a:rPr lang="en-JP" sz="2400" dirty="0"/>
              <a:t>    for </a:t>
            </a:r>
            <a:r>
              <a:rPr lang="en-US" sz="2400" dirty="0"/>
              <a:t>vertex in vertices[</a:t>
            </a:r>
            <a:r>
              <a:rPr lang="en-US" sz="2400" dirty="0" err="1"/>
              <a:t>i</a:t>
            </a:r>
            <a:r>
              <a:rPr lang="en-US" sz="2400" dirty="0"/>
              <a:t>]: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tmp</a:t>
            </a:r>
            <a:r>
              <a:rPr lang="en-US" sz="2400" dirty="0"/>
              <a:t> = max(</a:t>
            </a:r>
            <a:r>
              <a:rPr lang="en-US" sz="2400" dirty="0" err="1"/>
              <a:t>tmp</a:t>
            </a:r>
            <a:r>
              <a:rPr lang="en-US" sz="2400" dirty="0"/>
              <a:t>, </a:t>
            </a:r>
            <a:r>
              <a:rPr lang="en-US" sz="2400" dirty="0" err="1"/>
              <a:t>dfs</a:t>
            </a:r>
            <a:r>
              <a:rPr lang="en-US" sz="2400" dirty="0"/>
              <a:t>(vertex) + 1)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tmp</a:t>
            </a:r>
            <a:endParaRPr lang="en-US" sz="2400" dirty="0"/>
          </a:p>
          <a:p>
            <a:r>
              <a:rPr lang="en-US" sz="2400" dirty="0"/>
              <a:t>    return </a:t>
            </a:r>
            <a:r>
              <a:rPr lang="en-US" sz="2400" dirty="0" err="1"/>
              <a:t>tmp</a:t>
            </a:r>
            <a:endParaRPr lang="en-JP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A5C2F-21FE-EC40-97C4-D9F6F09F6DD0}"/>
              </a:ext>
            </a:extLst>
          </p:cNvPr>
          <p:cNvSpPr txBox="1"/>
          <p:nvPr/>
        </p:nvSpPr>
        <p:spPr>
          <a:xfrm>
            <a:off x="7984696" y="2107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深さ優先探索</a:t>
            </a:r>
            <a:endParaRPr lang="en-JP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68C8E-D15D-3A40-A527-E5A1BCF29E12}"/>
              </a:ext>
            </a:extLst>
          </p:cNvPr>
          <p:cNvSpPr txBox="1"/>
          <p:nvPr/>
        </p:nvSpPr>
        <p:spPr>
          <a:xfrm>
            <a:off x="7707364" y="618560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[[], </a:t>
            </a:r>
            <a:r>
              <a:rPr lang="en-US" sz="2400" dirty="0">
                <a:highlight>
                  <a:srgbClr val="FFFF00"/>
                </a:highlight>
              </a:rPr>
              <a:t>[2,3]</a:t>
            </a:r>
            <a:r>
              <a:rPr lang="en-US" sz="2400" dirty="0"/>
              <a:t>, [4], [2,4], []]</a:t>
            </a:r>
            <a:endParaRPr lang="en-JP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21B6-AB5A-F441-8BB1-1C7C4F688BD9}"/>
              </a:ext>
            </a:extLst>
          </p:cNvPr>
          <p:cNvSpPr txBox="1"/>
          <p:nvPr/>
        </p:nvSpPr>
        <p:spPr>
          <a:xfrm>
            <a:off x="7817615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3BD50-9F08-3A4D-B8B1-EBA6640D42D5}"/>
              </a:ext>
            </a:extLst>
          </p:cNvPr>
          <p:cNvSpPr txBox="1"/>
          <p:nvPr/>
        </p:nvSpPr>
        <p:spPr>
          <a:xfrm>
            <a:off x="8375651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7C31A-8931-D345-B737-D8DE9899252B}"/>
              </a:ext>
            </a:extLst>
          </p:cNvPr>
          <p:cNvSpPr txBox="1"/>
          <p:nvPr/>
        </p:nvSpPr>
        <p:spPr>
          <a:xfrm>
            <a:off x="8954500" y="57811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E5A11-D4C5-914F-BB68-60AE395DD8D4}"/>
              </a:ext>
            </a:extLst>
          </p:cNvPr>
          <p:cNvSpPr txBox="1"/>
          <p:nvPr/>
        </p:nvSpPr>
        <p:spPr>
          <a:xfrm>
            <a:off x="9533349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06B42-38BD-9545-8F70-0C2A7C2DBC6E}"/>
              </a:ext>
            </a:extLst>
          </p:cNvPr>
          <p:cNvSpPr txBox="1"/>
          <p:nvPr/>
        </p:nvSpPr>
        <p:spPr>
          <a:xfrm>
            <a:off x="10091385" y="57811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5D17BA-CE95-734A-B55A-797E9EF34C0A}"/>
              </a:ext>
            </a:extLst>
          </p:cNvPr>
          <p:cNvSpPr txBox="1"/>
          <p:nvPr/>
        </p:nvSpPr>
        <p:spPr>
          <a:xfrm>
            <a:off x="6741477" y="5827271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vertices[]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1E22-6F36-264E-BE19-5FAF270E9BA7}"/>
              </a:ext>
            </a:extLst>
          </p:cNvPr>
          <p:cNvSpPr txBox="1"/>
          <p:nvPr/>
        </p:nvSpPr>
        <p:spPr>
          <a:xfrm>
            <a:off x="8481840" y="5140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配列</a:t>
            </a:r>
            <a:endParaRPr lang="en-JP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D7F15-65CF-FA41-B78D-BB205718D25E}"/>
              </a:ext>
            </a:extLst>
          </p:cNvPr>
          <p:cNvSpPr txBox="1"/>
          <p:nvPr/>
        </p:nvSpPr>
        <p:spPr>
          <a:xfrm>
            <a:off x="9199150" y="1812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highlight>
                  <a:srgbClr val="FFFF00"/>
                </a:highlight>
              </a:rPr>
              <a:t>探索</a:t>
            </a:r>
            <a:r>
              <a:rPr lang="zh-TW" altLang="en-JP" b="1" dirty="0">
                <a:highlight>
                  <a:srgbClr val="FFFF00"/>
                </a:highlight>
              </a:rPr>
              <a:t>済</a:t>
            </a:r>
            <a:r>
              <a:rPr lang="ja-JP" altLang="en-JP" b="1">
                <a:highlight>
                  <a:srgbClr val="FFFF00"/>
                </a:highlight>
              </a:rPr>
              <a:t>み</a:t>
            </a:r>
            <a:r>
              <a:rPr lang="ja-JP" altLang="en-US" b="1">
                <a:highlight>
                  <a:srgbClr val="FFFF00"/>
                </a:highlight>
              </a:rPr>
              <a:t>条件</a:t>
            </a:r>
            <a:endParaRPr lang="en-JP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777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2684</Words>
  <Application>Microsoft Macintosh PowerPoint</Application>
  <PresentationFormat>Widescreen</PresentationFormat>
  <Paragraphs>730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深さ優先探索 メモ化再帰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深さ優先探索</dc:title>
  <dc:creator>Chang Yonglik</dc:creator>
  <cp:lastModifiedBy>Chang Yonglik</cp:lastModifiedBy>
  <cp:revision>41</cp:revision>
  <dcterms:created xsi:type="dcterms:W3CDTF">2020-06-03T01:49:04Z</dcterms:created>
  <dcterms:modified xsi:type="dcterms:W3CDTF">2020-06-03T02:50:18Z</dcterms:modified>
</cp:coreProperties>
</file>