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88" r:id="rId3"/>
    <p:sldId id="289" r:id="rId4"/>
    <p:sldId id="290" r:id="rId5"/>
    <p:sldId id="291" r:id="rId6"/>
    <p:sldId id="292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5" r:id="rId17"/>
    <p:sldId id="303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04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3C3"/>
    <a:srgbClr val="FF7C80"/>
    <a:srgbClr val="F7A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2020. 12. 06.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2020. 12. 06.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2020. 12. 06.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2020. 12. 06.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Backtracking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(Algorithmic Problems)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Backtracking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4098323" y="2981737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7451121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33861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86772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4316626" y="2366648"/>
            <a:ext cx="1626904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1725894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3604474" y="3418342"/>
            <a:ext cx="712152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4316626" y="3418342"/>
            <a:ext cx="76939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5CED594-E88F-4739-88BD-C84471EE4005}"/>
              </a:ext>
            </a:extLst>
          </p:cNvPr>
          <p:cNvSpPr/>
          <p:nvPr/>
        </p:nvSpPr>
        <p:spPr>
          <a:xfrm>
            <a:off x="6739806" y="3815128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A18AD6-0E5D-41A6-B8A6-C34268A7CC6D}"/>
              </a:ext>
            </a:extLst>
          </p:cNvPr>
          <p:cNvSpPr/>
          <p:nvPr/>
        </p:nvSpPr>
        <p:spPr>
          <a:xfrm>
            <a:off x="8221357" y="3815128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70E86-17C1-493A-8DF5-08953B9F5EA4}"/>
              </a:ext>
            </a:extLst>
          </p:cNvPr>
          <p:cNvCxnSpPr>
            <a:endCxn id="17" idx="0"/>
          </p:cNvCxnSpPr>
          <p:nvPr/>
        </p:nvCxnSpPr>
        <p:spPr>
          <a:xfrm flipH="1">
            <a:off x="6958109" y="3415597"/>
            <a:ext cx="712152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2DC0DB-6991-4DA6-9070-B11689A41FF9}"/>
              </a:ext>
            </a:extLst>
          </p:cNvPr>
          <p:cNvCxnSpPr>
            <a:endCxn id="18" idx="0"/>
          </p:cNvCxnSpPr>
          <p:nvPr/>
        </p:nvCxnSpPr>
        <p:spPr>
          <a:xfrm>
            <a:off x="7670261" y="3415597"/>
            <a:ext cx="76939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DDDCD6-4A08-42CA-950D-AFC7BDAE5B47}"/>
              </a:ext>
            </a:extLst>
          </p:cNvPr>
          <p:cNvSpPr txBox="1"/>
          <p:nvPr/>
        </p:nvSpPr>
        <p:spPr>
          <a:xfrm>
            <a:off x="3274095" y="4284677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3EEDA5-05D6-4F58-A8F8-A0B7692A3D8B}"/>
              </a:ext>
            </a:extLst>
          </p:cNvPr>
          <p:cNvSpPr txBox="1"/>
          <p:nvPr/>
        </p:nvSpPr>
        <p:spPr>
          <a:xfrm>
            <a:off x="4755645" y="4284677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C6ADB1-3416-4562-BB14-98A8DFD19DBB}"/>
              </a:ext>
            </a:extLst>
          </p:cNvPr>
          <p:cNvSpPr txBox="1"/>
          <p:nvPr/>
        </p:nvSpPr>
        <p:spPr>
          <a:xfrm>
            <a:off x="6478649" y="428467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GOOD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0D0278-8A62-492D-8FB6-22DB139F2D27}"/>
              </a:ext>
            </a:extLst>
          </p:cNvPr>
          <p:cNvSpPr txBox="1"/>
          <p:nvPr/>
        </p:nvSpPr>
        <p:spPr>
          <a:xfrm>
            <a:off x="8109280" y="4281932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47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Backtracking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4098323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7451121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33861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867722" y="3817873"/>
            <a:ext cx="436605" cy="436605"/>
          </a:xfrm>
          <a:prstGeom prst="ellipse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4316626" y="2366648"/>
            <a:ext cx="1626904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1725894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3604474" y="3418342"/>
            <a:ext cx="712152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4316626" y="3418342"/>
            <a:ext cx="76939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5CED594-E88F-4739-88BD-C84471EE4005}"/>
              </a:ext>
            </a:extLst>
          </p:cNvPr>
          <p:cNvSpPr/>
          <p:nvPr/>
        </p:nvSpPr>
        <p:spPr>
          <a:xfrm>
            <a:off x="6739806" y="3815128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A18AD6-0E5D-41A6-B8A6-C34268A7CC6D}"/>
              </a:ext>
            </a:extLst>
          </p:cNvPr>
          <p:cNvSpPr/>
          <p:nvPr/>
        </p:nvSpPr>
        <p:spPr>
          <a:xfrm>
            <a:off x="8221357" y="3815128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70E86-17C1-493A-8DF5-08953B9F5EA4}"/>
              </a:ext>
            </a:extLst>
          </p:cNvPr>
          <p:cNvCxnSpPr>
            <a:endCxn id="17" idx="0"/>
          </p:cNvCxnSpPr>
          <p:nvPr/>
        </p:nvCxnSpPr>
        <p:spPr>
          <a:xfrm flipH="1">
            <a:off x="6958109" y="3415597"/>
            <a:ext cx="712152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2DC0DB-6991-4DA6-9070-B11689A41FF9}"/>
              </a:ext>
            </a:extLst>
          </p:cNvPr>
          <p:cNvCxnSpPr>
            <a:endCxn id="18" idx="0"/>
          </p:cNvCxnSpPr>
          <p:nvPr/>
        </p:nvCxnSpPr>
        <p:spPr>
          <a:xfrm>
            <a:off x="7670261" y="3415597"/>
            <a:ext cx="76939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DDDCD6-4A08-42CA-950D-AFC7BDAE5B47}"/>
              </a:ext>
            </a:extLst>
          </p:cNvPr>
          <p:cNvSpPr txBox="1"/>
          <p:nvPr/>
        </p:nvSpPr>
        <p:spPr>
          <a:xfrm>
            <a:off x="3274095" y="4284677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3EEDA5-05D6-4F58-A8F8-A0B7692A3D8B}"/>
              </a:ext>
            </a:extLst>
          </p:cNvPr>
          <p:cNvSpPr txBox="1"/>
          <p:nvPr/>
        </p:nvSpPr>
        <p:spPr>
          <a:xfrm>
            <a:off x="4755645" y="4284677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C6ADB1-3416-4562-BB14-98A8DFD19DBB}"/>
              </a:ext>
            </a:extLst>
          </p:cNvPr>
          <p:cNvSpPr txBox="1"/>
          <p:nvPr/>
        </p:nvSpPr>
        <p:spPr>
          <a:xfrm>
            <a:off x="6478649" y="428467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GOOD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0D0278-8A62-492D-8FB6-22DB139F2D27}"/>
              </a:ext>
            </a:extLst>
          </p:cNvPr>
          <p:cNvSpPr txBox="1"/>
          <p:nvPr/>
        </p:nvSpPr>
        <p:spPr>
          <a:xfrm>
            <a:off x="8109280" y="4281932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C72A71-6884-4AE6-98D6-84551B9D3DD4}"/>
              </a:ext>
            </a:extLst>
          </p:cNvPr>
          <p:cNvSpPr txBox="1"/>
          <p:nvPr/>
        </p:nvSpPr>
        <p:spPr>
          <a:xfrm>
            <a:off x="3457115" y="4721282"/>
            <a:ext cx="3194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when we have to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backtrack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which means that we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have to update previous values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 previous iterations)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039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Backtracking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4098323" y="2981737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7451121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33861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86772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4316626" y="2366648"/>
            <a:ext cx="1626904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1725894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3604474" y="3418342"/>
            <a:ext cx="712152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4316626" y="3418342"/>
            <a:ext cx="76939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5CED594-E88F-4739-88BD-C84471EE4005}"/>
              </a:ext>
            </a:extLst>
          </p:cNvPr>
          <p:cNvSpPr/>
          <p:nvPr/>
        </p:nvSpPr>
        <p:spPr>
          <a:xfrm>
            <a:off x="6739806" y="3815128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A18AD6-0E5D-41A6-B8A6-C34268A7CC6D}"/>
              </a:ext>
            </a:extLst>
          </p:cNvPr>
          <p:cNvSpPr/>
          <p:nvPr/>
        </p:nvSpPr>
        <p:spPr>
          <a:xfrm>
            <a:off x="8221357" y="3815128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70E86-17C1-493A-8DF5-08953B9F5EA4}"/>
              </a:ext>
            </a:extLst>
          </p:cNvPr>
          <p:cNvCxnSpPr>
            <a:endCxn id="17" idx="0"/>
          </p:cNvCxnSpPr>
          <p:nvPr/>
        </p:nvCxnSpPr>
        <p:spPr>
          <a:xfrm flipH="1">
            <a:off x="6958109" y="3415597"/>
            <a:ext cx="712152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2DC0DB-6991-4DA6-9070-B11689A41FF9}"/>
              </a:ext>
            </a:extLst>
          </p:cNvPr>
          <p:cNvCxnSpPr>
            <a:endCxn id="18" idx="0"/>
          </p:cNvCxnSpPr>
          <p:nvPr/>
        </p:nvCxnSpPr>
        <p:spPr>
          <a:xfrm>
            <a:off x="7670261" y="3415597"/>
            <a:ext cx="76939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DDDCD6-4A08-42CA-950D-AFC7BDAE5B47}"/>
              </a:ext>
            </a:extLst>
          </p:cNvPr>
          <p:cNvSpPr txBox="1"/>
          <p:nvPr/>
        </p:nvSpPr>
        <p:spPr>
          <a:xfrm>
            <a:off x="3274095" y="4284677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3EEDA5-05D6-4F58-A8F8-A0B7692A3D8B}"/>
              </a:ext>
            </a:extLst>
          </p:cNvPr>
          <p:cNvSpPr txBox="1"/>
          <p:nvPr/>
        </p:nvSpPr>
        <p:spPr>
          <a:xfrm>
            <a:off x="4755645" y="4284677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C6ADB1-3416-4562-BB14-98A8DFD19DBB}"/>
              </a:ext>
            </a:extLst>
          </p:cNvPr>
          <p:cNvSpPr txBox="1"/>
          <p:nvPr/>
        </p:nvSpPr>
        <p:spPr>
          <a:xfrm>
            <a:off x="6478649" y="428467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GOOD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0D0278-8A62-492D-8FB6-22DB139F2D27}"/>
              </a:ext>
            </a:extLst>
          </p:cNvPr>
          <p:cNvSpPr txBox="1"/>
          <p:nvPr/>
        </p:nvSpPr>
        <p:spPr>
          <a:xfrm>
            <a:off x="8109280" y="4281932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069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Backtracking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4098323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7451121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33861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86772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4316626" y="2366648"/>
            <a:ext cx="1626904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1725894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3604474" y="3418342"/>
            <a:ext cx="712152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4316626" y="3418342"/>
            <a:ext cx="76939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5CED594-E88F-4739-88BD-C84471EE4005}"/>
              </a:ext>
            </a:extLst>
          </p:cNvPr>
          <p:cNvSpPr/>
          <p:nvPr/>
        </p:nvSpPr>
        <p:spPr>
          <a:xfrm>
            <a:off x="6739806" y="3815128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A18AD6-0E5D-41A6-B8A6-C34268A7CC6D}"/>
              </a:ext>
            </a:extLst>
          </p:cNvPr>
          <p:cNvSpPr/>
          <p:nvPr/>
        </p:nvSpPr>
        <p:spPr>
          <a:xfrm>
            <a:off x="8221357" y="3815128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70E86-17C1-493A-8DF5-08953B9F5EA4}"/>
              </a:ext>
            </a:extLst>
          </p:cNvPr>
          <p:cNvCxnSpPr>
            <a:endCxn id="17" idx="0"/>
          </p:cNvCxnSpPr>
          <p:nvPr/>
        </p:nvCxnSpPr>
        <p:spPr>
          <a:xfrm flipH="1">
            <a:off x="6958109" y="3415597"/>
            <a:ext cx="712152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2DC0DB-6991-4DA6-9070-B11689A41FF9}"/>
              </a:ext>
            </a:extLst>
          </p:cNvPr>
          <p:cNvCxnSpPr>
            <a:endCxn id="18" idx="0"/>
          </p:cNvCxnSpPr>
          <p:nvPr/>
        </p:nvCxnSpPr>
        <p:spPr>
          <a:xfrm>
            <a:off x="7670261" y="3415597"/>
            <a:ext cx="76939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DDDCD6-4A08-42CA-950D-AFC7BDAE5B47}"/>
              </a:ext>
            </a:extLst>
          </p:cNvPr>
          <p:cNvSpPr txBox="1"/>
          <p:nvPr/>
        </p:nvSpPr>
        <p:spPr>
          <a:xfrm>
            <a:off x="3274095" y="4284677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3EEDA5-05D6-4F58-A8F8-A0B7692A3D8B}"/>
              </a:ext>
            </a:extLst>
          </p:cNvPr>
          <p:cNvSpPr txBox="1"/>
          <p:nvPr/>
        </p:nvSpPr>
        <p:spPr>
          <a:xfrm>
            <a:off x="4755645" y="4284677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C6ADB1-3416-4562-BB14-98A8DFD19DBB}"/>
              </a:ext>
            </a:extLst>
          </p:cNvPr>
          <p:cNvSpPr txBox="1"/>
          <p:nvPr/>
        </p:nvSpPr>
        <p:spPr>
          <a:xfrm>
            <a:off x="6478649" y="428467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GOOD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0D0278-8A62-492D-8FB6-22DB139F2D27}"/>
              </a:ext>
            </a:extLst>
          </p:cNvPr>
          <p:cNvSpPr txBox="1"/>
          <p:nvPr/>
        </p:nvSpPr>
        <p:spPr>
          <a:xfrm>
            <a:off x="8109280" y="4281932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21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Backtracking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4098323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7451121" y="2981737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33861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86772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4316626" y="2366648"/>
            <a:ext cx="1626904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1725894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3604474" y="3418342"/>
            <a:ext cx="712152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4316626" y="3418342"/>
            <a:ext cx="76939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5CED594-E88F-4739-88BD-C84471EE4005}"/>
              </a:ext>
            </a:extLst>
          </p:cNvPr>
          <p:cNvSpPr/>
          <p:nvPr/>
        </p:nvSpPr>
        <p:spPr>
          <a:xfrm>
            <a:off x="6739806" y="3815128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A18AD6-0E5D-41A6-B8A6-C34268A7CC6D}"/>
              </a:ext>
            </a:extLst>
          </p:cNvPr>
          <p:cNvSpPr/>
          <p:nvPr/>
        </p:nvSpPr>
        <p:spPr>
          <a:xfrm>
            <a:off x="8221357" y="3815128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70E86-17C1-493A-8DF5-08953B9F5EA4}"/>
              </a:ext>
            </a:extLst>
          </p:cNvPr>
          <p:cNvCxnSpPr>
            <a:endCxn id="17" idx="0"/>
          </p:cNvCxnSpPr>
          <p:nvPr/>
        </p:nvCxnSpPr>
        <p:spPr>
          <a:xfrm flipH="1">
            <a:off x="6958109" y="3415597"/>
            <a:ext cx="712152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2DC0DB-6991-4DA6-9070-B11689A41FF9}"/>
              </a:ext>
            </a:extLst>
          </p:cNvPr>
          <p:cNvCxnSpPr>
            <a:endCxn id="18" idx="0"/>
          </p:cNvCxnSpPr>
          <p:nvPr/>
        </p:nvCxnSpPr>
        <p:spPr>
          <a:xfrm>
            <a:off x="7670261" y="3415597"/>
            <a:ext cx="76939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DDDCD6-4A08-42CA-950D-AFC7BDAE5B47}"/>
              </a:ext>
            </a:extLst>
          </p:cNvPr>
          <p:cNvSpPr txBox="1"/>
          <p:nvPr/>
        </p:nvSpPr>
        <p:spPr>
          <a:xfrm>
            <a:off x="3274095" y="4284677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3EEDA5-05D6-4F58-A8F8-A0B7692A3D8B}"/>
              </a:ext>
            </a:extLst>
          </p:cNvPr>
          <p:cNvSpPr txBox="1"/>
          <p:nvPr/>
        </p:nvSpPr>
        <p:spPr>
          <a:xfrm>
            <a:off x="4755645" y="4284677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C6ADB1-3416-4562-BB14-98A8DFD19DBB}"/>
              </a:ext>
            </a:extLst>
          </p:cNvPr>
          <p:cNvSpPr txBox="1"/>
          <p:nvPr/>
        </p:nvSpPr>
        <p:spPr>
          <a:xfrm>
            <a:off x="6478649" y="428467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GOOD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0D0278-8A62-492D-8FB6-22DB139F2D27}"/>
              </a:ext>
            </a:extLst>
          </p:cNvPr>
          <p:cNvSpPr txBox="1"/>
          <p:nvPr/>
        </p:nvSpPr>
        <p:spPr>
          <a:xfrm>
            <a:off x="8109280" y="4281932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063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Backtracking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4098323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7451121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33861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86772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4316626" y="2366648"/>
            <a:ext cx="1626904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1725894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3604474" y="3418342"/>
            <a:ext cx="712152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4316626" y="3418342"/>
            <a:ext cx="76939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5CED594-E88F-4739-88BD-C84471EE4005}"/>
              </a:ext>
            </a:extLst>
          </p:cNvPr>
          <p:cNvSpPr/>
          <p:nvPr/>
        </p:nvSpPr>
        <p:spPr>
          <a:xfrm>
            <a:off x="6739806" y="3815128"/>
            <a:ext cx="436605" cy="43660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A18AD6-0E5D-41A6-B8A6-C34268A7CC6D}"/>
              </a:ext>
            </a:extLst>
          </p:cNvPr>
          <p:cNvSpPr/>
          <p:nvPr/>
        </p:nvSpPr>
        <p:spPr>
          <a:xfrm>
            <a:off x="8221357" y="3815128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70E86-17C1-493A-8DF5-08953B9F5EA4}"/>
              </a:ext>
            </a:extLst>
          </p:cNvPr>
          <p:cNvCxnSpPr>
            <a:endCxn id="17" idx="0"/>
          </p:cNvCxnSpPr>
          <p:nvPr/>
        </p:nvCxnSpPr>
        <p:spPr>
          <a:xfrm flipH="1">
            <a:off x="6958109" y="3415597"/>
            <a:ext cx="712152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2DC0DB-6991-4DA6-9070-B11689A41FF9}"/>
              </a:ext>
            </a:extLst>
          </p:cNvPr>
          <p:cNvCxnSpPr>
            <a:endCxn id="18" idx="0"/>
          </p:cNvCxnSpPr>
          <p:nvPr/>
        </p:nvCxnSpPr>
        <p:spPr>
          <a:xfrm>
            <a:off x="7670261" y="3415597"/>
            <a:ext cx="76939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DDDCD6-4A08-42CA-950D-AFC7BDAE5B47}"/>
              </a:ext>
            </a:extLst>
          </p:cNvPr>
          <p:cNvSpPr txBox="1"/>
          <p:nvPr/>
        </p:nvSpPr>
        <p:spPr>
          <a:xfrm>
            <a:off x="3274095" y="4284677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3EEDA5-05D6-4F58-A8F8-A0B7692A3D8B}"/>
              </a:ext>
            </a:extLst>
          </p:cNvPr>
          <p:cNvSpPr txBox="1"/>
          <p:nvPr/>
        </p:nvSpPr>
        <p:spPr>
          <a:xfrm>
            <a:off x="4755645" y="4284677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C6ADB1-3416-4562-BB14-98A8DFD19DBB}"/>
              </a:ext>
            </a:extLst>
          </p:cNvPr>
          <p:cNvSpPr txBox="1"/>
          <p:nvPr/>
        </p:nvSpPr>
        <p:spPr>
          <a:xfrm>
            <a:off x="6478649" y="428467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GOOD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0D0278-8A62-492D-8FB6-22DB139F2D27}"/>
              </a:ext>
            </a:extLst>
          </p:cNvPr>
          <p:cNvSpPr txBox="1"/>
          <p:nvPr/>
        </p:nvSpPr>
        <p:spPr>
          <a:xfrm>
            <a:off x="8109280" y="4281932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CF01A7-B225-4932-9C24-CF03168402F1}"/>
              </a:ext>
            </a:extLst>
          </p:cNvPr>
          <p:cNvSpPr txBox="1"/>
          <p:nvPr/>
        </p:nvSpPr>
        <p:spPr>
          <a:xfrm>
            <a:off x="5795577" y="4761958"/>
            <a:ext cx="2155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found the solution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are looking for !!!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52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Advantage of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Backtracking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(Algorithmic Problems)</a:t>
            </a:r>
          </a:p>
        </p:txBody>
      </p:sp>
    </p:spTree>
    <p:extLst>
      <p:ext uri="{BB962C8B-B14F-4D97-AF65-F5344CB8AC3E}">
        <p14:creationId xmlns:p14="http://schemas.microsoft.com/office/powerpoint/2010/main" val="1667576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372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803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34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Backtracking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backtracking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form of recursion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eneral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algorithm for finding all solutions to some 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computationa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problems 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are called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constraint satisfaction problems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backtracking is also important when solving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combinatorial optimization problems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(travelling salesman problem etc.)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often much faster than brute force enumeration of all complete candidates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 can eliminate a large number of candidates with a single test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N-queens problem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Sudoku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78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243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059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807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180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864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571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564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80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071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24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Backtracking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brute-force approach: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consider and evaluate all the possible solutions (or states)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backtracking: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discard several bad states with one iteration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partial candidate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cannot be completed to a valid solution then we abandon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 a solution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 can represent most of these problems with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tree structure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it is called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game 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potential search tree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34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91B57F4-7904-495B-92AE-268039580672}"/>
              </a:ext>
            </a:extLst>
          </p:cNvPr>
          <p:cNvSpPr txBox="1"/>
          <p:nvPr/>
        </p:nvSpPr>
        <p:spPr>
          <a:xfrm>
            <a:off x="5487314" y="5251981"/>
            <a:ext cx="31772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you can see it takes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steps with brute-force search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find the solution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107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Backtracking (Depth-First Search)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1004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Backtracking (Depth-First Search)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240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Backtracking (Depth-First Search)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7216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Backtracking (Depth-First Search)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2530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Backtracking (Depth-First Search)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195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Backtracking (Depth-First Search)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342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Backtracking (Depth-First Search)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7673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Backtracking (Depth-First Search)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8530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Backtracking (Depth-First Search)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11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Backtracking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ach partial candidate is the parent of the candidates that differ from it by a single extension step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leaves of the tree are the partial candidates that cannot be extended any further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backtracking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algorithm traverses this search tree recursively, from the root down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like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depth-first search</a:t>
            </a: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hu-HU" b="1" dirty="0">
                <a:solidFill>
                  <a:srgbClr val="00B050"/>
                </a:solidFill>
              </a:rPr>
              <a:t>BACKTRACKING IS CALLED DEPTH-FIRST SEARCH IF APPLIED ON TREES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0241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Backtracking (Depth-First Search)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426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Backtracking (Depth-First Search)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4831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Backtracking (Depth-First Search)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0668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Backtracking (Depth-First Search)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28FFBBD-EB98-4043-A4A9-7C0AA280ED6D}"/>
              </a:ext>
            </a:extLst>
          </p:cNvPr>
          <p:cNvSpPr txBox="1"/>
          <p:nvPr/>
        </p:nvSpPr>
        <p:spPr>
          <a:xfrm>
            <a:off x="5740171" y="5269737"/>
            <a:ext cx="2671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you can see it takes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steps with backtracking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find the solution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69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Backtracking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502097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Backtracking is also called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depth-first search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(and vice versa)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20D1F9-FE2E-4153-A9EB-813469FD5F70}"/>
              </a:ext>
            </a:extLst>
          </p:cNvPr>
          <p:cNvSpPr txBox="1">
            <a:spLocks/>
          </p:cNvSpPr>
          <p:nvPr/>
        </p:nvSpPr>
        <p:spPr>
          <a:xfrm>
            <a:off x="1733626" y="2413428"/>
            <a:ext cx="8946541" cy="5296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1.) 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every node the algorithm checks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whether 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		     given node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can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 completed to a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val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 solution</a:t>
            </a:r>
            <a:endParaRPr lang="hu-HU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hu-HU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2.)  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it can not 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then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whole subtree is skipped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(this is the key advantage of backtracking)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hu-HU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3.) 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recursively enumerates all subtree of the node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60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Backtracking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4098323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7451121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33861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86772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4316626" y="2366648"/>
            <a:ext cx="1626904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1725894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3604474" y="3418342"/>
            <a:ext cx="712152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4316626" y="3418342"/>
            <a:ext cx="76939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5CED594-E88F-4739-88BD-C84471EE4005}"/>
              </a:ext>
            </a:extLst>
          </p:cNvPr>
          <p:cNvSpPr/>
          <p:nvPr/>
        </p:nvSpPr>
        <p:spPr>
          <a:xfrm>
            <a:off x="6739806" y="3815128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A18AD6-0E5D-41A6-B8A6-C34268A7CC6D}"/>
              </a:ext>
            </a:extLst>
          </p:cNvPr>
          <p:cNvSpPr/>
          <p:nvPr/>
        </p:nvSpPr>
        <p:spPr>
          <a:xfrm>
            <a:off x="8221357" y="3815128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70E86-17C1-493A-8DF5-08953B9F5EA4}"/>
              </a:ext>
            </a:extLst>
          </p:cNvPr>
          <p:cNvCxnSpPr>
            <a:endCxn id="17" idx="0"/>
          </p:cNvCxnSpPr>
          <p:nvPr/>
        </p:nvCxnSpPr>
        <p:spPr>
          <a:xfrm flipH="1">
            <a:off x="6958109" y="3415597"/>
            <a:ext cx="712152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2DC0DB-6991-4DA6-9070-B11689A41FF9}"/>
              </a:ext>
            </a:extLst>
          </p:cNvPr>
          <p:cNvCxnSpPr>
            <a:endCxn id="18" idx="0"/>
          </p:cNvCxnSpPr>
          <p:nvPr/>
        </p:nvCxnSpPr>
        <p:spPr>
          <a:xfrm>
            <a:off x="7670261" y="3415597"/>
            <a:ext cx="76939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DDDCD6-4A08-42CA-950D-AFC7BDAE5B47}"/>
              </a:ext>
            </a:extLst>
          </p:cNvPr>
          <p:cNvSpPr txBox="1"/>
          <p:nvPr/>
        </p:nvSpPr>
        <p:spPr>
          <a:xfrm>
            <a:off x="3274095" y="4284677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3EEDA5-05D6-4F58-A8F8-A0B7692A3D8B}"/>
              </a:ext>
            </a:extLst>
          </p:cNvPr>
          <p:cNvSpPr txBox="1"/>
          <p:nvPr/>
        </p:nvSpPr>
        <p:spPr>
          <a:xfrm>
            <a:off x="4755645" y="4284677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C6ADB1-3416-4562-BB14-98A8DFD19DBB}"/>
              </a:ext>
            </a:extLst>
          </p:cNvPr>
          <p:cNvSpPr txBox="1"/>
          <p:nvPr/>
        </p:nvSpPr>
        <p:spPr>
          <a:xfrm>
            <a:off x="6478649" y="428467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GOOD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0D0278-8A62-492D-8FB6-22DB139F2D27}"/>
              </a:ext>
            </a:extLst>
          </p:cNvPr>
          <p:cNvSpPr txBox="1"/>
          <p:nvPr/>
        </p:nvSpPr>
        <p:spPr>
          <a:xfrm>
            <a:off x="8109280" y="4281932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31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Backtracking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4098323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7451121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33861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86772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4316626" y="2366648"/>
            <a:ext cx="1626904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1725894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3604474" y="3418342"/>
            <a:ext cx="712152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4316626" y="3418342"/>
            <a:ext cx="76939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5CED594-E88F-4739-88BD-C84471EE4005}"/>
              </a:ext>
            </a:extLst>
          </p:cNvPr>
          <p:cNvSpPr/>
          <p:nvPr/>
        </p:nvSpPr>
        <p:spPr>
          <a:xfrm>
            <a:off x="6739806" y="3815128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A18AD6-0E5D-41A6-B8A6-C34268A7CC6D}"/>
              </a:ext>
            </a:extLst>
          </p:cNvPr>
          <p:cNvSpPr/>
          <p:nvPr/>
        </p:nvSpPr>
        <p:spPr>
          <a:xfrm>
            <a:off x="8221357" y="3815128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70E86-17C1-493A-8DF5-08953B9F5EA4}"/>
              </a:ext>
            </a:extLst>
          </p:cNvPr>
          <p:cNvCxnSpPr>
            <a:endCxn id="17" idx="0"/>
          </p:cNvCxnSpPr>
          <p:nvPr/>
        </p:nvCxnSpPr>
        <p:spPr>
          <a:xfrm flipH="1">
            <a:off x="6958109" y="3415597"/>
            <a:ext cx="712152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2DC0DB-6991-4DA6-9070-B11689A41FF9}"/>
              </a:ext>
            </a:extLst>
          </p:cNvPr>
          <p:cNvCxnSpPr>
            <a:endCxn id="18" idx="0"/>
          </p:cNvCxnSpPr>
          <p:nvPr/>
        </p:nvCxnSpPr>
        <p:spPr>
          <a:xfrm>
            <a:off x="7670261" y="3415597"/>
            <a:ext cx="76939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DDDCD6-4A08-42CA-950D-AFC7BDAE5B47}"/>
              </a:ext>
            </a:extLst>
          </p:cNvPr>
          <p:cNvSpPr txBox="1"/>
          <p:nvPr/>
        </p:nvSpPr>
        <p:spPr>
          <a:xfrm>
            <a:off x="3274095" y="4284677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3EEDA5-05D6-4F58-A8F8-A0B7692A3D8B}"/>
              </a:ext>
            </a:extLst>
          </p:cNvPr>
          <p:cNvSpPr txBox="1"/>
          <p:nvPr/>
        </p:nvSpPr>
        <p:spPr>
          <a:xfrm>
            <a:off x="4755645" y="4284677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C6ADB1-3416-4562-BB14-98A8DFD19DBB}"/>
              </a:ext>
            </a:extLst>
          </p:cNvPr>
          <p:cNvSpPr txBox="1"/>
          <p:nvPr/>
        </p:nvSpPr>
        <p:spPr>
          <a:xfrm>
            <a:off x="6478649" y="428467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GOOD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0D0278-8A62-492D-8FB6-22DB139F2D27}"/>
              </a:ext>
            </a:extLst>
          </p:cNvPr>
          <p:cNvSpPr txBox="1"/>
          <p:nvPr/>
        </p:nvSpPr>
        <p:spPr>
          <a:xfrm>
            <a:off x="8109280" y="4281932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299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Backtracking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4098323" y="2981737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7451121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33861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86772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4316626" y="2366648"/>
            <a:ext cx="1626904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1725894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3604474" y="3418342"/>
            <a:ext cx="712152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4316626" y="3418342"/>
            <a:ext cx="76939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5CED594-E88F-4739-88BD-C84471EE4005}"/>
              </a:ext>
            </a:extLst>
          </p:cNvPr>
          <p:cNvSpPr/>
          <p:nvPr/>
        </p:nvSpPr>
        <p:spPr>
          <a:xfrm>
            <a:off x="6739806" y="3815128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A18AD6-0E5D-41A6-B8A6-C34268A7CC6D}"/>
              </a:ext>
            </a:extLst>
          </p:cNvPr>
          <p:cNvSpPr/>
          <p:nvPr/>
        </p:nvSpPr>
        <p:spPr>
          <a:xfrm>
            <a:off x="8221357" y="3815128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70E86-17C1-493A-8DF5-08953B9F5EA4}"/>
              </a:ext>
            </a:extLst>
          </p:cNvPr>
          <p:cNvCxnSpPr>
            <a:endCxn id="17" idx="0"/>
          </p:cNvCxnSpPr>
          <p:nvPr/>
        </p:nvCxnSpPr>
        <p:spPr>
          <a:xfrm flipH="1">
            <a:off x="6958109" y="3415597"/>
            <a:ext cx="712152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2DC0DB-6991-4DA6-9070-B11689A41FF9}"/>
              </a:ext>
            </a:extLst>
          </p:cNvPr>
          <p:cNvCxnSpPr>
            <a:endCxn id="18" idx="0"/>
          </p:cNvCxnSpPr>
          <p:nvPr/>
        </p:nvCxnSpPr>
        <p:spPr>
          <a:xfrm>
            <a:off x="7670261" y="3415597"/>
            <a:ext cx="76939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DDDCD6-4A08-42CA-950D-AFC7BDAE5B47}"/>
              </a:ext>
            </a:extLst>
          </p:cNvPr>
          <p:cNvSpPr txBox="1"/>
          <p:nvPr/>
        </p:nvSpPr>
        <p:spPr>
          <a:xfrm>
            <a:off x="3274095" y="4284677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3EEDA5-05D6-4F58-A8F8-A0B7692A3D8B}"/>
              </a:ext>
            </a:extLst>
          </p:cNvPr>
          <p:cNvSpPr txBox="1"/>
          <p:nvPr/>
        </p:nvSpPr>
        <p:spPr>
          <a:xfrm>
            <a:off x="4755645" y="4284677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C6ADB1-3416-4562-BB14-98A8DFD19DBB}"/>
              </a:ext>
            </a:extLst>
          </p:cNvPr>
          <p:cNvSpPr txBox="1"/>
          <p:nvPr/>
        </p:nvSpPr>
        <p:spPr>
          <a:xfrm>
            <a:off x="6478649" y="428467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GOOD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0D0278-8A62-492D-8FB6-22DB139F2D27}"/>
              </a:ext>
            </a:extLst>
          </p:cNvPr>
          <p:cNvSpPr txBox="1"/>
          <p:nvPr/>
        </p:nvSpPr>
        <p:spPr>
          <a:xfrm>
            <a:off x="8109280" y="4281932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17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Backtracking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4098323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7451121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3386171" y="3817873"/>
            <a:ext cx="436605" cy="436605"/>
          </a:xfrm>
          <a:prstGeom prst="ellipse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86772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4316626" y="2366648"/>
            <a:ext cx="1626904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1725894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3604474" y="3418342"/>
            <a:ext cx="712152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4316626" y="3418342"/>
            <a:ext cx="76939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5CED594-E88F-4739-88BD-C84471EE4005}"/>
              </a:ext>
            </a:extLst>
          </p:cNvPr>
          <p:cNvSpPr/>
          <p:nvPr/>
        </p:nvSpPr>
        <p:spPr>
          <a:xfrm>
            <a:off x="6739806" y="3815128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A18AD6-0E5D-41A6-B8A6-C34268A7CC6D}"/>
              </a:ext>
            </a:extLst>
          </p:cNvPr>
          <p:cNvSpPr/>
          <p:nvPr/>
        </p:nvSpPr>
        <p:spPr>
          <a:xfrm>
            <a:off x="8221357" y="3815128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70E86-17C1-493A-8DF5-08953B9F5EA4}"/>
              </a:ext>
            </a:extLst>
          </p:cNvPr>
          <p:cNvCxnSpPr>
            <a:endCxn id="17" idx="0"/>
          </p:cNvCxnSpPr>
          <p:nvPr/>
        </p:nvCxnSpPr>
        <p:spPr>
          <a:xfrm flipH="1">
            <a:off x="6958109" y="3415597"/>
            <a:ext cx="712152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2DC0DB-6991-4DA6-9070-B11689A41FF9}"/>
              </a:ext>
            </a:extLst>
          </p:cNvPr>
          <p:cNvCxnSpPr>
            <a:endCxn id="18" idx="0"/>
          </p:cNvCxnSpPr>
          <p:nvPr/>
        </p:nvCxnSpPr>
        <p:spPr>
          <a:xfrm>
            <a:off x="7670261" y="3415597"/>
            <a:ext cx="76939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DDDCD6-4A08-42CA-950D-AFC7BDAE5B47}"/>
              </a:ext>
            </a:extLst>
          </p:cNvPr>
          <p:cNvSpPr txBox="1"/>
          <p:nvPr/>
        </p:nvSpPr>
        <p:spPr>
          <a:xfrm>
            <a:off x="3274095" y="4284677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3EEDA5-05D6-4F58-A8F8-A0B7692A3D8B}"/>
              </a:ext>
            </a:extLst>
          </p:cNvPr>
          <p:cNvSpPr txBox="1"/>
          <p:nvPr/>
        </p:nvSpPr>
        <p:spPr>
          <a:xfrm>
            <a:off x="4755645" y="4284677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C6ADB1-3416-4562-BB14-98A8DFD19DBB}"/>
              </a:ext>
            </a:extLst>
          </p:cNvPr>
          <p:cNvSpPr txBox="1"/>
          <p:nvPr/>
        </p:nvSpPr>
        <p:spPr>
          <a:xfrm>
            <a:off x="6478649" y="428467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GOOD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0D0278-8A62-492D-8FB6-22DB139F2D27}"/>
              </a:ext>
            </a:extLst>
          </p:cNvPr>
          <p:cNvSpPr txBox="1"/>
          <p:nvPr/>
        </p:nvSpPr>
        <p:spPr>
          <a:xfrm>
            <a:off x="8109280" y="4281932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68B99B-A8F5-4EF0-9B1E-B284C05A792C}"/>
              </a:ext>
            </a:extLst>
          </p:cNvPr>
          <p:cNvSpPr txBox="1"/>
          <p:nvPr/>
        </p:nvSpPr>
        <p:spPr>
          <a:xfrm>
            <a:off x="549049" y="2599874"/>
            <a:ext cx="3194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when we have to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backtrack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which means that we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have to update previous values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 previous iterations)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133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42793</TotalTime>
  <Words>966</Words>
  <Application>Microsoft Office PowerPoint</Application>
  <PresentationFormat>Widescreen</PresentationFormat>
  <Paragraphs>584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Backtracking (Algorithmic Problems)</vt:lpstr>
      <vt:lpstr>Backtracking Algorithms</vt:lpstr>
      <vt:lpstr>Backtracking Algorithms</vt:lpstr>
      <vt:lpstr>Backtracking Algorithms</vt:lpstr>
      <vt:lpstr>Backtracking Algorithms</vt:lpstr>
      <vt:lpstr>Backtracking Algorithms</vt:lpstr>
      <vt:lpstr>Backtracking Algorithms</vt:lpstr>
      <vt:lpstr>Backtracking Algorithms</vt:lpstr>
      <vt:lpstr>Backtracking Algorithms</vt:lpstr>
      <vt:lpstr>Backtracking Algorithms</vt:lpstr>
      <vt:lpstr>Backtracking Algorithms</vt:lpstr>
      <vt:lpstr>Backtracking Algorithms</vt:lpstr>
      <vt:lpstr>Backtracking Algorithms</vt:lpstr>
      <vt:lpstr>Backtracking Algorithms</vt:lpstr>
      <vt:lpstr>Backtracking Algorithms</vt:lpstr>
      <vt:lpstr>Advantage of Backtracking (Algorithmic Problems)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Backtracking (Depth-First Search)</vt:lpstr>
      <vt:lpstr>Backtracking (Depth-First Search)</vt:lpstr>
      <vt:lpstr>Backtracking (Depth-First Search)</vt:lpstr>
      <vt:lpstr>Backtracking (Depth-First Search)</vt:lpstr>
      <vt:lpstr>Backtracking (Depth-First Search)</vt:lpstr>
      <vt:lpstr>Backtracking (Depth-First Search)</vt:lpstr>
      <vt:lpstr>Backtracking (Depth-First Search)</vt:lpstr>
      <vt:lpstr>Backtracking (Depth-First Search)</vt:lpstr>
      <vt:lpstr>Backtracking (Depth-First Search)</vt:lpstr>
      <vt:lpstr>Backtracking (Depth-First Search)</vt:lpstr>
      <vt:lpstr>Backtracking (Depth-First Search)</vt:lpstr>
      <vt:lpstr>Backtracking (Depth-First Search)</vt:lpstr>
      <vt:lpstr>Backtracking (Depth-First Search)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BALÁZS</cp:lastModifiedBy>
  <cp:revision>248</cp:revision>
  <dcterms:created xsi:type="dcterms:W3CDTF">2015-02-15T18:13:13Z</dcterms:created>
  <dcterms:modified xsi:type="dcterms:W3CDTF">2020-12-07T12:24:55Z</dcterms:modified>
</cp:coreProperties>
</file>