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90" r:id="rId3"/>
    <p:sldId id="288" r:id="rId4"/>
    <p:sldId id="291" r:id="rId5"/>
    <p:sldId id="292" r:id="rId6"/>
    <p:sldId id="296" r:id="rId7"/>
    <p:sldId id="297" r:id="rId8"/>
    <p:sldId id="298" r:id="rId9"/>
    <p:sldId id="299" r:id="rId10"/>
    <p:sldId id="289" r:id="rId11"/>
    <p:sldId id="325" r:id="rId12"/>
    <p:sldId id="326" r:id="rId13"/>
    <p:sldId id="331" r:id="rId14"/>
    <p:sldId id="327" r:id="rId15"/>
    <p:sldId id="328" r:id="rId16"/>
    <p:sldId id="329" r:id="rId17"/>
    <p:sldId id="330" r:id="rId18"/>
    <p:sldId id="332" r:id="rId19"/>
    <p:sldId id="333" r:id="rId20"/>
    <p:sldId id="344" r:id="rId21"/>
    <p:sldId id="336" r:id="rId22"/>
    <p:sldId id="338" r:id="rId23"/>
    <p:sldId id="337" r:id="rId24"/>
    <p:sldId id="339" r:id="rId25"/>
    <p:sldId id="340" r:id="rId26"/>
    <p:sldId id="334" r:id="rId27"/>
    <p:sldId id="335" r:id="rId28"/>
    <p:sldId id="343" r:id="rId29"/>
    <p:sldId id="341" r:id="rId30"/>
    <p:sldId id="342" r:id="rId31"/>
    <p:sldId id="346" r:id="rId32"/>
    <p:sldId id="345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6" r:id="rId51"/>
    <p:sldId id="367" r:id="rId52"/>
    <p:sldId id="368" r:id="rId53"/>
    <p:sldId id="370" r:id="rId54"/>
    <p:sldId id="371" r:id="rId55"/>
    <p:sldId id="372" r:id="rId56"/>
    <p:sldId id="373" r:id="rId57"/>
    <p:sldId id="374" r:id="rId58"/>
    <p:sldId id="376" r:id="rId59"/>
    <p:sldId id="377" r:id="rId60"/>
    <p:sldId id="409" r:id="rId61"/>
    <p:sldId id="410" r:id="rId62"/>
    <p:sldId id="411" r:id="rId63"/>
    <p:sldId id="412" r:id="rId64"/>
    <p:sldId id="413" r:id="rId65"/>
    <p:sldId id="414" r:id="rId66"/>
    <p:sldId id="416" r:id="rId67"/>
    <p:sldId id="415" r:id="rId68"/>
    <p:sldId id="417" r:id="rId69"/>
    <p:sldId id="418" r:id="rId70"/>
    <p:sldId id="419" r:id="rId71"/>
    <p:sldId id="421" r:id="rId72"/>
    <p:sldId id="422" r:id="rId73"/>
    <p:sldId id="423" r:id="rId74"/>
    <p:sldId id="424" r:id="rId75"/>
    <p:sldId id="425" r:id="rId76"/>
    <p:sldId id="426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76" r:id="rId88"/>
    <p:sldId id="477" r:id="rId89"/>
    <p:sldId id="478" r:id="rId90"/>
    <p:sldId id="479" r:id="rId91"/>
    <p:sldId id="480" r:id="rId92"/>
    <p:sldId id="481" r:id="rId93"/>
    <p:sldId id="482" r:id="rId94"/>
    <p:sldId id="483" r:id="rId95"/>
    <p:sldId id="484" r:id="rId96"/>
    <p:sldId id="485" r:id="rId97"/>
    <p:sldId id="486" r:id="rId98"/>
    <p:sldId id="487" r:id="rId99"/>
    <p:sldId id="488" r:id="rId100"/>
    <p:sldId id="489" r:id="rId101"/>
    <p:sldId id="490" r:id="rId102"/>
    <p:sldId id="491" r:id="rId103"/>
    <p:sldId id="492" r:id="rId104"/>
    <p:sldId id="493" r:id="rId105"/>
    <p:sldId id="494" r:id="rId106"/>
    <p:sldId id="495" r:id="rId107"/>
    <p:sldId id="496" r:id="rId108"/>
    <p:sldId id="497" r:id="rId109"/>
    <p:sldId id="498" r:id="rId110"/>
    <p:sldId id="499" r:id="rId111"/>
    <p:sldId id="503" r:id="rId112"/>
    <p:sldId id="504" r:id="rId113"/>
    <p:sldId id="505" r:id="rId114"/>
    <p:sldId id="506" r:id="rId115"/>
    <p:sldId id="507" r:id="rId116"/>
    <p:sldId id="508" r:id="rId117"/>
    <p:sldId id="509" r:id="rId118"/>
    <p:sldId id="510" r:id="rId119"/>
    <p:sldId id="512" r:id="rId120"/>
    <p:sldId id="513" r:id="rId121"/>
    <p:sldId id="514" r:id="rId122"/>
    <p:sldId id="515" r:id="rId123"/>
    <p:sldId id="518" r:id="rId124"/>
    <p:sldId id="519" r:id="rId125"/>
    <p:sldId id="520" r:id="rId126"/>
    <p:sldId id="521" r:id="rId127"/>
    <p:sldId id="524" r:id="rId128"/>
    <p:sldId id="558" r:id="rId129"/>
    <p:sldId id="527" r:id="rId130"/>
    <p:sldId id="528" r:id="rId131"/>
    <p:sldId id="526" r:id="rId132"/>
    <p:sldId id="559" r:id="rId133"/>
    <p:sldId id="562" r:id="rId134"/>
    <p:sldId id="563" r:id="rId135"/>
    <p:sldId id="564" r:id="rId136"/>
    <p:sldId id="565" r:id="rId137"/>
    <p:sldId id="566" r:id="rId138"/>
    <p:sldId id="567" r:id="rId139"/>
    <p:sldId id="568" r:id="rId140"/>
    <p:sldId id="569" r:id="rId141"/>
    <p:sldId id="570" r:id="rId142"/>
    <p:sldId id="571" r:id="rId143"/>
    <p:sldId id="572" r:id="rId144"/>
    <p:sldId id="573" r:id="rId145"/>
    <p:sldId id="574" r:id="rId146"/>
    <p:sldId id="577" r:id="rId147"/>
    <p:sldId id="578" r:id="rId148"/>
    <p:sldId id="579" r:id="rId149"/>
    <p:sldId id="580" r:id="rId150"/>
    <p:sldId id="581" r:id="rId151"/>
    <p:sldId id="582" r:id="rId152"/>
    <p:sldId id="583" r:id="rId153"/>
    <p:sldId id="584" r:id="rId154"/>
    <p:sldId id="585" r:id="rId155"/>
    <p:sldId id="586" r:id="rId156"/>
    <p:sldId id="587" r:id="rId157"/>
    <p:sldId id="588" r:id="rId158"/>
    <p:sldId id="589" r:id="rId159"/>
    <p:sldId id="590" r:id="rId160"/>
    <p:sldId id="591" r:id="rId161"/>
    <p:sldId id="592" r:id="rId162"/>
    <p:sldId id="593" r:id="rId163"/>
    <p:sldId id="594" r:id="rId164"/>
    <p:sldId id="595" r:id="rId165"/>
    <p:sldId id="596" r:id="rId166"/>
    <p:sldId id="597" r:id="rId167"/>
    <p:sldId id="598" r:id="rId168"/>
    <p:sldId id="599" r:id="rId169"/>
    <p:sldId id="600" r:id="rId170"/>
    <p:sldId id="601" r:id="rId171"/>
    <p:sldId id="602" r:id="rId172"/>
    <p:sldId id="603" r:id="rId173"/>
    <p:sldId id="604" r:id="rId174"/>
    <p:sldId id="605" r:id="rId175"/>
    <p:sldId id="606" r:id="rId176"/>
    <p:sldId id="607" r:id="rId177"/>
    <p:sldId id="608" r:id="rId178"/>
    <p:sldId id="609" r:id="rId179"/>
    <p:sldId id="610" r:id="rId180"/>
    <p:sldId id="611" r:id="rId181"/>
    <p:sldId id="612" r:id="rId182"/>
    <p:sldId id="613" r:id="rId1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E266"/>
    <a:srgbClr val="FFDE75"/>
    <a:srgbClr val="F9C3C3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2020. 12. 13.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Dynamic Programming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and Divide and Conquer Approaches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solved by combining optimal solutions to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non-overlapping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subproblems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strategy is called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divide and conquer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is why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 (or quicksort)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are not classified as dynamic programming problems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overlapping subproblems -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dynamic programming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non-overlapping subproblems - divide and conquer method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023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86335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332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S[5][1] = max(S[4][1] ; $9 + S[5][-4]) = max(2,0)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799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55091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332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S[5][2] = max(S[4][2] ; $9 + S[5][-3]) = max(5,0)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184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43262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332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S[5][3] = max(S[4][3] ; $9 + S[5][-2]) = max(7,0)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396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96403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2630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S[5][4] = max(S[4][4] ; $9 + S[5][-1]) = max(10,0)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215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4456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844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S[5][5] = max(S[4][5] ; $9 + S[5][0]) = max(12,9)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035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26521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29726628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2955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37696115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73657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28846896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41282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25655140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498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21670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Knapsack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Pro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9262720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99339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218471750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32757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41889732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3898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9605695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79534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26160540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92328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41571156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93913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11229936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75841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29931732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30307960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 of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 problems in complexity theory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that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...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endParaRPr lang="en-US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there a non-empty subset such that the sum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subset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integer?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given the set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s=9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answer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because the subset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3, 1]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is an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 again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the way it is the special case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knapsack problem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7832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8BD69-ACD6-42A1-835B-35B4889FDBE0}"/>
              </a:ext>
            </a:extLst>
          </p:cNvPr>
          <p:cNvSpPr/>
          <p:nvPr/>
        </p:nvSpPr>
        <p:spPr>
          <a:xfrm>
            <a:off x="3105150" y="2571750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67861-5822-491A-8B81-00AABCFBC070}"/>
              </a:ext>
            </a:extLst>
          </p:cNvPr>
          <p:cNvSpPr/>
          <p:nvPr/>
        </p:nvSpPr>
        <p:spPr>
          <a:xfrm>
            <a:off x="4210050" y="2571750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A2C3FA-014D-4FFD-85E6-4635AC816A5C}"/>
              </a:ext>
            </a:extLst>
          </p:cNvPr>
          <p:cNvSpPr/>
          <p:nvPr/>
        </p:nvSpPr>
        <p:spPr>
          <a:xfrm>
            <a:off x="5314950" y="2571750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E78E8-24D0-4059-BD84-7294FA1A0574}"/>
              </a:ext>
            </a:extLst>
          </p:cNvPr>
          <p:cNvSpPr/>
          <p:nvPr/>
        </p:nvSpPr>
        <p:spPr>
          <a:xfrm>
            <a:off x="6419850" y="2571750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19407-8492-4959-B5BF-9A4F1797AF88}"/>
              </a:ext>
            </a:extLst>
          </p:cNvPr>
          <p:cNvSpPr/>
          <p:nvPr/>
        </p:nvSpPr>
        <p:spPr>
          <a:xfrm>
            <a:off x="7524750" y="2571750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combinatorial optimization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related problem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set of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usually numbered from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these item has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mass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 value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 the number of each item to include in a collection so that the total weight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less than or equal to a given limit and the total value is as large as possible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often arises in resource allocation where there are financial constraints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6489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8BD69-ACD6-42A1-835B-35B4889FDBE0}"/>
              </a:ext>
            </a:extLst>
          </p:cNvPr>
          <p:cNvSpPr/>
          <p:nvPr/>
        </p:nvSpPr>
        <p:spPr>
          <a:xfrm>
            <a:off x="3105150" y="2571750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67861-5822-491A-8B81-00AABCFBC070}"/>
              </a:ext>
            </a:extLst>
          </p:cNvPr>
          <p:cNvSpPr/>
          <p:nvPr/>
        </p:nvSpPr>
        <p:spPr>
          <a:xfrm>
            <a:off x="4210050" y="2571750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A2C3FA-014D-4FFD-85E6-4635AC816A5C}"/>
              </a:ext>
            </a:extLst>
          </p:cNvPr>
          <p:cNvSpPr/>
          <p:nvPr/>
        </p:nvSpPr>
        <p:spPr>
          <a:xfrm>
            <a:off x="5314950" y="2571750"/>
            <a:ext cx="952500" cy="952500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E78E8-24D0-4059-BD84-7294FA1A0574}"/>
              </a:ext>
            </a:extLst>
          </p:cNvPr>
          <p:cNvSpPr/>
          <p:nvPr/>
        </p:nvSpPr>
        <p:spPr>
          <a:xfrm>
            <a:off x="6419850" y="2571750"/>
            <a:ext cx="952500" cy="952500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19407-8492-4959-B5BF-9A4F1797AF88}"/>
              </a:ext>
            </a:extLst>
          </p:cNvPr>
          <p:cNvSpPr/>
          <p:nvPr/>
        </p:nvSpPr>
        <p:spPr>
          <a:xfrm>
            <a:off x="7524750" y="2571750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68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8BD69-ACD6-42A1-835B-35B4889FDBE0}"/>
              </a:ext>
            </a:extLst>
          </p:cNvPr>
          <p:cNvSpPr/>
          <p:nvPr/>
        </p:nvSpPr>
        <p:spPr>
          <a:xfrm>
            <a:off x="3105150" y="2571750"/>
            <a:ext cx="952500" cy="952500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67861-5822-491A-8B81-00AABCFBC070}"/>
              </a:ext>
            </a:extLst>
          </p:cNvPr>
          <p:cNvSpPr/>
          <p:nvPr/>
        </p:nvSpPr>
        <p:spPr>
          <a:xfrm>
            <a:off x="4210050" y="2571750"/>
            <a:ext cx="952500" cy="952500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A2C3FA-014D-4FFD-85E6-4635AC816A5C}"/>
              </a:ext>
            </a:extLst>
          </p:cNvPr>
          <p:cNvSpPr/>
          <p:nvPr/>
        </p:nvSpPr>
        <p:spPr>
          <a:xfrm>
            <a:off x="5314950" y="2571750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E78E8-24D0-4059-BD84-7294FA1A0574}"/>
              </a:ext>
            </a:extLst>
          </p:cNvPr>
          <p:cNvSpPr/>
          <p:nvPr/>
        </p:nvSpPr>
        <p:spPr>
          <a:xfrm>
            <a:off x="6419850" y="2571750"/>
            <a:ext cx="952500" cy="952500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19407-8492-4959-B5BF-9A4F1797AF88}"/>
              </a:ext>
            </a:extLst>
          </p:cNvPr>
          <p:cNvSpPr/>
          <p:nvPr/>
        </p:nvSpPr>
        <p:spPr>
          <a:xfrm>
            <a:off x="7524750" y="2571750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761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naive approach (brute-force search) generates all the possible subsets of the original array – 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possible states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considers all these subsets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and checks whether the sum of the items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not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approach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pseudo-polynomial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again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228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8BD69-ACD6-42A1-835B-35B4889FDBE0}"/>
              </a:ext>
            </a:extLst>
          </p:cNvPr>
          <p:cNvSpPr/>
          <p:nvPr/>
        </p:nvSpPr>
        <p:spPr>
          <a:xfrm>
            <a:off x="31051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67861-5822-491A-8B81-00AABCFBC070}"/>
              </a:ext>
            </a:extLst>
          </p:cNvPr>
          <p:cNvSpPr/>
          <p:nvPr/>
        </p:nvSpPr>
        <p:spPr>
          <a:xfrm>
            <a:off x="42100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A2C3FA-014D-4FFD-85E6-4635AC816A5C}"/>
              </a:ext>
            </a:extLst>
          </p:cNvPr>
          <p:cNvSpPr/>
          <p:nvPr/>
        </p:nvSpPr>
        <p:spPr>
          <a:xfrm>
            <a:off x="53149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E78E8-24D0-4059-BD84-7294FA1A0574}"/>
              </a:ext>
            </a:extLst>
          </p:cNvPr>
          <p:cNvSpPr/>
          <p:nvPr/>
        </p:nvSpPr>
        <p:spPr>
          <a:xfrm>
            <a:off x="64198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19407-8492-4959-B5BF-9A4F1797AF88}"/>
              </a:ext>
            </a:extLst>
          </p:cNvPr>
          <p:cNvSpPr/>
          <p:nvPr/>
        </p:nvSpPr>
        <p:spPr>
          <a:xfrm>
            <a:off x="75247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01D41-533E-4A63-98C7-C0F15BBEDC24}"/>
              </a:ext>
            </a:extLst>
          </p:cNvPr>
          <p:cNvSpPr txBox="1"/>
          <p:nvPr/>
        </p:nvSpPr>
        <p:spPr>
          <a:xfrm>
            <a:off x="1400796" y="3733801"/>
            <a:ext cx="97333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Again as usual with dynamic programming approaches we have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options for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single item – we may include that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or exclude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rgbClr val="00B0F0"/>
                </a:solidFill>
              </a:rPr>
              <a:t>solve(A, M, i)</a:t>
            </a:r>
          </a:p>
          <a:p>
            <a:pPr algn="ctr"/>
            <a:endParaRPr lang="hu-HU" sz="2400" b="1" i="1" dirty="0">
              <a:solidFill>
                <a:srgbClr val="00B0F0"/>
              </a:solidFill>
            </a:endParaRP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try to solve the problem when we have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array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sum and using the first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</a:t>
            </a:r>
          </a:p>
        </p:txBody>
      </p:sp>
    </p:spTree>
    <p:extLst>
      <p:ext uri="{BB962C8B-B14F-4D97-AF65-F5344CB8AC3E}">
        <p14:creationId xmlns:p14="http://schemas.microsoft.com/office/powerpoint/2010/main" val="29487718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8BD69-ACD6-42A1-835B-35B4889FDBE0}"/>
              </a:ext>
            </a:extLst>
          </p:cNvPr>
          <p:cNvSpPr/>
          <p:nvPr/>
        </p:nvSpPr>
        <p:spPr>
          <a:xfrm>
            <a:off x="31051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67861-5822-491A-8B81-00AABCFBC070}"/>
              </a:ext>
            </a:extLst>
          </p:cNvPr>
          <p:cNvSpPr/>
          <p:nvPr/>
        </p:nvSpPr>
        <p:spPr>
          <a:xfrm>
            <a:off x="42100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A2C3FA-014D-4FFD-85E6-4635AC816A5C}"/>
              </a:ext>
            </a:extLst>
          </p:cNvPr>
          <p:cNvSpPr/>
          <p:nvPr/>
        </p:nvSpPr>
        <p:spPr>
          <a:xfrm>
            <a:off x="53149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E78E8-24D0-4059-BD84-7294FA1A0574}"/>
              </a:ext>
            </a:extLst>
          </p:cNvPr>
          <p:cNvSpPr/>
          <p:nvPr/>
        </p:nvSpPr>
        <p:spPr>
          <a:xfrm>
            <a:off x="64198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19407-8492-4959-B5BF-9A4F1797AF88}"/>
              </a:ext>
            </a:extLst>
          </p:cNvPr>
          <p:cNvSpPr/>
          <p:nvPr/>
        </p:nvSpPr>
        <p:spPr>
          <a:xfrm>
            <a:off x="7524750" y="2028825"/>
            <a:ext cx="952500" cy="952500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01D41-533E-4A63-98C7-C0F15BBEDC24}"/>
              </a:ext>
            </a:extLst>
          </p:cNvPr>
          <p:cNvSpPr txBox="1"/>
          <p:nvPr/>
        </p:nvSpPr>
        <p:spPr>
          <a:xfrm>
            <a:off x="1473642" y="3733801"/>
            <a:ext cx="95876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consider the last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(value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We can include that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in the final solution or exclude that value (we do not know in advance)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rgbClr val="00B0F0"/>
                </a:solidFill>
              </a:rPr>
              <a:t>IF WE INCLUDE THE LAST a</a:t>
            </a:r>
            <a:r>
              <a:rPr lang="hu-HU" sz="2400" b="1" i="1" baseline="-25000" dirty="0">
                <a:solidFill>
                  <a:srgbClr val="00B0F0"/>
                </a:solidFill>
              </a:rPr>
              <a:t>N</a:t>
            </a:r>
            <a:r>
              <a:rPr lang="hu-HU" sz="2400" b="1" i="1" dirty="0">
                <a:solidFill>
                  <a:srgbClr val="00B0F0"/>
                </a:solidFill>
              </a:rPr>
              <a:t> ITEM</a:t>
            </a:r>
          </a:p>
          <a:p>
            <a:pPr algn="ctr"/>
            <a:endParaRPr lang="hu-HU" sz="2400" b="1" i="1" dirty="0">
              <a:solidFill>
                <a:srgbClr val="00B0F0"/>
              </a:solidFill>
            </a:endParaRPr>
          </a:p>
          <a:p>
            <a:pPr algn="ctr"/>
            <a:r>
              <a:rPr lang="hu-HU" sz="2400" b="1" i="1" dirty="0">
                <a:solidFill>
                  <a:srgbClr val="00B0F0"/>
                </a:solidFill>
              </a:rPr>
              <a:t>solve(A , M-a</a:t>
            </a:r>
            <a:r>
              <a:rPr lang="hu-HU" sz="2400" b="1" i="1" baseline="-25000" dirty="0">
                <a:solidFill>
                  <a:srgbClr val="00B0F0"/>
                </a:solidFill>
              </a:rPr>
              <a:t>N </a:t>
            </a:r>
            <a:r>
              <a:rPr lang="hu-HU" sz="2400" b="1" i="1" dirty="0">
                <a:solidFill>
                  <a:srgbClr val="00B0F0"/>
                </a:solidFill>
              </a:rPr>
              <a:t>, i-1)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7331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8BD69-ACD6-42A1-835B-35B4889FDBE0}"/>
              </a:ext>
            </a:extLst>
          </p:cNvPr>
          <p:cNvSpPr/>
          <p:nvPr/>
        </p:nvSpPr>
        <p:spPr>
          <a:xfrm>
            <a:off x="31051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67861-5822-491A-8B81-00AABCFBC070}"/>
              </a:ext>
            </a:extLst>
          </p:cNvPr>
          <p:cNvSpPr/>
          <p:nvPr/>
        </p:nvSpPr>
        <p:spPr>
          <a:xfrm>
            <a:off x="42100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A2C3FA-014D-4FFD-85E6-4635AC816A5C}"/>
              </a:ext>
            </a:extLst>
          </p:cNvPr>
          <p:cNvSpPr/>
          <p:nvPr/>
        </p:nvSpPr>
        <p:spPr>
          <a:xfrm>
            <a:off x="53149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E78E8-24D0-4059-BD84-7294FA1A0574}"/>
              </a:ext>
            </a:extLst>
          </p:cNvPr>
          <p:cNvSpPr/>
          <p:nvPr/>
        </p:nvSpPr>
        <p:spPr>
          <a:xfrm>
            <a:off x="64198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19407-8492-4959-B5BF-9A4F1797AF88}"/>
              </a:ext>
            </a:extLst>
          </p:cNvPr>
          <p:cNvSpPr/>
          <p:nvPr/>
        </p:nvSpPr>
        <p:spPr>
          <a:xfrm>
            <a:off x="7524750" y="2028825"/>
            <a:ext cx="952500" cy="952500"/>
          </a:xfrm>
          <a:prstGeom prst="rect">
            <a:avLst/>
          </a:prstGeom>
          <a:solidFill>
            <a:srgbClr val="FF7C8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01D41-533E-4A63-98C7-C0F15BBEDC24}"/>
              </a:ext>
            </a:extLst>
          </p:cNvPr>
          <p:cNvSpPr txBox="1"/>
          <p:nvPr/>
        </p:nvSpPr>
        <p:spPr>
          <a:xfrm>
            <a:off x="1473642" y="3733801"/>
            <a:ext cx="95876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consider the last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(value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We can include that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in the final solution or exclude that value (we do not know in advance)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rgbClr val="00B0F0"/>
                </a:solidFill>
              </a:rPr>
              <a:t>IF WE INCLUDE THE LAST a</a:t>
            </a:r>
            <a:r>
              <a:rPr lang="hu-HU" sz="2400" b="1" i="1" baseline="-25000" dirty="0">
                <a:solidFill>
                  <a:srgbClr val="00B0F0"/>
                </a:solidFill>
              </a:rPr>
              <a:t>N</a:t>
            </a:r>
            <a:r>
              <a:rPr lang="hu-HU" sz="2400" b="1" i="1" dirty="0">
                <a:solidFill>
                  <a:srgbClr val="00B0F0"/>
                </a:solidFill>
              </a:rPr>
              <a:t> ITEM</a:t>
            </a:r>
          </a:p>
          <a:p>
            <a:pPr algn="ctr"/>
            <a:endParaRPr lang="hu-HU" sz="2400" b="1" i="1" dirty="0">
              <a:solidFill>
                <a:srgbClr val="00B0F0"/>
              </a:solidFill>
            </a:endParaRPr>
          </a:p>
          <a:p>
            <a:pPr algn="ctr"/>
            <a:r>
              <a:rPr lang="hu-HU" sz="2400" b="1" i="1" dirty="0">
                <a:solidFill>
                  <a:srgbClr val="00B0F0"/>
                </a:solidFill>
              </a:rPr>
              <a:t>solve(A , M</a:t>
            </a:r>
            <a:r>
              <a:rPr lang="hu-HU" sz="2400" b="1" i="1" baseline="-25000" dirty="0">
                <a:solidFill>
                  <a:srgbClr val="00B0F0"/>
                </a:solidFill>
              </a:rPr>
              <a:t> </a:t>
            </a:r>
            <a:r>
              <a:rPr lang="hu-HU" sz="2400" b="1" i="1" dirty="0">
                <a:solidFill>
                  <a:srgbClr val="00B0F0"/>
                </a:solidFill>
              </a:rPr>
              <a:t>, i-1)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9473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8BD69-ACD6-42A1-835B-35B4889FDBE0}"/>
              </a:ext>
            </a:extLst>
          </p:cNvPr>
          <p:cNvSpPr/>
          <p:nvPr/>
        </p:nvSpPr>
        <p:spPr>
          <a:xfrm>
            <a:off x="31051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67861-5822-491A-8B81-00AABCFBC070}"/>
              </a:ext>
            </a:extLst>
          </p:cNvPr>
          <p:cNvSpPr/>
          <p:nvPr/>
        </p:nvSpPr>
        <p:spPr>
          <a:xfrm>
            <a:off x="42100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A2C3FA-014D-4FFD-85E6-4635AC816A5C}"/>
              </a:ext>
            </a:extLst>
          </p:cNvPr>
          <p:cNvSpPr/>
          <p:nvPr/>
        </p:nvSpPr>
        <p:spPr>
          <a:xfrm>
            <a:off x="53149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E78E8-24D0-4059-BD84-7294FA1A0574}"/>
              </a:ext>
            </a:extLst>
          </p:cNvPr>
          <p:cNvSpPr/>
          <p:nvPr/>
        </p:nvSpPr>
        <p:spPr>
          <a:xfrm>
            <a:off x="6419850" y="2028825"/>
            <a:ext cx="952500" cy="9525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D19407-8492-4959-B5BF-9A4F1797AF88}"/>
              </a:ext>
            </a:extLst>
          </p:cNvPr>
          <p:cNvSpPr/>
          <p:nvPr/>
        </p:nvSpPr>
        <p:spPr>
          <a:xfrm>
            <a:off x="7524750" y="2028825"/>
            <a:ext cx="952500" cy="9525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01D41-533E-4A63-98C7-C0F15BBEDC24}"/>
              </a:ext>
            </a:extLst>
          </p:cNvPr>
          <p:cNvSpPr txBox="1"/>
          <p:nvPr/>
        </p:nvSpPr>
        <p:spPr>
          <a:xfrm>
            <a:off x="2451423" y="3971926"/>
            <a:ext cx="5422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of course we can use the exact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same approach for the previous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</a:t>
            </a:r>
          </a:p>
          <a:p>
            <a:pPr algn="ctr"/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13F5933-AB85-45BE-923B-3CCE3D5DF5A5}"/>
              </a:ext>
            </a:extLst>
          </p:cNvPr>
          <p:cNvSpPr/>
          <p:nvPr/>
        </p:nvSpPr>
        <p:spPr>
          <a:xfrm rot="16200000">
            <a:off x="4925542" y="1754981"/>
            <a:ext cx="495300" cy="3576637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4560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104D2-2EAF-45FE-9F1A-AFDCDFD17F40}"/>
              </a:ext>
            </a:extLst>
          </p:cNvPr>
          <p:cNvSpPr txBox="1"/>
          <p:nvPr/>
        </p:nvSpPr>
        <p:spPr>
          <a:xfrm>
            <a:off x="3475233" y="3249163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S[i][j] =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E9629-7FFA-48F9-B5BA-FF3711BCF17B}"/>
                  </a:ext>
                </a:extLst>
              </p:cNvPr>
              <p:cNvSpPr txBox="1"/>
              <p:nvPr/>
            </p:nvSpPr>
            <p:spPr>
              <a:xfrm>
                <a:off x="4344813" y="2821115"/>
                <a:ext cx="4199163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solidFill>
                                <a:srgbClr val="FFC000"/>
                              </a:solidFill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𝐣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𝟎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𝟎</m:t>
                              </m:r>
                              <m: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[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𝐣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]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E9629-7FFA-48F9-B5BA-FF3711BCF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13" y="2821115"/>
                <a:ext cx="4199163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25B383-E8EC-482A-A61C-2DAD7A583476}"/>
              </a:ext>
            </a:extLst>
          </p:cNvPr>
          <p:cNvSpPr txBox="1"/>
          <p:nvPr/>
        </p:nvSpPr>
        <p:spPr>
          <a:xfrm>
            <a:off x="838200" y="3754155"/>
            <a:ext cx="3162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a non-empty subset of </a:t>
            </a:r>
          </a:p>
          <a:p>
            <a:pPr algn="ctr"/>
            <a:r>
              <a:rPr lang="hu-HU" i="1" dirty="0"/>
              <a:t>the first </a:t>
            </a:r>
            <a:r>
              <a:rPr lang="hu-HU" b="1" i="1" dirty="0"/>
              <a:t>i </a:t>
            </a:r>
            <a:r>
              <a:rPr lang="hu-HU" i="1" dirty="0"/>
              <a:t>integers that sums to </a:t>
            </a:r>
            <a:r>
              <a:rPr lang="hu-HU" b="1" i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964421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104D2-2EAF-45FE-9F1A-AFDCDFD17F40}"/>
              </a:ext>
            </a:extLst>
          </p:cNvPr>
          <p:cNvSpPr txBox="1"/>
          <p:nvPr/>
        </p:nvSpPr>
        <p:spPr>
          <a:xfrm>
            <a:off x="3475233" y="3249163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S[i][j] =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E9629-7FFA-48F9-B5BA-FF3711BCF17B}"/>
                  </a:ext>
                </a:extLst>
              </p:cNvPr>
              <p:cNvSpPr txBox="1"/>
              <p:nvPr/>
            </p:nvSpPr>
            <p:spPr>
              <a:xfrm>
                <a:off x="4344813" y="2821115"/>
                <a:ext cx="4199163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solidFill>
                                <a:srgbClr val="FFC000"/>
                              </a:solidFill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𝐣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𝟎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𝟎</m:t>
                              </m:r>
                              <m: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[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𝐣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]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E9629-7FFA-48F9-B5BA-FF3711BCF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13" y="2821115"/>
                <a:ext cx="4199163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25B383-E8EC-482A-A61C-2DAD7A583476}"/>
              </a:ext>
            </a:extLst>
          </p:cNvPr>
          <p:cNvSpPr txBox="1"/>
          <p:nvPr/>
        </p:nvSpPr>
        <p:spPr>
          <a:xfrm>
            <a:off x="838200" y="3754155"/>
            <a:ext cx="3162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a non-empty subset of </a:t>
            </a:r>
          </a:p>
          <a:p>
            <a:pPr algn="ctr"/>
            <a:r>
              <a:rPr lang="hu-HU" i="1" dirty="0"/>
              <a:t>the first </a:t>
            </a:r>
            <a:r>
              <a:rPr lang="hu-HU" b="1" i="1" dirty="0"/>
              <a:t>i </a:t>
            </a:r>
            <a:r>
              <a:rPr lang="hu-HU" i="1" dirty="0"/>
              <a:t>integers that sums to </a:t>
            </a:r>
            <a:r>
              <a:rPr lang="hu-HU" b="1" i="1" dirty="0"/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B5A8A-F28F-4540-B124-41D036363C72}"/>
              </a:ext>
            </a:extLst>
          </p:cNvPr>
          <p:cNvSpPr txBox="1"/>
          <p:nvPr/>
        </p:nvSpPr>
        <p:spPr>
          <a:xfrm>
            <a:off x="5882901" y="2028465"/>
            <a:ext cx="381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can always make the empty subset </a:t>
            </a:r>
          </a:p>
          <a:p>
            <a:pPr algn="ctr"/>
            <a:r>
              <a:rPr lang="hu-HU" i="1" dirty="0"/>
              <a:t>to end up with sum </a:t>
            </a:r>
            <a:r>
              <a:rPr lang="hu-HU" b="1" i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84933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104D2-2EAF-45FE-9F1A-AFDCDFD17F40}"/>
              </a:ext>
            </a:extLst>
          </p:cNvPr>
          <p:cNvSpPr txBox="1"/>
          <p:nvPr/>
        </p:nvSpPr>
        <p:spPr>
          <a:xfrm>
            <a:off x="3475233" y="3249163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S[i][j] =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E9629-7FFA-48F9-B5BA-FF3711BCF17B}"/>
                  </a:ext>
                </a:extLst>
              </p:cNvPr>
              <p:cNvSpPr txBox="1"/>
              <p:nvPr/>
            </p:nvSpPr>
            <p:spPr>
              <a:xfrm>
                <a:off x="4344813" y="2821115"/>
                <a:ext cx="4199163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solidFill>
                                <a:srgbClr val="FFC000"/>
                              </a:solidFill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𝐣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𝟎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𝟎</m:t>
                              </m:r>
                              <m: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[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𝐣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]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E9629-7FFA-48F9-B5BA-FF3711BCF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13" y="2821115"/>
                <a:ext cx="4199163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25B383-E8EC-482A-A61C-2DAD7A583476}"/>
              </a:ext>
            </a:extLst>
          </p:cNvPr>
          <p:cNvSpPr txBox="1"/>
          <p:nvPr/>
        </p:nvSpPr>
        <p:spPr>
          <a:xfrm>
            <a:off x="838200" y="3754155"/>
            <a:ext cx="3162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a non-empty subset of </a:t>
            </a:r>
          </a:p>
          <a:p>
            <a:pPr algn="ctr"/>
            <a:r>
              <a:rPr lang="hu-HU" i="1" dirty="0"/>
              <a:t>the first </a:t>
            </a:r>
            <a:r>
              <a:rPr lang="hu-HU" b="1" i="1" dirty="0"/>
              <a:t>i </a:t>
            </a:r>
            <a:r>
              <a:rPr lang="hu-HU" i="1" dirty="0"/>
              <a:t>integers that sums to </a:t>
            </a:r>
            <a:r>
              <a:rPr lang="hu-HU" b="1" i="1" dirty="0"/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2BCDD-5E07-4275-BCE2-0DCB96475382}"/>
              </a:ext>
            </a:extLst>
          </p:cNvPr>
          <p:cNvSpPr txBox="1"/>
          <p:nvPr/>
        </p:nvSpPr>
        <p:spPr>
          <a:xfrm>
            <a:off x="7603188" y="1912456"/>
            <a:ext cx="3620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constructed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i-1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integers then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must be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valid subset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included as well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EXCLUDE i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30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C7CCC-777F-4012-9A13-E637647C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77" y="1916482"/>
            <a:ext cx="4612245" cy="39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420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104D2-2EAF-45FE-9F1A-AFDCDFD17F40}"/>
              </a:ext>
            </a:extLst>
          </p:cNvPr>
          <p:cNvSpPr txBox="1"/>
          <p:nvPr/>
        </p:nvSpPr>
        <p:spPr>
          <a:xfrm>
            <a:off x="3475233" y="3249163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S[i][j] =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E9629-7FFA-48F9-B5BA-FF3711BCF17B}"/>
                  </a:ext>
                </a:extLst>
              </p:cNvPr>
              <p:cNvSpPr txBox="1"/>
              <p:nvPr/>
            </p:nvSpPr>
            <p:spPr>
              <a:xfrm>
                <a:off x="4344813" y="2821115"/>
                <a:ext cx="4199163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solidFill>
                                <a:srgbClr val="FFC000"/>
                              </a:solidFill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𝐣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𝟎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𝟎</m:t>
                              </m:r>
                              <m: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[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𝐣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]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E9629-7FFA-48F9-B5BA-FF3711BCF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13" y="2821115"/>
                <a:ext cx="4199163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25B383-E8EC-482A-A61C-2DAD7A583476}"/>
              </a:ext>
            </a:extLst>
          </p:cNvPr>
          <p:cNvSpPr txBox="1"/>
          <p:nvPr/>
        </p:nvSpPr>
        <p:spPr>
          <a:xfrm>
            <a:off x="838200" y="3754155"/>
            <a:ext cx="3162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a non-empty subset of </a:t>
            </a:r>
          </a:p>
          <a:p>
            <a:pPr algn="ctr"/>
            <a:r>
              <a:rPr lang="hu-HU" i="1" dirty="0"/>
              <a:t>the first </a:t>
            </a:r>
            <a:r>
              <a:rPr lang="hu-HU" b="1" i="1" dirty="0"/>
              <a:t>i </a:t>
            </a:r>
            <a:r>
              <a:rPr lang="hu-HU" i="1" dirty="0"/>
              <a:t>integers that sums to </a:t>
            </a:r>
            <a:r>
              <a:rPr lang="hu-HU" b="1" i="1" dirty="0"/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70415-1F6A-412B-9FDE-E7059918BB5A}"/>
              </a:ext>
            </a:extLst>
          </p:cNvPr>
          <p:cNvSpPr txBox="1"/>
          <p:nvPr/>
        </p:nvSpPr>
        <p:spPr>
          <a:xfrm>
            <a:off x="6823430" y="1378097"/>
            <a:ext cx="5121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can solve the problem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S: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[1,2,3]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= 5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there is a solution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[2, 3]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then we can solve the problem with other vales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 well such as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[1, 2, 3, 4]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73018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104D2-2EAF-45FE-9F1A-AFDCDFD17F40}"/>
              </a:ext>
            </a:extLst>
          </p:cNvPr>
          <p:cNvSpPr txBox="1"/>
          <p:nvPr/>
        </p:nvSpPr>
        <p:spPr>
          <a:xfrm>
            <a:off x="3456183" y="3249163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S[i][j] =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E9629-7FFA-48F9-B5BA-FF3711BCF17B}"/>
                  </a:ext>
                </a:extLst>
              </p:cNvPr>
              <p:cNvSpPr txBox="1"/>
              <p:nvPr/>
            </p:nvSpPr>
            <p:spPr>
              <a:xfrm>
                <a:off x="4344813" y="2821115"/>
                <a:ext cx="4199163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solidFill>
                                <a:srgbClr val="FFC000"/>
                              </a:solidFill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𝐣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𝟎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𝟎</m:t>
                              </m:r>
                              <m: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𝐟𝐚𝐥𝐬𝐞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[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𝐣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]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𝐢𝐬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𝐭𝐫𝐮𝐞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 smtClean="0">
                                      <a:solidFill>
                                        <a:srgbClr val="FFC000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𝐣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[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𝐢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hu-HU" b="1" i="0" smtClean="0">
                                      <a:solidFill>
                                        <a:srgbClr val="FFC000"/>
                                      </a:solidFill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]   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</a:rPr>
                                <m:t>𝐞𝐥𝐬𝐞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E9629-7FFA-48F9-B5BA-FF3711BCF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13" y="2821115"/>
                <a:ext cx="4199163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25B383-E8EC-482A-A61C-2DAD7A583476}"/>
              </a:ext>
            </a:extLst>
          </p:cNvPr>
          <p:cNvSpPr txBox="1"/>
          <p:nvPr/>
        </p:nvSpPr>
        <p:spPr>
          <a:xfrm>
            <a:off x="838200" y="3754155"/>
            <a:ext cx="3162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a non-empty subset of </a:t>
            </a:r>
          </a:p>
          <a:p>
            <a:pPr algn="ctr"/>
            <a:r>
              <a:rPr lang="hu-HU" i="1" dirty="0"/>
              <a:t>the first </a:t>
            </a:r>
            <a:r>
              <a:rPr lang="hu-HU" b="1" i="1" dirty="0"/>
              <a:t>i </a:t>
            </a:r>
            <a:r>
              <a:rPr lang="hu-HU" i="1" dirty="0"/>
              <a:t>integers that sums to </a:t>
            </a:r>
            <a:r>
              <a:rPr lang="hu-HU" b="1" i="1" dirty="0"/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2BCDD-5E07-4275-BCE2-0DCB96475382}"/>
              </a:ext>
            </a:extLst>
          </p:cNvPr>
          <p:cNvSpPr txBox="1"/>
          <p:nvPr/>
        </p:nvSpPr>
        <p:spPr>
          <a:xfrm>
            <a:off x="7603188" y="1912456"/>
            <a:ext cx="3620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if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constructed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i-1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integers then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must be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valid subset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included as well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EXCLUDE i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1B677-296B-41EF-94DA-50525274E22B}"/>
              </a:ext>
            </a:extLst>
          </p:cNvPr>
          <p:cNvSpPr txBox="1"/>
          <p:nvPr/>
        </p:nvSpPr>
        <p:spPr>
          <a:xfrm>
            <a:off x="6297904" y="4400486"/>
            <a:ext cx="4767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previous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i-1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does not sum up 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try to solve the problem by including item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INCLUDE i ITEM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052321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20203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22293135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58222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2412713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81486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186911683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90739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80156781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46870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149762569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01664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95183053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43959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61578707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63703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31629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knapsack problem has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course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nding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least wasteful way to cut raw materials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 investments and portfolios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assets for asset-backed securitization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onstruction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scoring of tests in which the test-takers have a choice as to which questions they answer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712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69930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124680779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89165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38716451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22440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11568377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16395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81337692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13650875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90898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22FD-790E-48DC-BCEB-298D4BCF9DD4}"/>
              </a:ext>
            </a:extLst>
          </p:cNvPr>
          <p:cNvSpPr txBox="1"/>
          <p:nvPr/>
        </p:nvSpPr>
        <p:spPr>
          <a:xfrm>
            <a:off x="3321329" y="5552438"/>
            <a:ext cx="562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dpTable[2][1] = dpTable[1][1-2] = dpTable[1][-1] = F</a:t>
            </a:r>
          </a:p>
        </p:txBody>
      </p:sp>
    </p:spTree>
    <p:extLst>
      <p:ext uri="{BB962C8B-B14F-4D97-AF65-F5344CB8AC3E}">
        <p14:creationId xmlns:p14="http://schemas.microsoft.com/office/powerpoint/2010/main" val="234929414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73977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22FD-790E-48DC-BCEB-298D4BCF9DD4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dpTable[2][2] = dpTable[1][2-2] = dpTable[1][0] = T</a:t>
            </a:r>
          </a:p>
        </p:txBody>
      </p:sp>
    </p:spTree>
    <p:extLst>
      <p:ext uri="{BB962C8B-B14F-4D97-AF65-F5344CB8AC3E}">
        <p14:creationId xmlns:p14="http://schemas.microsoft.com/office/powerpoint/2010/main" val="255480319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21091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22FD-790E-48DC-BCEB-298D4BCF9DD4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dpTable[2][3] = dpTable[1][3-2] = dpTable[1][1] = F</a:t>
            </a:r>
          </a:p>
        </p:txBody>
      </p:sp>
    </p:spTree>
    <p:extLst>
      <p:ext uri="{BB962C8B-B14F-4D97-AF65-F5344CB8AC3E}">
        <p14:creationId xmlns:p14="http://schemas.microsoft.com/office/powerpoint/2010/main" val="421600735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13083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22FD-790E-48DC-BCEB-298D4BCF9DD4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dpTable[2][4] = dpTable[1][4-2] = dpTable[1][2] = F</a:t>
            </a:r>
          </a:p>
        </p:txBody>
      </p:sp>
    </p:spTree>
    <p:extLst>
      <p:ext uri="{BB962C8B-B14F-4D97-AF65-F5344CB8AC3E}">
        <p14:creationId xmlns:p14="http://schemas.microsoft.com/office/powerpoint/2010/main" val="167721899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338797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022FD-790E-48DC-BCEB-298D4BCF9DD4}"/>
              </a:ext>
            </a:extLst>
          </p:cNvPr>
          <p:cNvSpPr txBox="1"/>
          <p:nvPr/>
        </p:nvSpPr>
        <p:spPr>
          <a:xfrm>
            <a:off x="3321329" y="5552438"/>
            <a:ext cx="3664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dpTable[2][5] = dpTable[1][5] = T</a:t>
            </a:r>
          </a:p>
        </p:txBody>
      </p:sp>
    </p:spTree>
    <p:extLst>
      <p:ext uri="{BB962C8B-B14F-4D97-AF65-F5344CB8AC3E}">
        <p14:creationId xmlns:p14="http://schemas.microsoft.com/office/powerpoint/2010/main" val="53924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C3D1CC9E-3642-4155-B19E-6E899919F452}"/>
              </a:ext>
            </a:extLst>
          </p:cNvPr>
          <p:cNvSpPr/>
          <p:nvPr/>
        </p:nvSpPr>
        <p:spPr>
          <a:xfrm>
            <a:off x="5297009" y="3042646"/>
            <a:ext cx="1939057" cy="772707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A8D83-E377-4477-8920-F47959D317FF}"/>
              </a:ext>
            </a:extLst>
          </p:cNvPr>
          <p:cNvSpPr txBox="1"/>
          <p:nvPr/>
        </p:nvSpPr>
        <p:spPr>
          <a:xfrm>
            <a:off x="1340528" y="3000950"/>
            <a:ext cx="3185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DIVISIBLE KNAPSACK PROBLEM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can take fractions of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items – fast algorithm)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E581D-B02E-4D5D-8599-3B80C34A1C5F}"/>
              </a:ext>
            </a:extLst>
          </p:cNvPr>
          <p:cNvSpPr txBox="1"/>
          <p:nvPr/>
        </p:nvSpPr>
        <p:spPr>
          <a:xfrm>
            <a:off x="7817714" y="2973318"/>
            <a:ext cx="3355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0-1 KNAPSACK PROBLEM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(either we take a given item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do not take – complex solution)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4001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9738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173CF-7C26-406A-913C-DF538179743F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dpTable[2][6] = dpTable[1][6-2] = dpTable[1][4] = F</a:t>
            </a:r>
          </a:p>
        </p:txBody>
      </p:sp>
    </p:spTree>
    <p:extLst>
      <p:ext uri="{BB962C8B-B14F-4D97-AF65-F5344CB8AC3E}">
        <p14:creationId xmlns:p14="http://schemas.microsoft.com/office/powerpoint/2010/main" val="424054992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17109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173CF-7C26-406A-913C-DF538179743F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dpTable[2][7] = dpTable[1][7-2] = dpTable[1][5] = T</a:t>
            </a:r>
          </a:p>
        </p:txBody>
      </p:sp>
    </p:spTree>
    <p:extLst>
      <p:ext uri="{BB962C8B-B14F-4D97-AF65-F5344CB8AC3E}">
        <p14:creationId xmlns:p14="http://schemas.microsoft.com/office/powerpoint/2010/main" val="227785634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32791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173CF-7C26-406A-913C-DF538179743F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dpTable[2][8] = dpTable[1][8-2] = dpTable[1][6] = F</a:t>
            </a:r>
          </a:p>
        </p:txBody>
      </p:sp>
    </p:spTree>
    <p:extLst>
      <p:ext uri="{BB962C8B-B14F-4D97-AF65-F5344CB8AC3E}">
        <p14:creationId xmlns:p14="http://schemas.microsoft.com/office/powerpoint/2010/main" val="406771172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29523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173CF-7C26-406A-913C-DF538179743F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dpTable[2][9] = dpTable[1][9-2] = dpTable[1][7] = F</a:t>
            </a:r>
          </a:p>
        </p:txBody>
      </p:sp>
    </p:spTree>
    <p:extLst>
      <p:ext uri="{BB962C8B-B14F-4D97-AF65-F5344CB8AC3E}">
        <p14:creationId xmlns:p14="http://schemas.microsoft.com/office/powerpoint/2010/main" val="61076897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88485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173CF-7C26-406A-913C-DF538179743F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dpTable[3][1] = dpTable[2][1-1] = dpTable[2][0] = T</a:t>
            </a:r>
          </a:p>
        </p:txBody>
      </p:sp>
    </p:spTree>
    <p:extLst>
      <p:ext uri="{BB962C8B-B14F-4D97-AF65-F5344CB8AC3E}">
        <p14:creationId xmlns:p14="http://schemas.microsoft.com/office/powerpoint/2010/main" val="186949607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28242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173CF-7C26-406A-913C-DF538179743F}"/>
              </a:ext>
            </a:extLst>
          </p:cNvPr>
          <p:cNvSpPr txBox="1"/>
          <p:nvPr/>
        </p:nvSpPr>
        <p:spPr>
          <a:xfrm>
            <a:off x="4263798" y="5552438"/>
            <a:ext cx="3664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dpTable[3][2] = dpTable[2][2] = T</a:t>
            </a:r>
          </a:p>
        </p:txBody>
      </p:sp>
    </p:spTree>
    <p:extLst>
      <p:ext uri="{BB962C8B-B14F-4D97-AF65-F5344CB8AC3E}">
        <p14:creationId xmlns:p14="http://schemas.microsoft.com/office/powerpoint/2010/main" val="197763917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97229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15915-2DD9-4F1F-B4F7-09450A3C9D57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dpTable[3][3] = dpTable[2][3-1] = dpTable[2][2] = T</a:t>
            </a:r>
          </a:p>
        </p:txBody>
      </p:sp>
    </p:spTree>
    <p:extLst>
      <p:ext uri="{BB962C8B-B14F-4D97-AF65-F5344CB8AC3E}">
        <p14:creationId xmlns:p14="http://schemas.microsoft.com/office/powerpoint/2010/main" val="8956631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99359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15915-2DD9-4F1F-B4F7-09450A3C9D57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dpTable[3][4] = dpTable[2][4-1] = dpTable[2][3] = F</a:t>
            </a:r>
          </a:p>
        </p:txBody>
      </p:sp>
    </p:spTree>
    <p:extLst>
      <p:ext uri="{BB962C8B-B14F-4D97-AF65-F5344CB8AC3E}">
        <p14:creationId xmlns:p14="http://schemas.microsoft.com/office/powerpoint/2010/main" val="246352145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83095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15915-2DD9-4F1F-B4F7-09450A3C9D57}"/>
              </a:ext>
            </a:extLst>
          </p:cNvPr>
          <p:cNvSpPr txBox="1"/>
          <p:nvPr/>
        </p:nvSpPr>
        <p:spPr>
          <a:xfrm>
            <a:off x="4448945" y="5552438"/>
            <a:ext cx="329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dpTable[3][5] = dpTable[2][5]</a:t>
            </a:r>
          </a:p>
        </p:txBody>
      </p:sp>
    </p:spTree>
    <p:extLst>
      <p:ext uri="{BB962C8B-B14F-4D97-AF65-F5344CB8AC3E}">
        <p14:creationId xmlns:p14="http://schemas.microsoft.com/office/powerpoint/2010/main" val="314177104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06834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2F797B-D2EA-4292-BC0B-D63A954AF733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dpTable[3][6] = dpTable[2][6-1] = dpTable[2][5] = T</a:t>
            </a:r>
          </a:p>
        </p:txBody>
      </p:sp>
    </p:spTree>
    <p:extLst>
      <p:ext uri="{BB962C8B-B14F-4D97-AF65-F5344CB8AC3E}">
        <p14:creationId xmlns:p14="http://schemas.microsoft.com/office/powerpoint/2010/main" val="260929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Divisible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can take fractions of the given items then the greedy approach can be used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 the items according to their values - can be done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with the item that is the most valuable and take as much as possible – starting with highest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try with the next item from our sorted list – we make a linear search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overall running time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O(NlogN) + O(N) = O(NlogN)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can solve the divisible knapsack problem quite fast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7573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97430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69929-584A-41E8-9461-F14E13FF728C}"/>
              </a:ext>
            </a:extLst>
          </p:cNvPr>
          <p:cNvSpPr txBox="1"/>
          <p:nvPr/>
        </p:nvSpPr>
        <p:spPr>
          <a:xfrm>
            <a:off x="4448945" y="5552438"/>
            <a:ext cx="329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dpTable[3][7] = dpTable[2][7]</a:t>
            </a:r>
          </a:p>
        </p:txBody>
      </p:sp>
    </p:spTree>
    <p:extLst>
      <p:ext uri="{BB962C8B-B14F-4D97-AF65-F5344CB8AC3E}">
        <p14:creationId xmlns:p14="http://schemas.microsoft.com/office/powerpoint/2010/main" val="32580642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30218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9BF69-0456-4BCC-A5ED-8EEAF8F4A8F1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dpTable[3][8] = dpTable[2][8-1] = dpTable[2][7] = T</a:t>
            </a:r>
          </a:p>
        </p:txBody>
      </p:sp>
    </p:spTree>
    <p:extLst>
      <p:ext uri="{BB962C8B-B14F-4D97-AF65-F5344CB8AC3E}">
        <p14:creationId xmlns:p14="http://schemas.microsoft.com/office/powerpoint/2010/main" val="317432079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98231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9BF69-0456-4BCC-A5ED-8EEAF8F4A8F1}"/>
              </a:ext>
            </a:extLst>
          </p:cNvPr>
          <p:cNvSpPr txBox="1"/>
          <p:nvPr/>
        </p:nvSpPr>
        <p:spPr>
          <a:xfrm>
            <a:off x="3321329" y="5552438"/>
            <a:ext cx="553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dpTable[3][9] = dpTable[2][9-1] = dpTable[2][8] = F</a:t>
            </a:r>
          </a:p>
        </p:txBody>
      </p:sp>
    </p:spTree>
    <p:extLst>
      <p:ext uri="{BB962C8B-B14F-4D97-AF65-F5344CB8AC3E}">
        <p14:creationId xmlns:p14="http://schemas.microsoft.com/office/powerpoint/2010/main" val="380895222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66883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204013123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2821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271621509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81429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202054968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24085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48896798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15522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23968966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93793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67748825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13113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418267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we are not able to take fractions - we have to decide whether to take an item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x=1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or not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x=0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greedy algorithm will not provide the optimal result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another approach would be to sort by cost per unit weight and include from highest on down until knapsack is full but again not a good solution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possible solutions are there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items?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approach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exponential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4315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982873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229319185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81269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7551664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71490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62466361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126541023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24598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140183377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58906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261075514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15406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201640170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01397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6747633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43006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87032344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99438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1428651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olves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larger problem by relating it to overlapping subproblems and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solves the subproblems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works through the exponential set of solutions, but does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examine them all explicitly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tores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intermediate results so that they are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recomputed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this is 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memoization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olution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original problem is easily computed from the solutions to the subproblems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8534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03817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413288063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30560"/>
              </p:ext>
            </p:extLst>
          </p:nvPr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387453970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Subset Sum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B3244-3CAA-4668-9A20-FF8EEA9FDD44}"/>
              </a:ext>
            </a:extLst>
          </p:cNvPr>
          <p:cNvSpPr txBox="1"/>
          <p:nvPr/>
        </p:nvSpPr>
        <p:spPr>
          <a:xfrm>
            <a:off x="838200" y="1522658"/>
            <a:ext cx="277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set of integers: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B6ADB7-0035-4D4F-A15A-50D10AC716D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48221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AF041C0-5C5A-4228-BBF9-CC39707D0E76}"/>
              </a:ext>
            </a:extLst>
          </p:cNvPr>
          <p:cNvSpPr txBox="1"/>
          <p:nvPr/>
        </p:nvSpPr>
        <p:spPr>
          <a:xfrm>
            <a:off x="1363790" y="395104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7A373-9B54-4180-BA40-06B3341A40C1}"/>
              </a:ext>
            </a:extLst>
          </p:cNvPr>
          <p:cNvSpPr txBox="1"/>
          <p:nvPr/>
        </p:nvSpPr>
        <p:spPr>
          <a:xfrm>
            <a:off x="1706269" y="3198167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AFBD1-19D7-45D2-8206-117AF448CA31}"/>
              </a:ext>
            </a:extLst>
          </p:cNvPr>
          <p:cNvSpPr txBox="1"/>
          <p:nvPr/>
        </p:nvSpPr>
        <p:spPr>
          <a:xfrm>
            <a:off x="1130513" y="431285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FF17-7EFF-4FFE-9803-16F9D130F8DE}"/>
              </a:ext>
            </a:extLst>
          </p:cNvPr>
          <p:cNvSpPr txBox="1"/>
          <p:nvPr/>
        </p:nvSpPr>
        <p:spPr>
          <a:xfrm>
            <a:off x="902887" y="470016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[5, 2, 1, 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FD4E0-AF86-4E38-A500-81139F9624BB}"/>
              </a:ext>
            </a:extLst>
          </p:cNvPr>
          <p:cNvSpPr txBox="1"/>
          <p:nvPr/>
        </p:nvSpPr>
        <p:spPr>
          <a:xfrm>
            <a:off x="1600003" y="3567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BEF76-9124-4CBC-B6F8-6AB10E2362A0}"/>
              </a:ext>
            </a:extLst>
          </p:cNvPr>
          <p:cNvSpPr txBox="1"/>
          <p:nvPr/>
        </p:nvSpPr>
        <p:spPr>
          <a:xfrm>
            <a:off x="9979024" y="282883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[0-9]</a:t>
            </a:r>
          </a:p>
        </p:txBody>
      </p:sp>
    </p:spTree>
    <p:extLst>
      <p:ext uri="{BB962C8B-B14F-4D97-AF65-F5344CB8AC3E}">
        <p14:creationId xmlns:p14="http://schemas.microsoft.com/office/powerpoint/2010/main" val="161420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6519610" y="5406182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360838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ynamic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both an optimization technique and a computer programming method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introduced by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Richard Bellman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1953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main idea is that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can break down complicated problems into smaller subproblems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find the solutions for these subproblems and finally we combine the subresults to find the final solution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3234769" y="3737585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317582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3225252" y="3739049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3225252" y="2913683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162768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6519610" y="5406182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185468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3225252" y="3714642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3225252" y="2906797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1488535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6519610" y="4170278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6519610" y="5406182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338679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E970E8-9D07-4CFF-8C04-AA7822CA6C6F}"/>
              </a:ext>
            </a:extLst>
          </p:cNvPr>
          <p:cNvCxnSpPr/>
          <p:nvPr/>
        </p:nvCxnSpPr>
        <p:spPr>
          <a:xfrm>
            <a:off x="3162688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7EC17-EF91-4DCC-9A7F-2AE11DE56539}"/>
              </a:ext>
            </a:extLst>
          </p:cNvPr>
          <p:cNvCxnSpPr/>
          <p:nvPr/>
        </p:nvCxnSpPr>
        <p:spPr>
          <a:xfrm>
            <a:off x="3162688" y="4564415"/>
            <a:ext cx="10050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3E5F8-87F9-4D66-922E-8B66BCFC1FE5}"/>
              </a:ext>
            </a:extLst>
          </p:cNvPr>
          <p:cNvCxnSpPr/>
          <p:nvPr/>
        </p:nvCxnSpPr>
        <p:spPr>
          <a:xfrm flipV="1">
            <a:off x="4166425" y="2341479"/>
            <a:ext cx="0" cy="22406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D7ECB3-BB13-4D7C-BAEE-197876C86056}"/>
              </a:ext>
            </a:extLst>
          </p:cNvPr>
          <p:cNvSpPr txBox="1"/>
          <p:nvPr/>
        </p:nvSpPr>
        <p:spPr>
          <a:xfrm>
            <a:off x="3056247" y="4681022"/>
            <a:ext cx="1217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KNAPSACK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10 kg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0B4A6-CF8D-49C8-BBA7-555D223F9DE4}"/>
              </a:ext>
            </a:extLst>
          </p:cNvPr>
          <p:cNvSpPr/>
          <p:nvPr/>
        </p:nvSpPr>
        <p:spPr>
          <a:xfrm>
            <a:off x="6519610" y="1690688"/>
            <a:ext cx="860854" cy="733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C0DB-53D6-40FA-A552-263F00E0F0CF}"/>
              </a:ext>
            </a:extLst>
          </p:cNvPr>
          <p:cNvSpPr txBox="1"/>
          <p:nvPr/>
        </p:nvSpPr>
        <p:spPr>
          <a:xfrm>
            <a:off x="7541103" y="187374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$10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FAC13-6471-42F9-9EEA-63F507976B0A}"/>
              </a:ext>
            </a:extLst>
          </p:cNvPr>
          <p:cNvSpPr/>
          <p:nvPr/>
        </p:nvSpPr>
        <p:spPr>
          <a:xfrm>
            <a:off x="6519610" y="2930483"/>
            <a:ext cx="860854" cy="733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7kg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9A5E6-82F6-42C6-89FA-C61814715877}"/>
              </a:ext>
            </a:extLst>
          </p:cNvPr>
          <p:cNvSpPr txBox="1"/>
          <p:nvPr/>
        </p:nvSpPr>
        <p:spPr>
          <a:xfrm>
            <a:off x="7541103" y="31135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$13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F6AF6F-37EA-4BC7-9916-D22C14198744}"/>
              </a:ext>
            </a:extLst>
          </p:cNvPr>
          <p:cNvSpPr/>
          <p:nvPr/>
        </p:nvSpPr>
        <p:spPr>
          <a:xfrm>
            <a:off x="3234130" y="3732147"/>
            <a:ext cx="860854" cy="7331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9kg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BCA75-C106-4E06-9931-E8831393F437}"/>
              </a:ext>
            </a:extLst>
          </p:cNvPr>
          <p:cNvSpPr txBox="1"/>
          <p:nvPr/>
        </p:nvSpPr>
        <p:spPr>
          <a:xfrm>
            <a:off x="7541103" y="43533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$19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59770-FEEF-4428-AE25-B8C64BFB79EB}"/>
              </a:ext>
            </a:extLst>
          </p:cNvPr>
          <p:cNvSpPr/>
          <p:nvPr/>
        </p:nvSpPr>
        <p:spPr>
          <a:xfrm>
            <a:off x="6519610" y="5406182"/>
            <a:ext cx="860854" cy="73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12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2kg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32950-DE39-4BB8-A65E-CA8887E1D897}"/>
              </a:ext>
            </a:extLst>
          </p:cNvPr>
          <p:cNvSpPr txBox="1"/>
          <p:nvPr/>
        </p:nvSpPr>
        <p:spPr>
          <a:xfrm>
            <a:off x="7541103" y="558924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=  $4  </a:t>
            </a:r>
          </a:p>
        </p:txBody>
      </p:sp>
    </p:spTree>
    <p:extLst>
      <p:ext uri="{BB962C8B-B14F-4D97-AF65-F5344CB8AC3E}">
        <p14:creationId xmlns:p14="http://schemas.microsoft.com/office/powerpoint/2010/main" val="130658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1AB28-5EA7-4AA5-BB02-9AF353AB67E6}"/>
              </a:ext>
            </a:extLst>
          </p:cNvPr>
          <p:cNvSpPr txBox="1"/>
          <p:nvPr/>
        </p:nvSpPr>
        <p:spPr>
          <a:xfrm>
            <a:off x="3657598" y="1651989"/>
            <a:ext cx="52995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whether we take item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not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accordingly)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value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weight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maximum capacity of knapsack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EFC655-6A09-469E-9DE6-E623E2F85678}"/>
              </a:ext>
            </a:extLst>
          </p:cNvPr>
          <p:cNvSpPr txBox="1"/>
          <p:nvPr/>
        </p:nvSpPr>
        <p:spPr>
          <a:xfrm>
            <a:off x="2718484" y="3835015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-------------------------------------------------------------------------------------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4C413-EEB1-424C-8B8A-1A2B2D3D924C}"/>
                  </a:ext>
                </a:extLst>
              </p:cNvPr>
              <p:cNvSpPr txBox="1"/>
              <p:nvPr/>
            </p:nvSpPr>
            <p:spPr>
              <a:xfrm>
                <a:off x="4210844" y="4557210"/>
                <a:ext cx="1224118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∗  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4C413-EEB1-424C-8B8A-1A2B2D3D9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844" y="4557210"/>
                <a:ext cx="1224118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39FF6A6-706D-4CF3-826F-E8056E9F3DD0}"/>
              </a:ext>
            </a:extLst>
          </p:cNvPr>
          <p:cNvSpPr txBox="1"/>
          <p:nvPr/>
        </p:nvSpPr>
        <p:spPr>
          <a:xfrm>
            <a:off x="2994034" y="480817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F85509-3C80-4113-9A09-73746471FC4D}"/>
              </a:ext>
            </a:extLst>
          </p:cNvPr>
          <p:cNvSpPr txBox="1"/>
          <p:nvPr/>
        </p:nvSpPr>
        <p:spPr>
          <a:xfrm>
            <a:off x="4719611" y="4952861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B5113D-7EC2-4427-9179-5A3D2E527B59}"/>
              </a:ext>
            </a:extLst>
          </p:cNvPr>
          <p:cNvSpPr txBox="1"/>
          <p:nvPr/>
        </p:nvSpPr>
        <p:spPr>
          <a:xfrm>
            <a:off x="5229429" y="4970352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D44B18-7930-4D7C-A357-533C188C8AC7}"/>
              </a:ext>
            </a:extLst>
          </p:cNvPr>
          <p:cNvSpPr txBox="1"/>
          <p:nvPr/>
        </p:nvSpPr>
        <p:spPr>
          <a:xfrm>
            <a:off x="5634680" y="4808176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subject 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313588-0895-4103-A404-1F35FA03D39D}"/>
                  </a:ext>
                </a:extLst>
              </p:cNvPr>
              <p:cNvSpPr txBox="1"/>
              <p:nvPr/>
            </p:nvSpPr>
            <p:spPr>
              <a:xfrm>
                <a:off x="7125136" y="4517229"/>
                <a:ext cx="1827552" cy="87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∗  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&lt;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313588-0895-4103-A404-1F35FA03D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36" y="4517229"/>
                <a:ext cx="1827552" cy="876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00F7CD0-2541-4397-946F-51F5639C4CBB}"/>
              </a:ext>
            </a:extLst>
          </p:cNvPr>
          <p:cNvSpPr txBox="1"/>
          <p:nvPr/>
        </p:nvSpPr>
        <p:spPr>
          <a:xfrm>
            <a:off x="7672452" y="4934161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7DDE1-9CC5-47CC-8740-A1F32A20872B}"/>
              </a:ext>
            </a:extLst>
          </p:cNvPr>
          <p:cNvSpPr txBox="1"/>
          <p:nvPr/>
        </p:nvSpPr>
        <p:spPr>
          <a:xfrm>
            <a:off x="8182270" y="4951652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C34AE5-4087-46DD-AFEB-F8809E5AD54F}"/>
              </a:ext>
            </a:extLst>
          </p:cNvPr>
          <p:cNvCxnSpPr/>
          <p:nvPr/>
        </p:nvCxnSpPr>
        <p:spPr>
          <a:xfrm>
            <a:off x="8418456" y="5091287"/>
            <a:ext cx="13241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28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define subproblems: we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so we have to make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decisions whether to take the item with given index or not</a:t>
            </a:r>
          </a:p>
          <a:p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subproblems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solution considering every possible combination of remaining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items and remaining weight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S[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][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solution to the subproblem corresponding to the first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and available weight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S[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][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maximum cost of items that fit inside a knapsack of size (weight)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choosing from the first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decide whether to take the item or not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08E5E-46F5-469C-9AE1-6272E7AE0963}"/>
              </a:ext>
            </a:extLst>
          </p:cNvPr>
          <p:cNvSpPr txBox="1"/>
          <p:nvPr/>
        </p:nvSpPr>
        <p:spPr>
          <a:xfrm>
            <a:off x="1690064" y="1775534"/>
            <a:ext cx="96637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consider all subsets of the items – there may be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cases: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given item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included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solution (optimal subset)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given item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included 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maximum value (solution) can be reduced to smaller and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smaller subproblems – and these subproblems overlap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 is not included which means that the max value is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obtained by the previous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(and M total weights)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 is included – max value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plus the values obtained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by the previous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 (and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M-w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total weights)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1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A59E9-DCE2-48A4-85DF-9F2358ADA1EE}"/>
              </a:ext>
            </a:extLst>
          </p:cNvPr>
          <p:cNvSpPr txBox="1"/>
          <p:nvPr/>
        </p:nvSpPr>
        <p:spPr>
          <a:xfrm>
            <a:off x="2393433" y="1958152"/>
            <a:ext cx="723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92D050"/>
                </a:solidFill>
              </a:rPr>
              <a:t>S[i][w]          =          Math.max(       S[i-1][w]          ;          v</a:t>
            </a:r>
            <a:r>
              <a:rPr lang="hu-HU" b="1" baseline="-25000" dirty="0">
                <a:solidFill>
                  <a:srgbClr val="92D050"/>
                </a:solidFill>
              </a:rPr>
              <a:t>i</a:t>
            </a:r>
            <a:r>
              <a:rPr lang="hu-HU" b="1" dirty="0">
                <a:solidFill>
                  <a:srgbClr val="92D050"/>
                </a:solidFill>
              </a:rPr>
              <a:t> + S[i-1][w-w</a:t>
            </a:r>
            <a:r>
              <a:rPr lang="hu-HU" b="1" baseline="-25000" dirty="0">
                <a:solidFill>
                  <a:srgbClr val="92D050"/>
                </a:solidFill>
              </a:rPr>
              <a:t>i</a:t>
            </a:r>
            <a:r>
              <a:rPr lang="hu-HU" b="1" dirty="0">
                <a:solidFill>
                  <a:srgbClr val="92D050"/>
                </a:solidFill>
              </a:rPr>
              <a:t>]       )</a:t>
            </a:r>
          </a:p>
          <a:p>
            <a:endParaRPr lang="hu-H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A044E-BFA0-46BA-9FC4-380630659629}"/>
              </a:ext>
            </a:extLst>
          </p:cNvPr>
          <p:cNvSpPr txBox="1"/>
          <p:nvPr/>
        </p:nvSpPr>
        <p:spPr>
          <a:xfrm>
            <a:off x="5462734" y="2479725"/>
            <a:ext cx="1275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take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F0E3D-020D-4D43-B455-0980DB922A09}"/>
              </a:ext>
            </a:extLst>
          </p:cNvPr>
          <p:cNvSpPr txBox="1"/>
          <p:nvPr/>
        </p:nvSpPr>
        <p:spPr>
          <a:xfrm>
            <a:off x="7825472" y="2479725"/>
            <a:ext cx="1004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take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 item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B79EB-E11D-4A67-AD44-4F0EBB6A5577}"/>
              </a:ext>
            </a:extLst>
          </p:cNvPr>
          <p:cNvSpPr txBox="1"/>
          <p:nvPr/>
        </p:nvSpPr>
        <p:spPr>
          <a:xfrm>
            <a:off x="3115080" y="3803451"/>
            <a:ext cx="62696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use this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S[][]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two-dimensional array (list)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only considering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S[i-1][w-w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it can fit 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&gt; w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not room for it: the answer is just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S[i-1][w]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!!!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2EBC3-D04C-45FC-BE75-EB9C478C6D69}"/>
              </a:ext>
            </a:extLst>
          </p:cNvPr>
          <p:cNvSpPr txBox="1"/>
          <p:nvPr/>
        </p:nvSpPr>
        <p:spPr>
          <a:xfrm>
            <a:off x="1173328" y="2410282"/>
            <a:ext cx="3358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maximum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fit inside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knapsack of weight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choosing from the first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1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ynamic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method for solving a complex problem by breaking it down into a collection of simpler subproblems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applicable to problems exhibiting the properties of overlapping subproblems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takes far less time than other methods that don't take advantage of the subproblem overlap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need to solve different parts of the problem (subproblems)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combine the solutions of the subproblems to reach an overall solution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solve each subproblems only once - we reduce the number of computations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subproblems can be stored in memory -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memoization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tabulation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of Knapsack: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O(nM)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it is not polynomial – it is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pseudo-polynomial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umeric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runs in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pseudo-polynomial time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if its running time is polynomial in the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 value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of the input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is exponential in the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of the input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number of bits required to represent it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323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Knapsack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Pro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blem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Example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4163698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14632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01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60367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63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10443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62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60662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67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91112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27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46777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08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6771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26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80402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4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OPTIMAL SUBSTRUCTURE</a:t>
            </a:r>
          </a:p>
          <a:p>
            <a:pPr marL="0" indent="0">
              <a:buNone/>
            </a:pP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computer science, a problem is said to have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 substructure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if an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solution can be constructed from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solutions of its subproblems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BELLMAN-EQUATION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there is a relationship between the subresults and the final result – this is what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Bellman-equation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29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21677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8C8F-C5BC-4B5A-A663-BDB29B9249C0}"/>
              </a:ext>
            </a:extLst>
          </p:cNvPr>
          <p:cNvSpPr txBox="1"/>
          <p:nvPr/>
        </p:nvSpPr>
        <p:spPr>
          <a:xfrm>
            <a:off x="3531003" y="6056373"/>
            <a:ext cx="59066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S[2][1] = Math.max(S[1][1] ; $4 + S[1][1-2]) = max(0,0)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21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7333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8C8F-C5BC-4B5A-A663-BDB29B9249C0}"/>
              </a:ext>
            </a:extLst>
          </p:cNvPr>
          <p:cNvSpPr txBox="1"/>
          <p:nvPr/>
        </p:nvSpPr>
        <p:spPr>
          <a:xfrm>
            <a:off x="3531003" y="6056373"/>
            <a:ext cx="59066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S[2][2] = Math.max(S[1][2] ; $4 + S[1][2-2]) = max(0,4)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45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08195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8C8F-C5BC-4B5A-A663-BDB29B9249C0}"/>
              </a:ext>
            </a:extLst>
          </p:cNvPr>
          <p:cNvSpPr txBox="1"/>
          <p:nvPr/>
        </p:nvSpPr>
        <p:spPr>
          <a:xfrm>
            <a:off x="3531003" y="6056373"/>
            <a:ext cx="59066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S[2][3] = Math.max(S[1][3] ; $4 + S[1][3-2]) = max(0,4)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14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53906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8C8F-C5BC-4B5A-A663-BDB29B9249C0}"/>
              </a:ext>
            </a:extLst>
          </p:cNvPr>
          <p:cNvSpPr txBox="1"/>
          <p:nvPr/>
        </p:nvSpPr>
        <p:spPr>
          <a:xfrm>
            <a:off x="3531003" y="6056373"/>
            <a:ext cx="60365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S[2][4] = Math.max(S[1][4] ; $4 + S[1][4-2]) = max(10,4)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48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1486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8C8F-C5BC-4B5A-A663-BDB29B9249C0}"/>
              </a:ext>
            </a:extLst>
          </p:cNvPr>
          <p:cNvSpPr txBox="1"/>
          <p:nvPr/>
        </p:nvSpPr>
        <p:spPr>
          <a:xfrm>
            <a:off x="3531003" y="6056373"/>
            <a:ext cx="60365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S[2][5] = Math.max(S[1][5] ; $4 + S[1][5-2]) = max(10,4)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0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87522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8C8F-C5BC-4B5A-A663-BDB29B9249C0}"/>
              </a:ext>
            </a:extLst>
          </p:cNvPr>
          <p:cNvSpPr txBox="1"/>
          <p:nvPr/>
        </p:nvSpPr>
        <p:spPr>
          <a:xfrm>
            <a:off x="3531003" y="6056373"/>
            <a:ext cx="59066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S[3][1] = Math.max(S[2][1] ; $7 + S[2][1-3]) = max(0,0)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19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40964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8C8F-C5BC-4B5A-A663-BDB29B9249C0}"/>
              </a:ext>
            </a:extLst>
          </p:cNvPr>
          <p:cNvSpPr txBox="1"/>
          <p:nvPr/>
        </p:nvSpPr>
        <p:spPr>
          <a:xfrm>
            <a:off x="3531003" y="6056373"/>
            <a:ext cx="59066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S[3][2] = Math.max(S[2][2] ; $7 + S[2][2-3]) = max(4,0)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23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48878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8C8F-C5BC-4B5A-A663-BDB29B9249C0}"/>
              </a:ext>
            </a:extLst>
          </p:cNvPr>
          <p:cNvSpPr txBox="1"/>
          <p:nvPr/>
        </p:nvSpPr>
        <p:spPr>
          <a:xfrm>
            <a:off x="3531003" y="6056373"/>
            <a:ext cx="59066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S[3][3] = Math.max(S[2][3] ; $7 + S[2][3-3]) = max(4,7)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07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9824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8C8F-C5BC-4B5A-A663-BDB29B9249C0}"/>
              </a:ext>
            </a:extLst>
          </p:cNvPr>
          <p:cNvSpPr txBox="1"/>
          <p:nvPr/>
        </p:nvSpPr>
        <p:spPr>
          <a:xfrm>
            <a:off x="3531003" y="6056373"/>
            <a:ext cx="60365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S[3][4] = Math.max(S[2][4] ; $7 + S[2][4-3]) = max(10,7)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17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6757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8AAA-F7C2-4237-BA14-DF39CBD09296}"/>
              </a:ext>
            </a:extLst>
          </p:cNvPr>
          <p:cNvSpPr txBox="1"/>
          <p:nvPr/>
        </p:nvSpPr>
        <p:spPr>
          <a:xfrm>
            <a:off x="3531003" y="5604762"/>
            <a:ext cx="51299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S[i][w] = Math.max(S[i-1][w] ; v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S[i-1][w-w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B8C8F-C5BC-4B5A-A663-BDB29B9249C0}"/>
              </a:ext>
            </a:extLst>
          </p:cNvPr>
          <p:cNvSpPr txBox="1"/>
          <p:nvPr/>
        </p:nvSpPr>
        <p:spPr>
          <a:xfrm>
            <a:off x="3531003" y="6056373"/>
            <a:ext cx="60365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S[3][5] = Math.max(S[2][5] ; $7 + S[2][5-3]) = max(10,7)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2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67675-4BCB-4BC6-8D70-97687A2CDF06}"/>
              </a:ext>
            </a:extLst>
          </p:cNvPr>
          <p:cNvSpPr txBox="1"/>
          <p:nvPr/>
        </p:nvSpPr>
        <p:spPr>
          <a:xfrm>
            <a:off x="2093101" y="1944210"/>
            <a:ext cx="8179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„If a given problem has optimal substructure and overlapping subproblems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can use dynamic programming appraoch” 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7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/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$11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510DB-DA72-41F2-AC23-2A11EEF493CA}"/>
              </a:ext>
            </a:extLst>
          </p:cNvPr>
          <p:cNvSpPr txBox="1"/>
          <p:nvPr/>
        </p:nvSpPr>
        <p:spPr>
          <a:xfrm>
            <a:off x="3260778" y="5370536"/>
            <a:ext cx="6200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know that the maximum profit is </a:t>
            </a:r>
            <a:r>
              <a:rPr lang="hu-HU" b="1" i="1" dirty="0"/>
              <a:t>$11</a:t>
            </a:r>
            <a:r>
              <a:rPr lang="hu-HU" i="1" dirty="0"/>
              <a:t> but how </a:t>
            </a:r>
          </a:p>
          <a:p>
            <a:pPr algn="ctr"/>
            <a:r>
              <a:rPr lang="hu-HU" i="1" dirty="0"/>
              <a:t>wo achieve this result – what items to include?</a:t>
            </a:r>
          </a:p>
          <a:p>
            <a:pPr algn="ctr"/>
            <a:r>
              <a:rPr lang="hu-HU" i="1" dirty="0"/>
              <a:t>we have to start with the result and has to check the rows above</a:t>
            </a:r>
          </a:p>
          <a:p>
            <a:pPr algn="ctr"/>
            <a:r>
              <a:rPr lang="hu-HU" i="1" dirty="0"/>
              <a:t>with the decremented weights accordingly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03081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/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$11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87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items to include?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start with the last item (last row and last column) and we keep comparing the items right above (below) each other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are the same: it means we have not included the given item in the knapsack (so we take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upwards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otherwise we take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step upwards and take as many steps to the left as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weight of that item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39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/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95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18016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11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23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86789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11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52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70560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11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109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0-1 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482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items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5kg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capacity of knapsack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4kg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$10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$4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3kg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4B2348-7B20-4429-AE57-ABB6F808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48852"/>
              </p:ext>
            </p:extLst>
          </p:nvPr>
        </p:nvGraphicFramePr>
        <p:xfrm>
          <a:off x="2144796" y="3248065"/>
          <a:ext cx="81280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11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7723" y="3191846"/>
            <a:ext cx="13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weights [kg]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10DDA8-AAC1-4107-8993-F1F7425DE199}"/>
              </a:ext>
            </a:extLst>
          </p:cNvPr>
          <p:cNvSpPr txBox="1"/>
          <p:nvPr/>
        </p:nvSpPr>
        <p:spPr>
          <a:xfrm>
            <a:off x="1102532" y="3607588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A52E-6DAC-41DC-87BF-70A909F630E6}"/>
              </a:ext>
            </a:extLst>
          </p:cNvPr>
          <p:cNvSpPr txBox="1"/>
          <p:nvPr/>
        </p:nvSpPr>
        <p:spPr>
          <a:xfrm>
            <a:off x="1089568" y="3990499"/>
            <a:ext cx="103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FF966-7828-489F-8D7D-79B86846B2F0}"/>
              </a:ext>
            </a:extLst>
          </p:cNvPr>
          <p:cNvSpPr txBox="1"/>
          <p:nvPr/>
        </p:nvSpPr>
        <p:spPr>
          <a:xfrm>
            <a:off x="283581" y="4350022"/>
            <a:ext cx="18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[item #1, item #2]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B1BE-AFFF-4D3A-8AEB-7043FC09E654}"/>
              </a:ext>
            </a:extLst>
          </p:cNvPr>
          <p:cNvSpPr txBox="1"/>
          <p:nvPr/>
        </p:nvSpPr>
        <p:spPr>
          <a:xfrm>
            <a:off x="1129783" y="4732933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items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50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3841581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a rod with certain length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given the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prices for rods of length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where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≤ i ≤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cut is integer length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optimal way of cutting the rod into smaller parts in order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profit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5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D2CE9-2837-4742-BA28-9BA199408A95}"/>
              </a:ext>
            </a:extLst>
          </p:cNvPr>
          <p:cNvSpPr txBox="1"/>
          <p:nvPr/>
        </p:nvSpPr>
        <p:spPr>
          <a:xfrm>
            <a:off x="1514661" y="271162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F(N) = F(N-1) + F(N-2)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371D6-792F-4CC9-A5E3-7866E80A4471}"/>
              </a:ext>
            </a:extLst>
          </p:cNvPr>
          <p:cNvSpPr txBox="1"/>
          <p:nvPr/>
        </p:nvSpPr>
        <p:spPr>
          <a:xfrm>
            <a:off x="782633" y="3690410"/>
            <a:ext cx="4338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 formula for calculating the </a:t>
            </a:r>
            <a:r>
              <a:rPr lang="hu-HU" b="1" i="1" dirty="0"/>
              <a:t>N</a:t>
            </a:r>
            <a:r>
              <a:rPr lang="hu-HU" i="1" dirty="0"/>
              <a:t>-th</a:t>
            </a:r>
          </a:p>
          <a:p>
            <a:pPr algn="ctr"/>
            <a:r>
              <a:rPr lang="hu-HU" b="1" i="1" dirty="0"/>
              <a:t>Fibonacci-number</a:t>
            </a:r>
            <a:r>
              <a:rPr lang="hu-HU" i="1" dirty="0"/>
              <a:t> with recursion</a:t>
            </a:r>
          </a:p>
          <a:p>
            <a:pPr algn="ctr"/>
            <a:r>
              <a:rPr lang="hu-HU" i="1" dirty="0"/>
              <a:t>(note that there are several overlapping</a:t>
            </a:r>
          </a:p>
          <a:p>
            <a:pPr algn="ctr"/>
            <a:r>
              <a:rPr lang="hu-HU" i="1" dirty="0"/>
              <a:t>subproblems we have to solve several times)</a:t>
            </a:r>
            <a:endParaRPr lang="en-GB" i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823198-87B8-433B-BB2D-F7CDA4444EF4}"/>
              </a:ext>
            </a:extLst>
          </p:cNvPr>
          <p:cNvSpPr/>
          <p:nvPr/>
        </p:nvSpPr>
        <p:spPr>
          <a:xfrm>
            <a:off x="6286663" y="3306438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F(N-1)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1B1BEB-D842-455B-A453-4ECA3FBBF451}"/>
              </a:ext>
            </a:extLst>
          </p:cNvPr>
          <p:cNvSpPr/>
          <p:nvPr/>
        </p:nvSpPr>
        <p:spPr>
          <a:xfrm>
            <a:off x="7803472" y="1727706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8B91AB-300A-48FC-9114-8CC49B8BB56B}"/>
              </a:ext>
            </a:extLst>
          </p:cNvPr>
          <p:cNvSpPr/>
          <p:nvPr/>
        </p:nvSpPr>
        <p:spPr>
          <a:xfrm>
            <a:off x="9322659" y="3306438"/>
            <a:ext cx="1087130" cy="1087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F(N-2)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07A1BD-D8AC-4392-8AEF-0F617DB526AC}"/>
              </a:ext>
            </a:extLst>
          </p:cNvPr>
          <p:cNvSpPr/>
          <p:nvPr/>
        </p:nvSpPr>
        <p:spPr>
          <a:xfrm>
            <a:off x="5629212" y="5039063"/>
            <a:ext cx="1087130" cy="1087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F(N-2)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4ADA15-36CC-471E-B72A-1A7527EC442D}"/>
              </a:ext>
            </a:extLst>
          </p:cNvPr>
          <p:cNvSpPr/>
          <p:nvPr/>
        </p:nvSpPr>
        <p:spPr>
          <a:xfrm>
            <a:off x="7034513" y="5039063"/>
            <a:ext cx="1087130" cy="10871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F(N-3)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36C37-86BC-4DF8-B6D7-512073699268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 flipH="1">
            <a:off x="6830228" y="2814836"/>
            <a:ext cx="1516809" cy="4916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3C86D4-6A82-4C92-87AC-F37E9411BE7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347037" y="2814836"/>
            <a:ext cx="1519187" cy="4916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7417F9-B70E-4194-8969-750A6F3EB1B8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6172777" y="4393568"/>
            <a:ext cx="657451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F3D1E2-CEDC-4310-8FFB-237613DCC51F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6830228" y="4393568"/>
            <a:ext cx="747850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E35EAEA-C56B-4B10-8CE6-5EEE4DAA0706}"/>
              </a:ext>
            </a:extLst>
          </p:cNvPr>
          <p:cNvSpPr/>
          <p:nvPr/>
        </p:nvSpPr>
        <p:spPr>
          <a:xfrm>
            <a:off x="8657977" y="5039063"/>
            <a:ext cx="1087130" cy="10871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F(N-3)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8F500F-0C95-4C22-8921-B1F5522B20B8}"/>
              </a:ext>
            </a:extLst>
          </p:cNvPr>
          <p:cNvSpPr/>
          <p:nvPr/>
        </p:nvSpPr>
        <p:spPr>
          <a:xfrm>
            <a:off x="10063278" y="5039063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F(N-4)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699EDA-5222-4502-B81A-B5EC9397411D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9201542" y="4393568"/>
            <a:ext cx="657451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C21295-3E6F-4F30-A790-A8762AE0293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858993" y="4393568"/>
            <a:ext cx="747850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C23B3A-DFF5-42AB-BF3F-A7948D3B7D35}"/>
              </a:ext>
            </a:extLst>
          </p:cNvPr>
          <p:cNvCxnSpPr>
            <a:cxnSpLocks/>
          </p:cNvCxnSpPr>
          <p:nvPr/>
        </p:nvCxnSpPr>
        <p:spPr>
          <a:xfrm>
            <a:off x="4368800" y="5638800"/>
            <a:ext cx="97536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85ACC-1F7A-4691-BC6B-7E0E1C456782}"/>
              </a:ext>
            </a:extLst>
          </p:cNvPr>
          <p:cNvSpPr txBox="1"/>
          <p:nvPr/>
        </p:nvSpPr>
        <p:spPr>
          <a:xfrm>
            <a:off x="853295" y="5147316"/>
            <a:ext cx="4200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dynamic programming</a:t>
            </a:r>
            <a:r>
              <a:rPr lang="hu-HU" i="1" dirty="0"/>
              <a:t> use </a:t>
            </a:r>
          </a:p>
          <a:p>
            <a:pPr algn="ctr"/>
            <a:r>
              <a:rPr lang="hu-HU" b="1" i="1" dirty="0">
                <a:solidFill>
                  <a:srgbClr val="00B050"/>
                </a:solidFill>
              </a:rPr>
              <a:t>memoization</a:t>
            </a:r>
            <a:r>
              <a:rPr lang="hu-HU" i="1" dirty="0"/>
              <a:t> or </a:t>
            </a:r>
            <a:r>
              <a:rPr lang="hu-HU" b="1" i="1" dirty="0">
                <a:solidFill>
                  <a:srgbClr val="00B050"/>
                </a:solidFill>
              </a:rPr>
              <a:t>tabulation</a:t>
            </a:r>
            <a:r>
              <a:rPr lang="hu-HU" i="1" dirty="0"/>
              <a:t> </a:t>
            </a:r>
          </a:p>
          <a:p>
            <a:pPr algn="ctr"/>
            <a:r>
              <a:rPr lang="hu-HU" i="1" dirty="0"/>
              <a:t>to store these values </a:t>
            </a:r>
          </a:p>
          <a:p>
            <a:pPr algn="ctr"/>
            <a:r>
              <a:rPr lang="hu-HU" i="1" dirty="0"/>
              <a:t>(so there is no need for recalculating them)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324998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rod with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4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F6D90B-76EA-4D2F-9022-52FAFDE16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18399"/>
              </p:ext>
            </p:extLst>
          </p:nvPr>
        </p:nvGraphicFramePr>
        <p:xfrm>
          <a:off x="2032000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6481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4731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0201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38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453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rod with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4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F6D90B-76EA-4D2F-9022-52FAFDE1699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6481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4731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0201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38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1578"/>
                  </a:ext>
                </a:extLst>
              </a:tr>
            </a:tbl>
          </a:graphicData>
        </a:graphic>
      </p:graphicFrame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3F153D4-7E57-4E8F-BE2C-AB6CAF444AAB}"/>
              </a:ext>
            </a:extLst>
          </p:cNvPr>
          <p:cNvSpPr/>
          <p:nvPr/>
        </p:nvSpPr>
        <p:spPr>
          <a:xfrm rot="16200000">
            <a:off x="7080466" y="3970894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4095EF11-719B-4230-A57F-80B923B51139}"/>
              </a:ext>
            </a:extLst>
          </p:cNvPr>
          <p:cNvSpPr/>
          <p:nvPr/>
        </p:nvSpPr>
        <p:spPr>
          <a:xfrm rot="16200000">
            <a:off x="6307368" y="3970819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98A25AA-743B-4346-B760-3B77744CBFA0}"/>
              </a:ext>
            </a:extLst>
          </p:cNvPr>
          <p:cNvSpPr/>
          <p:nvPr/>
        </p:nvSpPr>
        <p:spPr>
          <a:xfrm rot="16200000">
            <a:off x="5539544" y="3970970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B4E97F2-6047-4DE4-A06C-F4FCAB4628D2}"/>
              </a:ext>
            </a:extLst>
          </p:cNvPr>
          <p:cNvSpPr/>
          <p:nvPr/>
        </p:nvSpPr>
        <p:spPr>
          <a:xfrm rot="16200000">
            <a:off x="4766446" y="3970895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87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rod with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4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F6D90B-76EA-4D2F-9022-52FAFDE1699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6481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4731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0201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38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1578"/>
                  </a:ext>
                </a:extLst>
              </a:tr>
            </a:tbl>
          </a:graphicData>
        </a:graphic>
      </p:graphicFrame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3F153D4-7E57-4E8F-BE2C-AB6CAF444AAB}"/>
              </a:ext>
            </a:extLst>
          </p:cNvPr>
          <p:cNvSpPr/>
          <p:nvPr/>
        </p:nvSpPr>
        <p:spPr>
          <a:xfrm rot="16200000">
            <a:off x="7442416" y="3970894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4095EF11-719B-4230-A57F-80B923B51139}"/>
              </a:ext>
            </a:extLst>
          </p:cNvPr>
          <p:cNvSpPr/>
          <p:nvPr/>
        </p:nvSpPr>
        <p:spPr>
          <a:xfrm rot="16200000">
            <a:off x="6669318" y="3970819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98A25AA-743B-4346-B760-3B77744CBFA0}"/>
              </a:ext>
            </a:extLst>
          </p:cNvPr>
          <p:cNvSpPr/>
          <p:nvPr/>
        </p:nvSpPr>
        <p:spPr>
          <a:xfrm rot="16200000">
            <a:off x="5901494" y="3970970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B4E97F2-6047-4DE4-A06C-F4FCAB4628D2}"/>
              </a:ext>
            </a:extLst>
          </p:cNvPr>
          <p:cNvSpPr/>
          <p:nvPr/>
        </p:nvSpPr>
        <p:spPr>
          <a:xfrm rot="16200000">
            <a:off x="4585471" y="3970895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43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rod with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4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F6D90B-76EA-4D2F-9022-52FAFDE1699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6481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4731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0201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38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1578"/>
                  </a:ext>
                </a:extLst>
              </a:tr>
            </a:tbl>
          </a:graphicData>
        </a:graphic>
      </p:graphicFrame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3F153D4-7E57-4E8F-BE2C-AB6CAF444AAB}"/>
              </a:ext>
            </a:extLst>
          </p:cNvPr>
          <p:cNvSpPr/>
          <p:nvPr/>
        </p:nvSpPr>
        <p:spPr>
          <a:xfrm rot="16200000">
            <a:off x="7423366" y="3970894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4095EF11-719B-4230-A57F-80B923B51139}"/>
              </a:ext>
            </a:extLst>
          </p:cNvPr>
          <p:cNvSpPr/>
          <p:nvPr/>
        </p:nvSpPr>
        <p:spPr>
          <a:xfrm rot="16200000">
            <a:off x="6650268" y="3970819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98A25AA-743B-4346-B760-3B77744CBFA0}"/>
              </a:ext>
            </a:extLst>
          </p:cNvPr>
          <p:cNvSpPr/>
          <p:nvPr/>
        </p:nvSpPr>
        <p:spPr>
          <a:xfrm rot="16200000">
            <a:off x="5149019" y="3970970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B4E97F2-6047-4DE4-A06C-F4FCAB4628D2}"/>
              </a:ext>
            </a:extLst>
          </p:cNvPr>
          <p:cNvSpPr/>
          <p:nvPr/>
        </p:nvSpPr>
        <p:spPr>
          <a:xfrm rot="16200000">
            <a:off x="4375921" y="3970895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4224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rod with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4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F6D90B-76EA-4D2F-9022-52FAFDE1699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6481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4731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0201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38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1578"/>
                  </a:ext>
                </a:extLst>
              </a:tr>
            </a:tbl>
          </a:graphicData>
        </a:graphic>
      </p:graphicFrame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3F153D4-7E57-4E8F-BE2C-AB6CAF444AAB}"/>
              </a:ext>
            </a:extLst>
          </p:cNvPr>
          <p:cNvSpPr/>
          <p:nvPr/>
        </p:nvSpPr>
        <p:spPr>
          <a:xfrm rot="16200000">
            <a:off x="7442416" y="3970894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4095EF11-719B-4230-A57F-80B923B51139}"/>
              </a:ext>
            </a:extLst>
          </p:cNvPr>
          <p:cNvSpPr/>
          <p:nvPr/>
        </p:nvSpPr>
        <p:spPr>
          <a:xfrm rot="16200000">
            <a:off x="6002568" y="3970819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98A25AA-743B-4346-B760-3B77744CBFA0}"/>
              </a:ext>
            </a:extLst>
          </p:cNvPr>
          <p:cNvSpPr/>
          <p:nvPr/>
        </p:nvSpPr>
        <p:spPr>
          <a:xfrm rot="16200000">
            <a:off x="5234744" y="3970970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B4E97F2-6047-4DE4-A06C-F4FCAB4628D2}"/>
              </a:ext>
            </a:extLst>
          </p:cNvPr>
          <p:cNvSpPr/>
          <p:nvPr/>
        </p:nvSpPr>
        <p:spPr>
          <a:xfrm rot="16200000">
            <a:off x="4461646" y="3970895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31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rod with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4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F6D90B-76EA-4D2F-9022-52FAFDE1699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6481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4731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0201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38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1578"/>
                  </a:ext>
                </a:extLst>
              </a:tr>
            </a:tbl>
          </a:graphicData>
        </a:graphic>
      </p:graphicFrame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3F153D4-7E57-4E8F-BE2C-AB6CAF444AAB}"/>
              </a:ext>
            </a:extLst>
          </p:cNvPr>
          <p:cNvSpPr/>
          <p:nvPr/>
        </p:nvSpPr>
        <p:spPr>
          <a:xfrm rot="16200000">
            <a:off x="7632916" y="3970894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4095EF11-719B-4230-A57F-80B923B51139}"/>
              </a:ext>
            </a:extLst>
          </p:cNvPr>
          <p:cNvSpPr/>
          <p:nvPr/>
        </p:nvSpPr>
        <p:spPr>
          <a:xfrm rot="16200000">
            <a:off x="6859818" y="3970819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98A25AA-743B-4346-B760-3B77744CBFA0}"/>
              </a:ext>
            </a:extLst>
          </p:cNvPr>
          <p:cNvSpPr/>
          <p:nvPr/>
        </p:nvSpPr>
        <p:spPr>
          <a:xfrm rot="16200000">
            <a:off x="5434769" y="3970970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B4E97F2-6047-4DE4-A06C-F4FCAB4628D2}"/>
              </a:ext>
            </a:extLst>
          </p:cNvPr>
          <p:cNvSpPr/>
          <p:nvPr/>
        </p:nvSpPr>
        <p:spPr>
          <a:xfrm rot="16200000">
            <a:off x="3918721" y="3970895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5775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rod with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4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F6D90B-76EA-4D2F-9022-52FAFDE1699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6481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4731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0201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38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1578"/>
                  </a:ext>
                </a:extLst>
              </a:tr>
            </a:tbl>
          </a:graphicData>
        </a:graphic>
      </p:graphicFrame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3F153D4-7E57-4E8F-BE2C-AB6CAF444AAB}"/>
              </a:ext>
            </a:extLst>
          </p:cNvPr>
          <p:cNvSpPr/>
          <p:nvPr/>
        </p:nvSpPr>
        <p:spPr>
          <a:xfrm rot="16200000">
            <a:off x="7632916" y="3970894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4095EF11-719B-4230-A57F-80B923B51139}"/>
              </a:ext>
            </a:extLst>
          </p:cNvPr>
          <p:cNvSpPr/>
          <p:nvPr/>
        </p:nvSpPr>
        <p:spPr>
          <a:xfrm rot="16200000">
            <a:off x="6202593" y="3970819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98A25AA-743B-4346-B760-3B77744CBFA0}"/>
              </a:ext>
            </a:extLst>
          </p:cNvPr>
          <p:cNvSpPr/>
          <p:nvPr/>
        </p:nvSpPr>
        <p:spPr>
          <a:xfrm rot="16200000">
            <a:off x="5434769" y="3970970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B4E97F2-6047-4DE4-A06C-F4FCAB4628D2}"/>
              </a:ext>
            </a:extLst>
          </p:cNvPr>
          <p:cNvSpPr/>
          <p:nvPr/>
        </p:nvSpPr>
        <p:spPr>
          <a:xfrm rot="16200000">
            <a:off x="3918721" y="3970895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346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rod with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4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F6D90B-76EA-4D2F-9022-52FAFDE1699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6481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4731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0201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38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1578"/>
                  </a:ext>
                </a:extLst>
              </a:tr>
            </a:tbl>
          </a:graphicData>
        </a:graphic>
      </p:graphicFrame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3F153D4-7E57-4E8F-BE2C-AB6CAF444AAB}"/>
              </a:ext>
            </a:extLst>
          </p:cNvPr>
          <p:cNvSpPr/>
          <p:nvPr/>
        </p:nvSpPr>
        <p:spPr>
          <a:xfrm rot="16200000">
            <a:off x="7347166" y="3970894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4095EF11-719B-4230-A57F-80B923B51139}"/>
              </a:ext>
            </a:extLst>
          </p:cNvPr>
          <p:cNvSpPr/>
          <p:nvPr/>
        </p:nvSpPr>
        <p:spPr>
          <a:xfrm rot="16200000">
            <a:off x="6031143" y="3970819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98A25AA-743B-4346-B760-3B77744CBFA0}"/>
              </a:ext>
            </a:extLst>
          </p:cNvPr>
          <p:cNvSpPr/>
          <p:nvPr/>
        </p:nvSpPr>
        <p:spPr>
          <a:xfrm rot="16200000">
            <a:off x="4739444" y="3970970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B4E97F2-6047-4DE4-A06C-F4FCAB4628D2}"/>
              </a:ext>
            </a:extLst>
          </p:cNvPr>
          <p:cNvSpPr/>
          <p:nvPr/>
        </p:nvSpPr>
        <p:spPr>
          <a:xfrm rot="16200000">
            <a:off x="3966346" y="3970895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980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iven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rod with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4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F6D90B-76EA-4D2F-9022-52FAFDE1699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6481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47318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02011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138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4m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99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$3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1578"/>
                  </a:ext>
                </a:extLst>
              </a:tr>
            </a:tbl>
          </a:graphicData>
        </a:graphic>
      </p:graphicFrame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3F153D4-7E57-4E8F-BE2C-AB6CAF444AAB}"/>
              </a:ext>
            </a:extLst>
          </p:cNvPr>
          <p:cNvSpPr/>
          <p:nvPr/>
        </p:nvSpPr>
        <p:spPr>
          <a:xfrm rot="16200000">
            <a:off x="7813891" y="3970894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4095EF11-719B-4230-A57F-80B923B51139}"/>
              </a:ext>
            </a:extLst>
          </p:cNvPr>
          <p:cNvSpPr/>
          <p:nvPr/>
        </p:nvSpPr>
        <p:spPr>
          <a:xfrm rot="16200000">
            <a:off x="6497868" y="3970819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98A25AA-743B-4346-B760-3B77744CBFA0}"/>
              </a:ext>
            </a:extLst>
          </p:cNvPr>
          <p:cNvSpPr/>
          <p:nvPr/>
        </p:nvSpPr>
        <p:spPr>
          <a:xfrm rot="16200000">
            <a:off x="5206169" y="3970970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0B4E97F2-6047-4DE4-A06C-F4FCAB4628D2}"/>
              </a:ext>
            </a:extLst>
          </p:cNvPr>
          <p:cNvSpPr/>
          <p:nvPr/>
        </p:nvSpPr>
        <p:spPr>
          <a:xfrm rot="16200000">
            <a:off x="3947296" y="3970895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3669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17466ED-7F5B-4AAB-BA9B-6CC135EF1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802187"/>
              </a:xfrm>
            </p:spPr>
            <p:txBody>
              <a:bodyPr>
                <a:normAutofit/>
              </a:bodyPr>
              <a:lstStyle/>
              <a:p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naive approach (brute-force method) is to use a simple recursion</a:t>
                </a:r>
              </a:p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-1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cuts can be made in the rod of length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</a:p>
              <a:p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which means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hu-HU" b="1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ways to cut the rod</a:t>
                </a:r>
              </a:p>
              <a:p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problem that there are a huge number of overlapping subproblems (as usual with reucurison)</a:t>
                </a:r>
              </a:p>
              <a:p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it has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hu-HU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p>
                    <m:r>
                      <a:rPr lang="hu-HU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exponential time complexity - where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length of the rod in units</a:t>
                </a:r>
              </a:p>
              <a:p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every length we have 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options whether to cut or not</a:t>
                </a: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17466ED-7F5B-4AAB-BA9B-6CC135EF1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802187"/>
              </a:xfrm>
              <a:blipFill>
                <a:blip r:embed="rId2"/>
                <a:stretch>
                  <a:fillRect l="-1043" t="-2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9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Memoization and Tabulation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91AA2E-0045-40A3-B4ED-6ABF0575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of recursion is that we may solve the same subproblems multiple times. This can be eliminated by: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TOP-DOWN APPROACH „MEMOIZATION”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store the solutions of the subproblems in a table (priority queue for example)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Whenever we try to solve a new subproblem we first check whether it is present in the table (so we have already solved that problem)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322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is that we do not know in advance where to cut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the max (optimal) revenue for rod size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BE57C02-0C47-44AE-90C3-699879D93904}"/>
              </a:ext>
            </a:extLst>
          </p:cNvPr>
          <p:cNvSpPr/>
          <p:nvPr/>
        </p:nvSpPr>
        <p:spPr>
          <a:xfrm rot="16200000">
            <a:off x="7109041" y="2847511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B90E46B0-09E4-48CB-AB31-30198672E651}"/>
              </a:ext>
            </a:extLst>
          </p:cNvPr>
          <p:cNvSpPr/>
          <p:nvPr/>
        </p:nvSpPr>
        <p:spPr>
          <a:xfrm rot="16200000">
            <a:off x="6335943" y="2847436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8782531-DAEE-4781-B11C-194851535FA1}"/>
              </a:ext>
            </a:extLst>
          </p:cNvPr>
          <p:cNvSpPr/>
          <p:nvPr/>
        </p:nvSpPr>
        <p:spPr>
          <a:xfrm rot="16200000">
            <a:off x="5568119" y="2847587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28D36BB-83F0-45EC-928B-ADE7E7C4D566}"/>
              </a:ext>
            </a:extLst>
          </p:cNvPr>
          <p:cNvSpPr/>
          <p:nvPr/>
        </p:nvSpPr>
        <p:spPr>
          <a:xfrm rot="16200000">
            <a:off x="4252096" y="2847512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5CF5F-6E53-4D5F-8F22-7B4425A2B2A7}"/>
              </a:ext>
            </a:extLst>
          </p:cNvPr>
          <p:cNvSpPr txBox="1"/>
          <p:nvPr/>
        </p:nvSpPr>
        <p:spPr>
          <a:xfrm>
            <a:off x="4103991" y="4369240"/>
            <a:ext cx="3965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cut the rod 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i=1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total revenue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p[1] +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89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is that we do not know in advance where to cut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the max (optimal) revenue for rod size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BE57C02-0C47-44AE-90C3-699879D93904}"/>
              </a:ext>
            </a:extLst>
          </p:cNvPr>
          <p:cNvSpPr/>
          <p:nvPr/>
        </p:nvSpPr>
        <p:spPr>
          <a:xfrm rot="16200000">
            <a:off x="7109041" y="2847511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B90E46B0-09E4-48CB-AB31-30198672E651}"/>
              </a:ext>
            </a:extLst>
          </p:cNvPr>
          <p:cNvSpPr/>
          <p:nvPr/>
        </p:nvSpPr>
        <p:spPr>
          <a:xfrm rot="16200000">
            <a:off x="6335943" y="2847436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8782531-DAEE-4781-B11C-194851535FA1}"/>
              </a:ext>
            </a:extLst>
          </p:cNvPr>
          <p:cNvSpPr/>
          <p:nvPr/>
        </p:nvSpPr>
        <p:spPr>
          <a:xfrm rot="16200000">
            <a:off x="5025194" y="2847587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28D36BB-83F0-45EC-928B-ADE7E7C4D566}"/>
              </a:ext>
            </a:extLst>
          </p:cNvPr>
          <p:cNvSpPr/>
          <p:nvPr/>
        </p:nvSpPr>
        <p:spPr>
          <a:xfrm rot="16200000">
            <a:off x="4252096" y="2847512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5CF5F-6E53-4D5F-8F22-7B4425A2B2A7}"/>
              </a:ext>
            </a:extLst>
          </p:cNvPr>
          <p:cNvSpPr txBox="1"/>
          <p:nvPr/>
        </p:nvSpPr>
        <p:spPr>
          <a:xfrm>
            <a:off x="4152081" y="4369240"/>
            <a:ext cx="3869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cut the rod 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i=2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total revenue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p[2] +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387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is that we do not know in advance where to cut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the max (optimal) revenue for rod size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BE57C02-0C47-44AE-90C3-699879D93904}"/>
              </a:ext>
            </a:extLst>
          </p:cNvPr>
          <p:cNvSpPr/>
          <p:nvPr/>
        </p:nvSpPr>
        <p:spPr>
          <a:xfrm rot="16200000">
            <a:off x="7109041" y="2847511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B90E46B0-09E4-48CB-AB31-30198672E651}"/>
              </a:ext>
            </a:extLst>
          </p:cNvPr>
          <p:cNvSpPr/>
          <p:nvPr/>
        </p:nvSpPr>
        <p:spPr>
          <a:xfrm rot="16200000">
            <a:off x="5793018" y="2847436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8782531-DAEE-4781-B11C-194851535FA1}"/>
              </a:ext>
            </a:extLst>
          </p:cNvPr>
          <p:cNvSpPr/>
          <p:nvPr/>
        </p:nvSpPr>
        <p:spPr>
          <a:xfrm rot="16200000">
            <a:off x="5025194" y="2847587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28D36BB-83F0-45EC-928B-ADE7E7C4D566}"/>
              </a:ext>
            </a:extLst>
          </p:cNvPr>
          <p:cNvSpPr/>
          <p:nvPr/>
        </p:nvSpPr>
        <p:spPr>
          <a:xfrm rot="16200000">
            <a:off x="4252096" y="2847512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5CF5F-6E53-4D5F-8F22-7B4425A2B2A7}"/>
              </a:ext>
            </a:extLst>
          </p:cNvPr>
          <p:cNvSpPr txBox="1"/>
          <p:nvPr/>
        </p:nvSpPr>
        <p:spPr>
          <a:xfrm>
            <a:off x="4152081" y="4369240"/>
            <a:ext cx="3869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cut the rod 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i=3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total revenue is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p[3] +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n-3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936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is that we do not know in advance where to cut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the max (optimal) revenue for rod size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BE57C02-0C47-44AE-90C3-699879D93904}"/>
              </a:ext>
            </a:extLst>
          </p:cNvPr>
          <p:cNvSpPr/>
          <p:nvPr/>
        </p:nvSpPr>
        <p:spPr>
          <a:xfrm rot="16200000">
            <a:off x="7109041" y="2847511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B90E46B0-09E4-48CB-AB31-30198672E651}"/>
              </a:ext>
            </a:extLst>
          </p:cNvPr>
          <p:cNvSpPr/>
          <p:nvPr/>
        </p:nvSpPr>
        <p:spPr>
          <a:xfrm rot="16200000">
            <a:off x="6126393" y="2847436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8782531-DAEE-4781-B11C-194851535FA1}"/>
              </a:ext>
            </a:extLst>
          </p:cNvPr>
          <p:cNvSpPr/>
          <p:nvPr/>
        </p:nvSpPr>
        <p:spPr>
          <a:xfrm rot="16200000">
            <a:off x="5168069" y="2847587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28D36BB-83F0-45EC-928B-ADE7E7C4D566}"/>
              </a:ext>
            </a:extLst>
          </p:cNvPr>
          <p:cNvSpPr/>
          <p:nvPr/>
        </p:nvSpPr>
        <p:spPr>
          <a:xfrm rot="16200000">
            <a:off x="4213996" y="2847512"/>
            <a:ext cx="465211" cy="116297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5CF5F-6E53-4D5F-8F22-7B4425A2B2A7}"/>
              </a:ext>
            </a:extLst>
          </p:cNvPr>
          <p:cNvSpPr txBox="1"/>
          <p:nvPr/>
        </p:nvSpPr>
        <p:spPr>
          <a:xfrm>
            <a:off x="3926952" y="4350190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rgbClr val="00B050"/>
                </a:solidFill>
              </a:rPr>
              <a:t>MAX { p[n] , p[1] + r</a:t>
            </a:r>
            <a:r>
              <a:rPr lang="hu-HU" sz="2000" b="1" i="1" baseline="-25000" dirty="0">
                <a:solidFill>
                  <a:srgbClr val="00B050"/>
                </a:solidFill>
              </a:rPr>
              <a:t>n-1</a:t>
            </a:r>
            <a:r>
              <a:rPr lang="hu-HU" sz="2000" b="1" i="1" dirty="0">
                <a:solidFill>
                  <a:srgbClr val="00B050"/>
                </a:solidFill>
              </a:rPr>
              <a:t>  ... p[n-1] + r</a:t>
            </a:r>
            <a:r>
              <a:rPr lang="hu-HU" sz="2000" b="1" i="1" baseline="-25000" dirty="0">
                <a:solidFill>
                  <a:srgbClr val="00B050"/>
                </a:solidFill>
              </a:rPr>
              <a:t>1 </a:t>
            </a:r>
            <a:r>
              <a:rPr lang="hu-HU" sz="2000" b="1" i="1" dirty="0">
                <a:solidFill>
                  <a:srgbClr val="00B050"/>
                </a:solidFill>
              </a:rPr>
              <a:t>}</a:t>
            </a:r>
            <a:endParaRPr lang="en-GB" sz="2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587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spitting the original problem into overlapping subproblems and finally we combine the subresults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maximum profit if we have just a single piece of the rod?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maximum profit if we have two pieces of the rod?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keep considering more and more complex subproblems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440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19F7A-45E4-458B-A6D4-D08DA74EAB8F}"/>
              </a:ext>
            </a:extLst>
          </p:cNvPr>
          <p:cNvSpPr txBox="1"/>
          <p:nvPr/>
        </p:nvSpPr>
        <p:spPr>
          <a:xfrm>
            <a:off x="2859991" y="3256554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D1D769-7D85-4236-836A-02789EC3762C}"/>
                  </a:ext>
                </a:extLst>
              </p:cNvPr>
              <p:cNvSpPr txBox="1"/>
              <p:nvPr/>
            </p:nvSpPr>
            <p:spPr>
              <a:xfrm>
                <a:off x="3755681" y="2832336"/>
                <a:ext cx="4482894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hu-HU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𝐭𝐡𝐞𝐧</m:t>
                              </m:r>
                              <m:r>
                                <a:rPr lang="hu-HU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⁡{ </m:t>
                              </m:r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} 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hu-HU" b="1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1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1" i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D1D769-7D85-4236-836A-02789EC37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81" y="2832336"/>
                <a:ext cx="4482894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93C7814-E270-408A-BC86-D74B94E9398B}"/>
              </a:ext>
            </a:extLst>
          </p:cNvPr>
          <p:cNvSpPr txBox="1"/>
          <p:nvPr/>
        </p:nvSpPr>
        <p:spPr>
          <a:xfrm>
            <a:off x="933450" y="3910241"/>
            <a:ext cx="2586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 total value when</a:t>
            </a:r>
          </a:p>
          <a:p>
            <a:pPr algn="ctr"/>
            <a:r>
              <a:rPr lang="hu-HU" i="1" dirty="0"/>
              <a:t> we have the first </a:t>
            </a:r>
            <a:r>
              <a:rPr lang="hu-HU" b="1" i="1" dirty="0"/>
              <a:t>i</a:t>
            </a:r>
            <a:r>
              <a:rPr lang="hu-HU" i="1" dirty="0"/>
              <a:t> pieces</a:t>
            </a:r>
          </a:p>
          <a:p>
            <a:pPr algn="ctr"/>
            <a:r>
              <a:rPr lang="hu-HU" i="1" dirty="0"/>
              <a:t>and the total length is </a:t>
            </a:r>
            <a:r>
              <a:rPr lang="hu-HU" b="1" i="1" dirty="0"/>
              <a:t>j</a:t>
            </a:r>
            <a:endParaRPr lang="hu-HU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12B0D-C744-490E-84F8-80099ED1E7C5}"/>
              </a:ext>
            </a:extLst>
          </p:cNvPr>
          <p:cNvSpPr txBox="1"/>
          <p:nvPr/>
        </p:nvSpPr>
        <p:spPr>
          <a:xfrm>
            <a:off x="5206371" y="4233406"/>
            <a:ext cx="551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if the piece is greater than the length</a:t>
            </a:r>
          </a:p>
          <a:p>
            <a:pPr algn="ctr"/>
            <a:r>
              <a:rPr lang="hu-HU" i="1" dirty="0"/>
              <a:t>of the rod </a:t>
            </a:r>
            <a:r>
              <a:rPr lang="hu-HU" i="1" dirty="0">
                <a:sym typeface="Wingdings" panose="05000000000000000000" pitchFamily="2" charset="2"/>
              </a:rPr>
              <a:t>of course we skip it</a:t>
            </a:r>
          </a:p>
          <a:p>
            <a:pPr algn="ctr"/>
            <a:r>
              <a:rPr lang="hu-HU" i="1" dirty="0">
                <a:sym typeface="Wingdings" panose="05000000000000000000" pitchFamily="2" charset="2"/>
              </a:rPr>
              <a:t>(we do not make the cut- so we try to get the</a:t>
            </a:r>
          </a:p>
          <a:p>
            <a:pPr algn="ctr"/>
            <a:r>
              <a:rPr lang="hu-HU" i="1" dirty="0">
                <a:sym typeface="Wingdings" panose="05000000000000000000" pitchFamily="2" charset="2"/>
              </a:rPr>
              <a:t>max revenue with </a:t>
            </a:r>
            <a:r>
              <a:rPr lang="hu-HU" b="1" i="1" dirty="0">
                <a:sym typeface="Wingdings" panose="05000000000000000000" pitchFamily="2" charset="2"/>
              </a:rPr>
              <a:t>i-1</a:t>
            </a:r>
            <a:r>
              <a:rPr lang="hu-HU" i="1" dirty="0">
                <a:sym typeface="Wingdings" panose="05000000000000000000" pitchFamily="2" charset="2"/>
              </a:rPr>
              <a:t> cuts and the </a:t>
            </a:r>
            <a:r>
              <a:rPr lang="hu-HU" b="1" i="1" dirty="0">
                <a:sym typeface="Wingdings" panose="05000000000000000000" pitchFamily="2" charset="2"/>
              </a:rPr>
              <a:t>j</a:t>
            </a:r>
            <a:r>
              <a:rPr lang="hu-HU" i="1" dirty="0">
                <a:sym typeface="Wingdings" panose="05000000000000000000" pitchFamily="2" charset="2"/>
              </a:rPr>
              <a:t> length is unchanged) </a:t>
            </a:r>
            <a:endParaRPr lang="hu-H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39009-58E2-43F5-AA33-D3C77D390D34}"/>
              </a:ext>
            </a:extLst>
          </p:cNvPr>
          <p:cNvSpPr txBox="1"/>
          <p:nvPr/>
        </p:nvSpPr>
        <p:spPr>
          <a:xfrm>
            <a:off x="7130176" y="2477299"/>
            <a:ext cx="386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have to calculate what is the better:</a:t>
            </a:r>
            <a:endParaRPr lang="hu-HU" i="1" dirty="0"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ym typeface="Wingdings" panose="05000000000000000000" pitchFamily="2" charset="2"/>
              </a:rPr>
              <a:t>not to make the cut or make the cut 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0235849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Rod Cutting Problem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Example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3767793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09180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8368145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22162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36905713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39722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215112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Memoization and Tabulation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91AA2E-0045-40A3-B4ED-6ABF0575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of recursion is that we may solve the same subproblems multiple times. This can be eliminated by: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BOTTOM-UP APPROACH „TABULATION”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reformulate the original problem in a bottom-up fashion. We iteratively generate the subresults for larger and larger subproblems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250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54478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7053955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62867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32115244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39528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41789031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29422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20720271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88316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</p:spTree>
    <p:extLst>
      <p:ext uri="{BB962C8B-B14F-4D97-AF65-F5344CB8AC3E}">
        <p14:creationId xmlns:p14="http://schemas.microsoft.com/office/powerpoint/2010/main" val="17843442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7896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332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S[2][1] = max(S[1][1] ; $5 + S[2][-1]) = max(2,0)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583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05909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0546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S[2][2] = max(S[1][2] ; $5 + S[2][0]) = max(4,5)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323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32803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0546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S[2][3] = max(S[1][3] ; $5 + S[2][1]) = max(6,7)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558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67350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844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S[2][4] = max(S[1][4] ; $5 + S[2][2]) = max(8,10)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544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3640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3143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S[2][5] = max(S[1][5] ; $5 + S[2][3]) = max(10,12)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8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Memoization and Tabulation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67675-4BCB-4BC6-8D70-97687A2CDF06}"/>
              </a:ext>
            </a:extLst>
          </p:cNvPr>
          <p:cNvSpPr txBox="1"/>
          <p:nvPr/>
        </p:nvSpPr>
        <p:spPr>
          <a:xfrm>
            <a:off x="1937750" y="1944210"/>
            <a:ext cx="848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„Dynamic programming approach sacrifices extra memory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exchange for faster running time – common technique in computer science” 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410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5118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332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S[3][1] = max(S[2][1] ; $7 + S[3][-2]) = max(2,0)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243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9913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332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S[3][2] = max(S[2][2] ; $7 + S[3][-1]) = max(5,0)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301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31542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0546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S[3][3] = max(S[2][3] ; $7 + S[3][0]) = max(7,7)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13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33698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844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S[3][4] = max(S[2][4] ; $7 + S[3][1]) = max(10,9)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113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25696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3143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S[3][5] = max(S[2][5] ; $7 + S[3][2]) = max(12,12)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039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59416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332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S[4][1] = max(S[3][1] ; $3 + S[4][-3]) = max(2,0)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857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52657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332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S[4][2] = max(S[3][2] ; $3 + S[4][-2]) = max(5,0)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834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11414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332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S[4][3] = max(S[3][3] ; $3 + S[4][-1]) = max(7,0)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488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82476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844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S[4][4] = max(S[3][4] ; $3 + S[4][0]) = max(10,3)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945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Rod Cutting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42455-0DF9-4F98-ACBE-11EA193D5D74}"/>
              </a:ext>
            </a:extLst>
          </p:cNvPr>
          <p:cNvSpPr txBox="1"/>
          <p:nvPr/>
        </p:nvSpPr>
        <p:spPr>
          <a:xfrm>
            <a:off x="848034" y="15860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5m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060FF-40B9-488B-B2F9-BDE11FBE2348}"/>
              </a:ext>
            </a:extLst>
          </p:cNvPr>
          <p:cNvSpPr txBox="1"/>
          <p:nvPr/>
        </p:nvSpPr>
        <p:spPr>
          <a:xfrm>
            <a:off x="848034" y="1955403"/>
            <a:ext cx="45352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#1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1m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#2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$5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#3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3m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$7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#4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4m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$3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Piece #5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5m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$9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A81710-19EE-4879-B83A-F8EA1478EAF7}"/>
              </a:ext>
            </a:extLst>
          </p:cNvPr>
          <p:cNvSpPr txBox="1"/>
          <p:nvPr/>
        </p:nvSpPr>
        <p:spPr>
          <a:xfrm>
            <a:off x="10336453" y="3508415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length [m]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B65FF-449A-4865-A371-43E65591A1EC}"/>
              </a:ext>
            </a:extLst>
          </p:cNvPr>
          <p:cNvSpPr txBox="1"/>
          <p:nvPr/>
        </p:nvSpPr>
        <p:spPr>
          <a:xfrm>
            <a:off x="419820" y="4648079"/>
            <a:ext cx="17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 and #2]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3391-71CE-42E5-9717-044056B0C3E5}"/>
              </a:ext>
            </a:extLst>
          </p:cNvPr>
          <p:cNvSpPr txBox="1"/>
          <p:nvPr/>
        </p:nvSpPr>
        <p:spPr>
          <a:xfrm>
            <a:off x="1169557" y="3904078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pieces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94B01-19A1-43CD-B670-4CCD85848395}"/>
              </a:ext>
            </a:extLst>
          </p:cNvPr>
          <p:cNvSpPr txBox="1"/>
          <p:nvPr/>
        </p:nvSpPr>
        <p:spPr>
          <a:xfrm>
            <a:off x="432218" y="5020052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511BE-1F31-49A5-94C4-C20EBBDF3B38}"/>
              </a:ext>
            </a:extLst>
          </p:cNvPr>
          <p:cNvSpPr txBox="1"/>
          <p:nvPr/>
        </p:nvSpPr>
        <p:spPr>
          <a:xfrm>
            <a:off x="1178726" y="5756272"/>
            <a:ext cx="103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pieces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F0C65-2742-4A5D-8BF2-AAABA9421AF5}"/>
              </a:ext>
            </a:extLst>
          </p:cNvPr>
          <p:cNvSpPr txBox="1"/>
          <p:nvPr/>
        </p:nvSpPr>
        <p:spPr>
          <a:xfrm>
            <a:off x="1124762" y="4262574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84059-0D8B-40FA-BA13-2DD185A8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84401"/>
              </p:ext>
            </p:extLst>
          </p:nvPr>
        </p:nvGraphicFramePr>
        <p:xfrm>
          <a:off x="2214734" y="3523832"/>
          <a:ext cx="812800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59967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033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17416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5115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6500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326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0425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3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5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5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1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541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6E6BA-11A5-411D-8889-60CFB6C8AB31}"/>
              </a:ext>
            </a:extLst>
          </p:cNvPr>
          <p:cNvSpPr txBox="1"/>
          <p:nvPr/>
        </p:nvSpPr>
        <p:spPr>
          <a:xfrm>
            <a:off x="105383" y="5388162"/>
            <a:ext cx="21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[piece #1, #2, #3, #4]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4E31-F38B-4C58-96DE-62CDA1DCB9FA}"/>
              </a:ext>
            </a:extLst>
          </p:cNvPr>
          <p:cNvSpPr txBox="1"/>
          <p:nvPr/>
        </p:nvSpPr>
        <p:spPr>
          <a:xfrm>
            <a:off x="6096000" y="1688930"/>
            <a:ext cx="37489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S[i][j] = max(S[i-1][j] ; p</a:t>
            </a:r>
            <a:r>
              <a:rPr lang="hu-HU" sz="2000" b="1" baseline="-25000" dirty="0">
                <a:solidFill>
                  <a:srgbClr val="92D050"/>
                </a:solidFill>
              </a:rPr>
              <a:t>i</a:t>
            </a:r>
            <a:r>
              <a:rPr lang="hu-HU" sz="2000" b="1" dirty="0">
                <a:solidFill>
                  <a:srgbClr val="92D050"/>
                </a:solidFill>
              </a:rPr>
              <a:t> + S[i][j-i])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5F112-73DD-4D4D-83D8-8A753D9E6922}"/>
              </a:ext>
            </a:extLst>
          </p:cNvPr>
          <p:cNvSpPr txBox="1"/>
          <p:nvPr/>
        </p:nvSpPr>
        <p:spPr>
          <a:xfrm>
            <a:off x="6096000" y="2140541"/>
            <a:ext cx="518449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92D050"/>
                </a:solidFill>
              </a:rPr>
              <a:t>S[4][5] = max(S[3][5] ; $3 + S[4][1]) = max(12,5)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2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47813</TotalTime>
  <Words>19622</Words>
  <Application>Microsoft Office PowerPoint</Application>
  <PresentationFormat>Widescreen</PresentationFormat>
  <Paragraphs>6890</Paragraphs>
  <Slides>182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87" baseType="lpstr">
      <vt:lpstr>Arial</vt:lpstr>
      <vt:lpstr>Calibri</vt:lpstr>
      <vt:lpstr>Calibri Light</vt:lpstr>
      <vt:lpstr>Cambria Math</vt:lpstr>
      <vt:lpstr>Office Theme</vt:lpstr>
      <vt:lpstr>Dynamic Programming (Algorithmic Problems)</vt:lpstr>
      <vt:lpstr>Dynamic Programming Paradigm</vt:lpstr>
      <vt:lpstr>Dynamic Programming Paradigm</vt:lpstr>
      <vt:lpstr>Dynamic Programming Paradigm</vt:lpstr>
      <vt:lpstr>Dynamic Programming Paradigm</vt:lpstr>
      <vt:lpstr>Dynamic Programming Paradigm</vt:lpstr>
      <vt:lpstr>Memoization and Tabulation</vt:lpstr>
      <vt:lpstr>Memoization and Tabulation</vt:lpstr>
      <vt:lpstr>Memoization and Tabulation</vt:lpstr>
      <vt:lpstr>Dynamic Programming and Divide and Conquer Approaches</vt:lpstr>
      <vt:lpstr>Knapsack Problem (Algorithmic Problems)</vt:lpstr>
      <vt:lpstr>Knapsack Problem</vt:lpstr>
      <vt:lpstr>Knapsack Problem</vt:lpstr>
      <vt:lpstr>Knapsack Problem</vt:lpstr>
      <vt:lpstr>Knapsack Problem</vt:lpstr>
      <vt:lpstr>Divisible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Knapsack Problem Example (Algorithmic Problems)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Rod Cutting Problem (Algorithmic Problems)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 Example (Algorithmic Problems)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Rod Cutting Problem</vt:lpstr>
      <vt:lpstr>Subset Sum Problem (Algorithmic Problems)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  <vt:lpstr>Subset Sum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347</cp:revision>
  <dcterms:created xsi:type="dcterms:W3CDTF">2015-02-15T18:13:13Z</dcterms:created>
  <dcterms:modified xsi:type="dcterms:W3CDTF">2020-12-16T17:54:32Z</dcterms:modified>
</cp:coreProperties>
</file>