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495" r:id="rId2"/>
    <p:sldId id="496" r:id="rId3"/>
    <p:sldId id="497" r:id="rId4"/>
    <p:sldId id="258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6532C7-B6AA-49B5-82C4-29CCAB1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memory: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heap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special region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special data type (stack) that store the active functions and local variables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Python knows where to return after finish execution of a given function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5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7" name="Szövegdoboz 2">
            <a:extLst>
              <a:ext uri="{FF2B5EF4-FFF2-40B4-BE49-F238E27FC236}">
                <a16:creationId xmlns:a16="http://schemas.microsoft.com/office/drawing/2014/main" id="{CF49215C-F07D-41DB-90B5-D9ED08537E7F}"/>
              </a:ext>
            </a:extLst>
          </p:cNvPr>
          <p:cNvSpPr txBox="1"/>
          <p:nvPr/>
        </p:nvSpPr>
        <p:spPr>
          <a:xfrm>
            <a:off x="9198063" y="3563035"/>
            <a:ext cx="28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 the top of the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tack a frame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func3()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created</a:t>
            </a:r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14FC3075-9D05-46E4-A655-166C767DA7BC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endParaRPr lang="hu-HU" sz="2000" b="1" dirty="0"/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4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8" name="Szövegdoboz 28">
            <a:extLst>
              <a:ext uri="{FF2B5EF4-FFF2-40B4-BE49-F238E27FC236}">
                <a16:creationId xmlns:a16="http://schemas.microsoft.com/office/drawing/2014/main" id="{85ECE745-2B07-49A8-97BC-A1AC4B4CE84C}"/>
              </a:ext>
            </a:extLst>
          </p:cNvPr>
          <p:cNvSpPr txBox="1"/>
          <p:nvPr/>
        </p:nvSpPr>
        <p:spPr>
          <a:xfrm>
            <a:off x="5890052" y="1466332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76B708F-F803-419B-878A-17D013C7894A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6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0" name="Szövegdoboz 28">
            <a:extLst>
              <a:ext uri="{FF2B5EF4-FFF2-40B4-BE49-F238E27FC236}">
                <a16:creationId xmlns:a16="http://schemas.microsoft.com/office/drawing/2014/main" id="{99AB01D0-C609-4198-8190-A521CBBCA59B}"/>
              </a:ext>
            </a:extLst>
          </p:cNvPr>
          <p:cNvSpPr txBox="1"/>
          <p:nvPr/>
        </p:nvSpPr>
        <p:spPr>
          <a:xfrm>
            <a:off x="5890052" y="1466332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1" name="Cím 1">
            <a:extLst>
              <a:ext uri="{FF2B5EF4-FFF2-40B4-BE49-F238E27FC236}">
                <a16:creationId xmlns:a16="http://schemas.microsoft.com/office/drawing/2014/main" id="{6CAD9F53-1628-4FFA-B60D-8A8ACB0D8CA0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Szalagnyíl lefelé 18">
            <a:extLst>
              <a:ext uri="{FF2B5EF4-FFF2-40B4-BE49-F238E27FC236}">
                <a16:creationId xmlns:a16="http://schemas.microsoft.com/office/drawing/2014/main" id="{17B925E2-9E11-4B05-9D05-5FBAA3555404}"/>
              </a:ext>
            </a:extLst>
          </p:cNvPr>
          <p:cNvSpPr/>
          <p:nvPr/>
        </p:nvSpPr>
        <p:spPr>
          <a:xfrm rot="21366171">
            <a:off x="2416429" y="838602"/>
            <a:ext cx="8668137" cy="306961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9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0" name="Szövegdoboz 40">
            <a:extLst>
              <a:ext uri="{FF2B5EF4-FFF2-40B4-BE49-F238E27FC236}">
                <a16:creationId xmlns:a16="http://schemas.microsoft.com/office/drawing/2014/main" id="{872DBA57-CF22-4B2D-ADC8-41596FA5DA5C}"/>
              </a:ext>
            </a:extLst>
          </p:cNvPr>
          <p:cNvSpPr txBox="1"/>
          <p:nvPr/>
        </p:nvSpPr>
        <p:spPr>
          <a:xfrm>
            <a:off x="7505926" y="3956466"/>
            <a:ext cx="20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7030A0"/>
                </a:solidFill>
              </a:rPr>
              <a:t>houseRef</a:t>
            </a:r>
            <a:endParaRPr lang="hu-HU" sz="2800" b="1" dirty="0">
              <a:solidFill>
                <a:srgbClr val="7030A0"/>
              </a:solidFill>
            </a:endParaRPr>
          </a:p>
        </p:txBody>
      </p:sp>
      <p:sp>
        <p:nvSpPr>
          <p:cNvPr id="32" name="Szövegdoboz 5">
            <a:extLst>
              <a:ext uri="{FF2B5EF4-FFF2-40B4-BE49-F238E27FC236}">
                <a16:creationId xmlns:a16="http://schemas.microsoft.com/office/drawing/2014/main" id="{0E1695E6-35AD-4BF2-A709-8B35E1025D79}"/>
              </a:ext>
            </a:extLst>
          </p:cNvPr>
          <p:cNvSpPr txBox="1"/>
          <p:nvPr/>
        </p:nvSpPr>
        <p:spPr>
          <a:xfrm>
            <a:off x="2746653" y="2580787"/>
            <a:ext cx="330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 refer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variable called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house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Ref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is created in the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tack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memory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inside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func3’s frame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FC286AE4-0DFC-46A3-A1F5-E25440469D21}"/>
              </a:ext>
            </a:extLst>
          </p:cNvPr>
          <p:cNvSpPr txBox="1"/>
          <p:nvPr/>
        </p:nvSpPr>
        <p:spPr>
          <a:xfrm>
            <a:off x="5890052" y="1466332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3" name="Cím 1">
            <a:extLst>
              <a:ext uri="{FF2B5EF4-FFF2-40B4-BE49-F238E27FC236}">
                <a16:creationId xmlns:a16="http://schemas.microsoft.com/office/drawing/2014/main" id="{BAD9E151-D92F-4137-96F8-BE2E6FFDE579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Szalagnyíl lefelé 3">
            <a:extLst>
              <a:ext uri="{FF2B5EF4-FFF2-40B4-BE49-F238E27FC236}">
                <a16:creationId xmlns:a16="http://schemas.microsoft.com/office/drawing/2014/main" id="{658B7FF0-71A0-4325-BAAE-0D3F4BD09268}"/>
              </a:ext>
            </a:extLst>
          </p:cNvPr>
          <p:cNvSpPr/>
          <p:nvPr/>
        </p:nvSpPr>
        <p:spPr>
          <a:xfrm rot="21445199">
            <a:off x="1170712" y="1883062"/>
            <a:ext cx="6721510" cy="2239324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0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0" name="Szövegdoboz 40">
            <a:extLst>
              <a:ext uri="{FF2B5EF4-FFF2-40B4-BE49-F238E27FC236}">
                <a16:creationId xmlns:a16="http://schemas.microsoft.com/office/drawing/2014/main" id="{872DBA57-CF22-4B2D-ADC8-41596FA5DA5C}"/>
              </a:ext>
            </a:extLst>
          </p:cNvPr>
          <p:cNvSpPr txBox="1"/>
          <p:nvPr/>
        </p:nvSpPr>
        <p:spPr>
          <a:xfrm>
            <a:off x="7505926" y="3956466"/>
            <a:ext cx="20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7030A0"/>
                </a:solidFill>
              </a:rPr>
              <a:t>houseRef</a:t>
            </a:r>
            <a:endParaRPr lang="hu-HU" sz="2800" b="1" dirty="0">
              <a:solidFill>
                <a:srgbClr val="7030A0"/>
              </a:solidFill>
            </a:endParaRPr>
          </a:p>
        </p:txBody>
      </p:sp>
      <p:sp>
        <p:nvSpPr>
          <p:cNvPr id="29" name="Jobbra nyíl 5">
            <a:extLst>
              <a:ext uri="{FF2B5EF4-FFF2-40B4-BE49-F238E27FC236}">
                <a16:creationId xmlns:a16="http://schemas.microsoft.com/office/drawing/2014/main" id="{5BBC9E51-B661-4ABD-A6CF-5855C30F2267}"/>
              </a:ext>
            </a:extLst>
          </p:cNvPr>
          <p:cNvSpPr/>
          <p:nvPr/>
        </p:nvSpPr>
        <p:spPr>
          <a:xfrm>
            <a:off x="8905098" y="3931394"/>
            <a:ext cx="906685" cy="5906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28">
            <a:extLst>
              <a:ext uri="{FF2B5EF4-FFF2-40B4-BE49-F238E27FC236}">
                <a16:creationId xmlns:a16="http://schemas.microsoft.com/office/drawing/2014/main" id="{A0C1F290-AB17-4E0D-9004-36255E09EE74}"/>
              </a:ext>
            </a:extLst>
          </p:cNvPr>
          <p:cNvSpPr txBox="1"/>
          <p:nvPr/>
        </p:nvSpPr>
        <p:spPr>
          <a:xfrm>
            <a:off x="5890052" y="1466332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2" name="Cím 1">
            <a:extLst>
              <a:ext uri="{FF2B5EF4-FFF2-40B4-BE49-F238E27FC236}">
                <a16:creationId xmlns:a16="http://schemas.microsoft.com/office/drawing/2014/main" id="{A2A11FC2-DABE-4162-84E6-87A6B8C91FC6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6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0" name="Szövegdoboz 40">
            <a:extLst>
              <a:ext uri="{FF2B5EF4-FFF2-40B4-BE49-F238E27FC236}">
                <a16:creationId xmlns:a16="http://schemas.microsoft.com/office/drawing/2014/main" id="{872DBA57-CF22-4B2D-ADC8-41596FA5DA5C}"/>
              </a:ext>
            </a:extLst>
          </p:cNvPr>
          <p:cNvSpPr txBox="1"/>
          <p:nvPr/>
        </p:nvSpPr>
        <p:spPr>
          <a:xfrm>
            <a:off x="7505926" y="3956466"/>
            <a:ext cx="20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7030A0"/>
                </a:solidFill>
              </a:rPr>
              <a:t>houseRef</a:t>
            </a:r>
            <a:endParaRPr lang="hu-HU" sz="2800" b="1" dirty="0">
              <a:solidFill>
                <a:srgbClr val="7030A0"/>
              </a:solidFill>
            </a:endParaRPr>
          </a:p>
        </p:txBody>
      </p:sp>
      <p:sp>
        <p:nvSpPr>
          <p:cNvPr id="29" name="Jobbra nyíl 5">
            <a:extLst>
              <a:ext uri="{FF2B5EF4-FFF2-40B4-BE49-F238E27FC236}">
                <a16:creationId xmlns:a16="http://schemas.microsoft.com/office/drawing/2014/main" id="{5BBC9E51-B661-4ABD-A6CF-5855C30F2267}"/>
              </a:ext>
            </a:extLst>
          </p:cNvPr>
          <p:cNvSpPr/>
          <p:nvPr/>
        </p:nvSpPr>
        <p:spPr>
          <a:xfrm>
            <a:off x="8905098" y="3931394"/>
            <a:ext cx="906685" cy="5906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5">
            <a:extLst>
              <a:ext uri="{FF2B5EF4-FFF2-40B4-BE49-F238E27FC236}">
                <a16:creationId xmlns:a16="http://schemas.microsoft.com/office/drawing/2014/main" id="{CBF63EED-7ED0-4187-B3A3-65A906A7697D}"/>
              </a:ext>
            </a:extLst>
          </p:cNvPr>
          <p:cNvSpPr txBox="1"/>
          <p:nvPr/>
        </p:nvSpPr>
        <p:spPr>
          <a:xfrm>
            <a:off x="2935281" y="3956466"/>
            <a:ext cx="313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hen </a:t>
            </a:r>
            <a:r>
              <a:rPr lang="hu-HU" b="1" dirty="0">
                <a:solidFill>
                  <a:srgbClr val="00B050"/>
                </a:solidFill>
              </a:rPr>
              <a:t>func3()</a:t>
            </a:r>
            <a:r>
              <a:rPr lang="en-US" dirty="0">
                <a:solidFill>
                  <a:srgbClr val="00B050"/>
                </a:solidFill>
              </a:rPr>
              <a:t> execution is completed</a:t>
            </a:r>
            <a:r>
              <a:rPr lang="hu-HU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the flow of the control will go back to </a:t>
            </a:r>
            <a:r>
              <a:rPr lang="hu-HU" b="1" dirty="0">
                <a:solidFill>
                  <a:srgbClr val="00B050"/>
                </a:solidFill>
              </a:rPr>
              <a:t>func2()</a:t>
            </a:r>
          </a:p>
        </p:txBody>
      </p:sp>
      <p:sp>
        <p:nvSpPr>
          <p:cNvPr id="32" name="Szövegdoboz 28">
            <a:extLst>
              <a:ext uri="{FF2B5EF4-FFF2-40B4-BE49-F238E27FC236}">
                <a16:creationId xmlns:a16="http://schemas.microsoft.com/office/drawing/2014/main" id="{43163443-F001-4CEA-A4E2-909D43954CB8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4" name="Cím 1">
            <a:extLst>
              <a:ext uri="{FF2B5EF4-FFF2-40B4-BE49-F238E27FC236}">
                <a16:creationId xmlns:a16="http://schemas.microsoft.com/office/drawing/2014/main" id="{2D8A2524-1B27-4608-B6DD-0C5A981B33CA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Szalagnyíl felfelé 12">
            <a:extLst>
              <a:ext uri="{FF2B5EF4-FFF2-40B4-BE49-F238E27FC236}">
                <a16:creationId xmlns:a16="http://schemas.microsoft.com/office/drawing/2014/main" id="{1681FA22-D46E-4430-97BA-9EF94ACE73DB}"/>
              </a:ext>
            </a:extLst>
          </p:cNvPr>
          <p:cNvSpPr/>
          <p:nvPr/>
        </p:nvSpPr>
        <p:spPr>
          <a:xfrm rot="17866297">
            <a:off x="781531" y="4360642"/>
            <a:ext cx="2046404" cy="1132153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1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Lekerekített téglalap 21">
            <a:extLst>
              <a:ext uri="{FF2B5EF4-FFF2-40B4-BE49-F238E27FC236}">
                <a16:creationId xmlns:a16="http://schemas.microsoft.com/office/drawing/2014/main" id="{D7A800C0-7840-4C8B-BE81-C67E0E3CB3EA}"/>
              </a:ext>
            </a:extLst>
          </p:cNvPr>
          <p:cNvSpPr/>
          <p:nvPr/>
        </p:nvSpPr>
        <p:spPr>
          <a:xfrm>
            <a:off x="6557314" y="3563035"/>
            <a:ext cx="2413687" cy="860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6" name="Szövegdoboz 31">
            <a:extLst>
              <a:ext uri="{FF2B5EF4-FFF2-40B4-BE49-F238E27FC236}">
                <a16:creationId xmlns:a16="http://schemas.microsoft.com/office/drawing/2014/main" id="{CF5213A1-5716-4EEC-989A-6370F94110DE}"/>
              </a:ext>
            </a:extLst>
          </p:cNvPr>
          <p:cNvSpPr txBox="1"/>
          <p:nvPr/>
        </p:nvSpPr>
        <p:spPr>
          <a:xfrm>
            <a:off x="6557313" y="3476703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func3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0" name="Szövegdoboz 40">
            <a:extLst>
              <a:ext uri="{FF2B5EF4-FFF2-40B4-BE49-F238E27FC236}">
                <a16:creationId xmlns:a16="http://schemas.microsoft.com/office/drawing/2014/main" id="{872DBA57-CF22-4B2D-ADC8-41596FA5DA5C}"/>
              </a:ext>
            </a:extLst>
          </p:cNvPr>
          <p:cNvSpPr txBox="1"/>
          <p:nvPr/>
        </p:nvSpPr>
        <p:spPr>
          <a:xfrm>
            <a:off x="7505926" y="3956466"/>
            <a:ext cx="20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7030A0"/>
                </a:solidFill>
              </a:rPr>
              <a:t>houseRef</a:t>
            </a:r>
            <a:endParaRPr lang="hu-HU" sz="2800" b="1" dirty="0">
              <a:solidFill>
                <a:srgbClr val="7030A0"/>
              </a:solidFill>
            </a:endParaRPr>
          </a:p>
        </p:txBody>
      </p:sp>
      <p:sp>
        <p:nvSpPr>
          <p:cNvPr id="29" name="Jobbra nyíl 5">
            <a:extLst>
              <a:ext uri="{FF2B5EF4-FFF2-40B4-BE49-F238E27FC236}">
                <a16:creationId xmlns:a16="http://schemas.microsoft.com/office/drawing/2014/main" id="{5BBC9E51-B661-4ABD-A6CF-5855C30F2267}"/>
              </a:ext>
            </a:extLst>
          </p:cNvPr>
          <p:cNvSpPr/>
          <p:nvPr/>
        </p:nvSpPr>
        <p:spPr>
          <a:xfrm>
            <a:off x="8905098" y="3931394"/>
            <a:ext cx="906685" cy="5906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5">
            <a:extLst>
              <a:ext uri="{FF2B5EF4-FFF2-40B4-BE49-F238E27FC236}">
                <a16:creationId xmlns:a16="http://schemas.microsoft.com/office/drawing/2014/main" id="{CBF63EED-7ED0-4187-B3A3-65A906A7697D}"/>
              </a:ext>
            </a:extLst>
          </p:cNvPr>
          <p:cNvSpPr txBox="1"/>
          <p:nvPr/>
        </p:nvSpPr>
        <p:spPr>
          <a:xfrm>
            <a:off x="2269455" y="5151133"/>
            <a:ext cx="31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because </a:t>
            </a:r>
            <a:r>
              <a:rPr lang="hu-HU" b="1" dirty="0">
                <a:solidFill>
                  <a:srgbClr val="00B050"/>
                </a:solidFill>
              </a:rPr>
              <a:t>func3()</a:t>
            </a:r>
            <a:r>
              <a:rPr lang="hu-HU" dirty="0">
                <a:solidFill>
                  <a:srgbClr val="00B050"/>
                </a:solidFill>
              </a:rPr>
              <a:t> is completed,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it is flushed out of the stack</a:t>
            </a:r>
          </a:p>
        </p:txBody>
      </p:sp>
      <p:sp>
        <p:nvSpPr>
          <p:cNvPr id="32" name="Szövegdoboz 28">
            <a:extLst>
              <a:ext uri="{FF2B5EF4-FFF2-40B4-BE49-F238E27FC236}">
                <a16:creationId xmlns:a16="http://schemas.microsoft.com/office/drawing/2014/main" id="{C52564B4-E063-4D08-A110-73161CA1F679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5" name="Cím 1">
            <a:extLst>
              <a:ext uri="{FF2B5EF4-FFF2-40B4-BE49-F238E27FC236}">
                <a16:creationId xmlns:a16="http://schemas.microsoft.com/office/drawing/2014/main" id="{DD2CD12A-9C06-4F38-8971-271F7D1ED5B6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Szalagnyíl felfelé 12">
            <a:extLst>
              <a:ext uri="{FF2B5EF4-FFF2-40B4-BE49-F238E27FC236}">
                <a16:creationId xmlns:a16="http://schemas.microsoft.com/office/drawing/2014/main" id="{1681FA22-D46E-4430-97BA-9EF94ACE73DB}"/>
              </a:ext>
            </a:extLst>
          </p:cNvPr>
          <p:cNvSpPr/>
          <p:nvPr/>
        </p:nvSpPr>
        <p:spPr>
          <a:xfrm rot="17866297">
            <a:off x="896940" y="4191964"/>
            <a:ext cx="2046404" cy="1132153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4" name="Szalagnyíl felfelé 6">
            <a:extLst>
              <a:ext uri="{FF2B5EF4-FFF2-40B4-BE49-F238E27FC236}">
                <a16:creationId xmlns:a16="http://schemas.microsoft.com/office/drawing/2014/main" id="{22FEE9F4-3902-416A-9E0C-2C809DA4F614}"/>
              </a:ext>
            </a:extLst>
          </p:cNvPr>
          <p:cNvSpPr/>
          <p:nvPr/>
        </p:nvSpPr>
        <p:spPr>
          <a:xfrm rot="21086879">
            <a:off x="938472" y="4883544"/>
            <a:ext cx="7634079" cy="1533651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0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Folyamatábra: Bekötés 35">
            <a:extLst>
              <a:ext uri="{FF2B5EF4-FFF2-40B4-BE49-F238E27FC236}">
                <a16:creationId xmlns:a16="http://schemas.microsoft.com/office/drawing/2014/main" id="{B09B1BF1-E2A0-4677-B19B-F5C745C61A65}"/>
              </a:ext>
            </a:extLst>
          </p:cNvPr>
          <p:cNvSpPr/>
          <p:nvPr/>
        </p:nvSpPr>
        <p:spPr>
          <a:xfrm>
            <a:off x="9428203" y="3717495"/>
            <a:ext cx="2191265" cy="21538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Szövegdoboz 36">
            <a:extLst>
              <a:ext uri="{FF2B5EF4-FFF2-40B4-BE49-F238E27FC236}">
                <a16:creationId xmlns:a16="http://schemas.microsoft.com/office/drawing/2014/main" id="{71781A6C-8D45-4FAD-B5C2-D475185D4503}"/>
              </a:ext>
            </a:extLst>
          </p:cNvPr>
          <p:cNvSpPr txBox="1"/>
          <p:nvPr/>
        </p:nvSpPr>
        <p:spPr>
          <a:xfrm>
            <a:off x="9768735" y="3899405"/>
            <a:ext cx="17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Object</a:t>
            </a:r>
            <a:endParaRPr lang="hu-HU" sz="3600" b="1" dirty="0"/>
          </a:p>
        </p:txBody>
      </p:sp>
      <p:sp>
        <p:nvSpPr>
          <p:cNvPr id="27" name="Szövegdoboz 37">
            <a:extLst>
              <a:ext uri="{FF2B5EF4-FFF2-40B4-BE49-F238E27FC236}">
                <a16:creationId xmlns:a16="http://schemas.microsoft.com/office/drawing/2014/main" id="{70CA64DB-6DAF-41C4-8FD8-727D49898B83}"/>
              </a:ext>
            </a:extLst>
          </p:cNvPr>
          <p:cNvSpPr txBox="1"/>
          <p:nvPr/>
        </p:nvSpPr>
        <p:spPr>
          <a:xfrm>
            <a:off x="9399889" y="4534899"/>
            <a:ext cx="234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windows=5</a:t>
            </a:r>
          </a:p>
        </p:txBody>
      </p:sp>
      <p:sp>
        <p:nvSpPr>
          <p:cNvPr id="28" name="Szövegdoboz 38">
            <a:extLst>
              <a:ext uri="{FF2B5EF4-FFF2-40B4-BE49-F238E27FC236}">
                <a16:creationId xmlns:a16="http://schemas.microsoft.com/office/drawing/2014/main" id="{C0E4E567-8A52-49BB-B97E-D6AF26AD1660}"/>
              </a:ext>
            </a:extLst>
          </p:cNvPr>
          <p:cNvSpPr txBox="1"/>
          <p:nvPr/>
        </p:nvSpPr>
        <p:spPr>
          <a:xfrm>
            <a:off x="9695419" y="4946937"/>
            <a:ext cx="1737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rgbClr val="0070C0"/>
                </a:solidFill>
              </a:rPr>
              <a:t>doors=10</a:t>
            </a:r>
          </a:p>
        </p:txBody>
      </p:sp>
      <p:sp>
        <p:nvSpPr>
          <p:cNvPr id="32" name="Folyamatábra: Másik feldolgozás 13">
            <a:extLst>
              <a:ext uri="{FF2B5EF4-FFF2-40B4-BE49-F238E27FC236}">
                <a16:creationId xmlns:a16="http://schemas.microsoft.com/office/drawing/2014/main" id="{3F7B98C2-59D3-4CB8-A353-CFAEA40A3F18}"/>
              </a:ext>
            </a:extLst>
          </p:cNvPr>
          <p:cNvSpPr/>
          <p:nvPr/>
        </p:nvSpPr>
        <p:spPr>
          <a:xfrm rot="18469039">
            <a:off x="9208108" y="4094751"/>
            <a:ext cx="2654268" cy="1286156"/>
          </a:xfrm>
          <a:prstGeom prst="flowChartAlternateProcess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solidFill>
                  <a:schemeClr val="tx1"/>
                </a:solidFill>
              </a:rPr>
              <a:t>Eligible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for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Garbage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Collection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Szövegdoboz 7">
            <a:extLst>
              <a:ext uri="{FF2B5EF4-FFF2-40B4-BE49-F238E27FC236}">
                <a16:creationId xmlns:a16="http://schemas.microsoft.com/office/drawing/2014/main" id="{92C2D48D-D33A-470F-B8C8-9FF70615E73B}"/>
              </a:ext>
            </a:extLst>
          </p:cNvPr>
          <p:cNvSpPr txBox="1"/>
          <p:nvPr/>
        </p:nvSpPr>
        <p:spPr>
          <a:xfrm>
            <a:off x="8443784" y="2007957"/>
            <a:ext cx="37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since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houseRef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reference variable is no longer pointing to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Object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it can be removed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C7DF8C1-70CD-488C-B635-AE0B8543CEF1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1751939F-653A-4DF1-865E-6BA41A8A9A61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7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22" name="Szövegdoboz 28">
            <a:extLst>
              <a:ext uri="{FF2B5EF4-FFF2-40B4-BE49-F238E27FC236}">
                <a16:creationId xmlns:a16="http://schemas.microsoft.com/office/drawing/2014/main" id="{DC39E83A-D8BA-470B-BBD5-ADF2CF202CDA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90EFBE2B-AAD0-4F88-831E-305B5EA65F17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16" name="Szövegdoboz 5">
            <a:extLst>
              <a:ext uri="{FF2B5EF4-FFF2-40B4-BE49-F238E27FC236}">
                <a16:creationId xmlns:a16="http://schemas.microsoft.com/office/drawing/2014/main" id="{1541B61F-E883-44EC-89F9-91A92B7DC123}"/>
              </a:ext>
            </a:extLst>
          </p:cNvPr>
          <p:cNvSpPr txBox="1"/>
          <p:nvPr/>
        </p:nvSpPr>
        <p:spPr>
          <a:xfrm>
            <a:off x="3143345" y="4500942"/>
            <a:ext cx="31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because </a:t>
            </a:r>
            <a:r>
              <a:rPr lang="hu-HU" b="1" dirty="0">
                <a:solidFill>
                  <a:srgbClr val="00B050"/>
                </a:solidFill>
              </a:rPr>
              <a:t>func2()</a:t>
            </a:r>
            <a:r>
              <a:rPr lang="hu-HU" dirty="0">
                <a:solidFill>
                  <a:srgbClr val="00B050"/>
                </a:solidFill>
              </a:rPr>
              <a:t> is completed,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it is flushed out of the stack</a:t>
            </a:r>
          </a:p>
        </p:txBody>
      </p:sp>
      <p:sp>
        <p:nvSpPr>
          <p:cNvPr id="24" name="Szövegdoboz 28">
            <a:extLst>
              <a:ext uri="{FF2B5EF4-FFF2-40B4-BE49-F238E27FC236}">
                <a16:creationId xmlns:a16="http://schemas.microsoft.com/office/drawing/2014/main" id="{24991CB7-F65E-44D4-910D-63681C5F37ED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ABBB96E0-6133-4B8F-99D4-055DA803372F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Szalagnyíl felfelé 6">
            <a:extLst>
              <a:ext uri="{FF2B5EF4-FFF2-40B4-BE49-F238E27FC236}">
                <a16:creationId xmlns:a16="http://schemas.microsoft.com/office/drawing/2014/main" id="{37BF7F15-7776-448A-936D-865721E2D701}"/>
              </a:ext>
            </a:extLst>
          </p:cNvPr>
          <p:cNvSpPr/>
          <p:nvPr/>
        </p:nvSpPr>
        <p:spPr>
          <a:xfrm rot="578121">
            <a:off x="349158" y="4645394"/>
            <a:ext cx="6853055" cy="1515134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7" name="Szalagnyíl felfelé 12">
            <a:extLst>
              <a:ext uri="{FF2B5EF4-FFF2-40B4-BE49-F238E27FC236}">
                <a16:creationId xmlns:a16="http://schemas.microsoft.com/office/drawing/2014/main" id="{6DE4140C-9889-4836-98C2-CB748331E149}"/>
              </a:ext>
            </a:extLst>
          </p:cNvPr>
          <p:cNvSpPr/>
          <p:nvPr/>
        </p:nvSpPr>
        <p:spPr>
          <a:xfrm rot="17239100">
            <a:off x="487296" y="2957465"/>
            <a:ext cx="1783155" cy="118090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8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6532C7-B6AA-49B5-82C4-29CCAB1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memory: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heap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special region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size of the heap memory is way larger than that of the stack memory (we can store more items)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store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heap memory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5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12" name="Szövegdoboz 28">
            <a:extLst>
              <a:ext uri="{FF2B5EF4-FFF2-40B4-BE49-F238E27FC236}">
                <a16:creationId xmlns:a16="http://schemas.microsoft.com/office/drawing/2014/main" id="{1C9EF184-B030-4BAB-8F77-CBD035E5AA4B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C2ACB68A-9981-47F0-8F21-2A612CA7D52B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12" name="Szövegdoboz 5">
            <a:extLst>
              <a:ext uri="{FF2B5EF4-FFF2-40B4-BE49-F238E27FC236}">
                <a16:creationId xmlns:a16="http://schemas.microsoft.com/office/drawing/2014/main" id="{87EA8476-3534-42F1-B2B6-D5604309341E}"/>
              </a:ext>
            </a:extLst>
          </p:cNvPr>
          <p:cNvSpPr txBox="1"/>
          <p:nvPr/>
        </p:nvSpPr>
        <p:spPr>
          <a:xfrm>
            <a:off x="2046873" y="1939859"/>
            <a:ext cx="31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because </a:t>
            </a:r>
            <a:r>
              <a:rPr lang="hu-HU" b="1" dirty="0">
                <a:solidFill>
                  <a:srgbClr val="00B050"/>
                </a:solidFill>
              </a:rPr>
              <a:t>func1()</a:t>
            </a:r>
            <a:r>
              <a:rPr lang="hu-HU" dirty="0">
                <a:solidFill>
                  <a:srgbClr val="00B050"/>
                </a:solidFill>
              </a:rPr>
              <a:t> is completed,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it is flushed out of the stack</a:t>
            </a:r>
          </a:p>
        </p:txBody>
      </p:sp>
      <p:sp>
        <p:nvSpPr>
          <p:cNvPr id="10" name="Szövegdoboz 28">
            <a:extLst>
              <a:ext uri="{FF2B5EF4-FFF2-40B4-BE49-F238E27FC236}">
                <a16:creationId xmlns:a16="http://schemas.microsoft.com/office/drawing/2014/main" id="{1222304E-BCC3-4DD5-88B5-A59E186CBF92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82A9DCBE-7F2F-4C1E-B416-A5EDF9C86766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4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9" name="Téglalap 33">
            <a:extLst>
              <a:ext uri="{FF2B5EF4-FFF2-40B4-BE49-F238E27FC236}">
                <a16:creationId xmlns:a16="http://schemas.microsoft.com/office/drawing/2014/main" id="{D96EEB09-9D7A-436B-B298-407C1609CA0A}"/>
              </a:ext>
            </a:extLst>
          </p:cNvPr>
          <p:cNvSpPr/>
          <p:nvPr/>
        </p:nvSpPr>
        <p:spPr>
          <a:xfrm>
            <a:off x="9246972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34">
            <a:extLst>
              <a:ext uri="{FF2B5EF4-FFF2-40B4-BE49-F238E27FC236}">
                <a16:creationId xmlns:a16="http://schemas.microsoft.com/office/drawing/2014/main" id="{9A0C9020-6DC8-4ECB-9215-E9ED37E7D3A7}"/>
              </a:ext>
            </a:extLst>
          </p:cNvPr>
          <p:cNvSpPr txBox="1"/>
          <p:nvPr/>
        </p:nvSpPr>
        <p:spPr>
          <a:xfrm>
            <a:off x="10042544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9" name="Szövegdoboz 28">
            <a:extLst>
              <a:ext uri="{FF2B5EF4-FFF2-40B4-BE49-F238E27FC236}">
                <a16:creationId xmlns:a16="http://schemas.microsoft.com/office/drawing/2014/main" id="{8F3215AD-E8DC-4F59-A352-29DF94966349}"/>
              </a:ext>
            </a:extLst>
          </p:cNvPr>
          <p:cNvSpPr txBox="1"/>
          <p:nvPr/>
        </p:nvSpPr>
        <p:spPr>
          <a:xfrm>
            <a:off x="5890052" y="1469170"/>
            <a:ext cx="282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public class House {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windows = 5;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      int doors = 10;</a:t>
            </a:r>
          </a:p>
          <a:p>
            <a:r>
              <a:rPr lang="hu-HU" sz="2000" b="1" dirty="0">
                <a:solidFill>
                  <a:srgbClr val="0070C0"/>
                </a:solidFill>
              </a:rPr>
              <a:t>}</a:t>
            </a:r>
          </a:p>
          <a:p>
            <a:endParaRPr lang="hu-HU" sz="2000" b="1" dirty="0"/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6153235D-E8DD-4239-A815-C905C9699850}"/>
              </a:ext>
            </a:extLst>
          </p:cNvPr>
          <p:cNvSpPr txBox="1">
            <a:spLocks/>
          </p:cNvSpPr>
          <p:nvPr/>
        </p:nvSpPr>
        <p:spPr>
          <a:xfrm>
            <a:off x="259602" y="1464553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r>
              <a:rPr lang="hu-HU" sz="2000" b="1" dirty="0"/>
              <a:t>	houseRef = new House();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2356-1E5C-4EEB-ACFC-FCCEA845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052" y="2766659"/>
            <a:ext cx="3618390" cy="2604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size</a:t>
            </a:r>
          </a:p>
          <a:p>
            <a:pPr marL="0" indent="0" algn="ctr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access</a:t>
            </a:r>
          </a:p>
          <a:p>
            <a:pPr marL="0" indent="0" algn="ctr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function calls and local variables</a:t>
            </a:r>
          </a:p>
          <a:p>
            <a:pPr marL="0" indent="0" algn="ctr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fragmentation</a:t>
            </a:r>
          </a:p>
          <a:p>
            <a:pPr marL="0" indent="0">
              <a:buNone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E2F4B-01D8-4FE8-BB10-E6E364777506}"/>
              </a:ext>
            </a:extLst>
          </p:cNvPr>
          <p:cNvCxnSpPr/>
          <p:nvPr/>
        </p:nvCxnSpPr>
        <p:spPr>
          <a:xfrm>
            <a:off x="1846555" y="2503503"/>
            <a:ext cx="7563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0B04A6-C97F-43F5-9937-ADDD3533D216}"/>
              </a:ext>
            </a:extLst>
          </p:cNvPr>
          <p:cNvCxnSpPr/>
          <p:nvPr/>
        </p:nvCxnSpPr>
        <p:spPr>
          <a:xfrm flipV="1">
            <a:off x="5912528" y="1757779"/>
            <a:ext cx="0" cy="3302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DE9C13-E48E-48AB-A584-FD83B1724523}"/>
              </a:ext>
            </a:extLst>
          </p:cNvPr>
          <p:cNvSpPr txBox="1"/>
          <p:nvPr/>
        </p:nvSpPr>
        <p:spPr>
          <a:xfrm>
            <a:off x="2630620" y="1874700"/>
            <a:ext cx="226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STACK MEMORY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DACCA-56E8-4599-AD62-74C5AB8B6C78}"/>
              </a:ext>
            </a:extLst>
          </p:cNvPr>
          <p:cNvSpPr txBox="1"/>
          <p:nvPr/>
        </p:nvSpPr>
        <p:spPr>
          <a:xfrm>
            <a:off x="6555731" y="1874700"/>
            <a:ext cx="216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HEAP MEMORY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E9BF11-543E-420E-A22D-7CC49684F272}"/>
              </a:ext>
            </a:extLst>
          </p:cNvPr>
          <p:cNvSpPr txBox="1">
            <a:spLocks/>
          </p:cNvSpPr>
          <p:nvPr/>
        </p:nvSpPr>
        <p:spPr>
          <a:xfrm>
            <a:off x="6006484" y="2766659"/>
            <a:ext cx="3618390" cy="26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size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slow access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objects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become fragmented</a:t>
            </a:r>
          </a:p>
        </p:txBody>
      </p:sp>
    </p:spTree>
    <p:extLst>
      <p:ext uri="{BB962C8B-B14F-4D97-AF65-F5344CB8AC3E}">
        <p14:creationId xmlns:p14="http://schemas.microsoft.com/office/powerpoint/2010/main" val="33440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259602" y="1461716"/>
            <a:ext cx="6709610" cy="208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endParaRPr lang="hu-HU" sz="2000" b="1" dirty="0"/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89308" y="5443521"/>
            <a:ext cx="4166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 frame will be created from the main method</a:t>
            </a:r>
            <a:endParaRPr lang="hu-H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4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9" name="Szövegdoboz 2">
            <a:extLst>
              <a:ext uri="{FF2B5EF4-FFF2-40B4-BE49-F238E27FC236}">
                <a16:creationId xmlns:a16="http://schemas.microsoft.com/office/drawing/2014/main" id="{0FB55B48-ACF7-4A96-80A0-6F7877C22304}"/>
              </a:ext>
            </a:extLst>
          </p:cNvPr>
          <p:cNvSpPr txBox="1"/>
          <p:nvPr/>
        </p:nvSpPr>
        <p:spPr>
          <a:xfrm>
            <a:off x="1801326" y="5370375"/>
            <a:ext cx="447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local variable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func1()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will also be created in the main method's frame in the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tack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memory.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773D8922-6799-468D-A05D-E8DC2EED0CEF}"/>
              </a:ext>
            </a:extLst>
          </p:cNvPr>
          <p:cNvSpPr txBox="1">
            <a:spLocks/>
          </p:cNvSpPr>
          <p:nvPr/>
        </p:nvSpPr>
        <p:spPr>
          <a:xfrm>
            <a:off x="259602" y="1461716"/>
            <a:ext cx="6709610" cy="2080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8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1" name="Szövegdoboz 3">
            <a:extLst>
              <a:ext uri="{FF2B5EF4-FFF2-40B4-BE49-F238E27FC236}">
                <a16:creationId xmlns:a16="http://schemas.microsoft.com/office/drawing/2014/main" id="{0ED4AB17-9AA9-4A50-BDB8-94E40F3D179A}"/>
              </a:ext>
            </a:extLst>
          </p:cNvPr>
          <p:cNvSpPr txBox="1"/>
          <p:nvPr/>
        </p:nvSpPr>
        <p:spPr>
          <a:xfrm>
            <a:off x="3541403" y="2036345"/>
            <a:ext cx="213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the </a:t>
            </a:r>
            <a:r>
              <a:rPr lang="hu-HU" b="1" dirty="0">
                <a:solidFill>
                  <a:srgbClr val="00B050"/>
                </a:solidFill>
              </a:rPr>
              <a:t>func1()</a:t>
            </a:r>
            <a:r>
              <a:rPr lang="hu-HU" dirty="0">
                <a:solidFill>
                  <a:srgbClr val="00B050"/>
                </a:solidFill>
              </a:rPr>
              <a:t> is calling</a:t>
            </a:r>
          </a:p>
          <a:p>
            <a:pPr algn="ctr"/>
            <a:r>
              <a:rPr lang="hu-HU" b="1" dirty="0">
                <a:solidFill>
                  <a:srgbClr val="00B050"/>
                </a:solidFill>
              </a:rPr>
              <a:t>func2() </a:t>
            </a:r>
            <a:r>
              <a:rPr lang="hu-HU" dirty="0">
                <a:solidFill>
                  <a:srgbClr val="00B050"/>
                </a:solidFill>
              </a:rPr>
              <a:t>function</a:t>
            </a:r>
          </a:p>
        </p:txBody>
      </p:sp>
      <p:cxnSp>
        <p:nvCxnSpPr>
          <p:cNvPr id="12" name="Egyenes összekötő nyíllal 6">
            <a:extLst>
              <a:ext uri="{FF2B5EF4-FFF2-40B4-BE49-F238E27FC236}">
                <a16:creationId xmlns:a16="http://schemas.microsoft.com/office/drawing/2014/main" id="{4C7CF8C9-B0B2-4A11-A317-F1D101369A4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117443" y="2236401"/>
            <a:ext cx="1423960" cy="1231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B7301346-D9FB-4418-BFBE-E437AA05D04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08699" y="2359511"/>
            <a:ext cx="1632704" cy="52322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ím 1">
            <a:extLst>
              <a:ext uri="{FF2B5EF4-FFF2-40B4-BE49-F238E27FC236}">
                <a16:creationId xmlns:a16="http://schemas.microsoft.com/office/drawing/2014/main" id="{0D1BBB3B-42C5-43E1-BCF3-4EF0D178D0AA}"/>
              </a:ext>
            </a:extLst>
          </p:cNvPr>
          <p:cNvSpPr txBox="1">
            <a:spLocks/>
          </p:cNvSpPr>
          <p:nvPr/>
        </p:nvSpPr>
        <p:spPr>
          <a:xfrm>
            <a:off x="259602" y="1461716"/>
            <a:ext cx="6709610" cy="377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endParaRPr lang="hu-HU" sz="2000" b="1" dirty="0"/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9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6" name="Szövegdoboz 2">
            <a:extLst>
              <a:ext uri="{FF2B5EF4-FFF2-40B4-BE49-F238E27FC236}">
                <a16:creationId xmlns:a16="http://schemas.microsoft.com/office/drawing/2014/main" id="{2960E7B3-B5BB-4264-833A-B34A38E42A8A}"/>
              </a:ext>
            </a:extLst>
          </p:cNvPr>
          <p:cNvSpPr txBox="1"/>
          <p:nvPr/>
        </p:nvSpPr>
        <p:spPr>
          <a:xfrm>
            <a:off x="2662395" y="4465079"/>
            <a:ext cx="374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 new </a:t>
            </a:r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will be created for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func2()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on the top of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func1()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's frame</a:t>
            </a:r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46FD307F-6128-47DE-B144-2B6B1DB8FD93}"/>
              </a:ext>
            </a:extLst>
          </p:cNvPr>
          <p:cNvSpPr txBox="1">
            <a:spLocks/>
          </p:cNvSpPr>
          <p:nvPr/>
        </p:nvSpPr>
        <p:spPr>
          <a:xfrm>
            <a:off x="259602" y="1461716"/>
            <a:ext cx="6709610" cy="377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endParaRPr lang="hu-HU" sz="2000" b="1" dirty="0"/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6" name="Szövegdoboz 2">
            <a:extLst>
              <a:ext uri="{FF2B5EF4-FFF2-40B4-BE49-F238E27FC236}">
                <a16:creationId xmlns:a16="http://schemas.microsoft.com/office/drawing/2014/main" id="{2960E7B3-B5BB-4264-833A-B34A38E42A8A}"/>
              </a:ext>
            </a:extLst>
          </p:cNvPr>
          <p:cNvSpPr txBox="1"/>
          <p:nvPr/>
        </p:nvSpPr>
        <p:spPr>
          <a:xfrm>
            <a:off x="2662395" y="4465079"/>
            <a:ext cx="374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 new </a:t>
            </a:r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will be created for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func2()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on the top of the 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func1()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's frame</a:t>
            </a:r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D0F7943C-73EE-4E16-9A36-7AF1C7F009C4}"/>
              </a:ext>
            </a:extLst>
          </p:cNvPr>
          <p:cNvSpPr txBox="1">
            <a:spLocks/>
          </p:cNvSpPr>
          <p:nvPr/>
        </p:nvSpPr>
        <p:spPr>
          <a:xfrm>
            <a:off x="259602" y="1461716"/>
            <a:ext cx="6709610" cy="377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4" y="79636"/>
            <a:ext cx="9767449" cy="807671"/>
          </a:xfrm>
        </p:spPr>
        <p:txBody>
          <a:bodyPr/>
          <a:lstStyle/>
          <a:p>
            <a:r>
              <a:rPr lang="hu-HU" sz="4000" b="1" u="sng" dirty="0">
                <a:solidFill>
                  <a:schemeClr val="accent1">
                    <a:lumMod val="75000"/>
                  </a:schemeClr>
                </a:solidFill>
              </a:rPr>
              <a:t>Memory Management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483178" y="3295132"/>
            <a:ext cx="2561968" cy="29985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7146941" y="6338668"/>
            <a:ext cx="1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557320" y="5367123"/>
            <a:ext cx="2413687" cy="860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6557320" y="5280791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05B762-5775-49F2-BA11-9418E245EB0D}"/>
              </a:ext>
            </a:extLst>
          </p:cNvPr>
          <p:cNvSpPr txBox="1"/>
          <p:nvPr/>
        </p:nvSpPr>
        <p:spPr>
          <a:xfrm>
            <a:off x="8419074" y="5709567"/>
            <a:ext cx="40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4" name="Lekerekített téglalap 14">
            <a:extLst>
              <a:ext uri="{FF2B5EF4-FFF2-40B4-BE49-F238E27FC236}">
                <a16:creationId xmlns:a16="http://schemas.microsoft.com/office/drawing/2014/main" id="{2575998E-222D-492D-9681-785A0EF6F20C}"/>
              </a:ext>
            </a:extLst>
          </p:cNvPr>
          <p:cNvSpPr/>
          <p:nvPr/>
        </p:nvSpPr>
        <p:spPr>
          <a:xfrm>
            <a:off x="6561436" y="4465079"/>
            <a:ext cx="2413687" cy="8606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3200" dirty="0"/>
          </a:p>
        </p:txBody>
      </p:sp>
      <p:sp>
        <p:nvSpPr>
          <p:cNvPr id="15" name="Szövegdoboz 15">
            <a:extLst>
              <a:ext uri="{FF2B5EF4-FFF2-40B4-BE49-F238E27FC236}">
                <a16:creationId xmlns:a16="http://schemas.microsoft.com/office/drawing/2014/main" id="{B308816F-129C-454F-AB3B-0496C80C0779}"/>
              </a:ext>
            </a:extLst>
          </p:cNvPr>
          <p:cNvSpPr txBox="1"/>
          <p:nvPr/>
        </p:nvSpPr>
        <p:spPr>
          <a:xfrm>
            <a:off x="6561435" y="4378747"/>
            <a:ext cx="235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chemeClr val="bg2">
                    <a:lumMod val="50000"/>
                  </a:schemeClr>
                </a:solidFill>
              </a:rPr>
              <a:t>func2</a:t>
            </a:r>
          </a:p>
        </p:txBody>
      </p:sp>
      <p:sp>
        <p:nvSpPr>
          <p:cNvPr id="12" name="Szövegdoboz 26">
            <a:extLst>
              <a:ext uri="{FF2B5EF4-FFF2-40B4-BE49-F238E27FC236}">
                <a16:creationId xmlns:a16="http://schemas.microsoft.com/office/drawing/2014/main" id="{8187CD1E-DCFB-48FB-BA93-6758FCD9B6F3}"/>
              </a:ext>
            </a:extLst>
          </p:cNvPr>
          <p:cNvSpPr txBox="1"/>
          <p:nvPr/>
        </p:nvSpPr>
        <p:spPr>
          <a:xfrm>
            <a:off x="8337205" y="4824108"/>
            <a:ext cx="8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rgbClr val="7030A0"/>
                </a:solidFill>
              </a:rPr>
              <a:t>i, f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D9D9A559-14EF-487A-9104-F4002882EFEF}"/>
              </a:ext>
            </a:extLst>
          </p:cNvPr>
          <p:cNvSpPr txBox="1">
            <a:spLocks/>
          </p:cNvSpPr>
          <p:nvPr/>
        </p:nvSpPr>
        <p:spPr>
          <a:xfrm>
            <a:off x="259602" y="1461715"/>
            <a:ext cx="6709610" cy="416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/>
              <a:t>public void func1</a:t>
            </a:r>
            <a:r>
              <a:rPr lang="en-US" sz="2000" b="1" dirty="0"/>
              <a:t>()</a:t>
            </a:r>
            <a:r>
              <a:rPr lang="hu-HU" sz="2000" b="1" dirty="0"/>
              <a:t> {</a:t>
            </a:r>
          </a:p>
          <a:p>
            <a:r>
              <a:rPr lang="hu-HU" sz="2000" b="1" dirty="0"/>
              <a:t>	int d = 10;</a:t>
            </a:r>
          </a:p>
          <a:p>
            <a:r>
              <a:rPr lang="hu-HU" sz="2000" b="1" dirty="0"/>
              <a:t>	func2(20);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func2(int i) {</a:t>
            </a:r>
          </a:p>
          <a:p>
            <a:r>
              <a:rPr lang="hu-HU" sz="2000" b="1" dirty="0"/>
              <a:t>	float f = 30f;</a:t>
            </a:r>
          </a:p>
          <a:p>
            <a:r>
              <a:rPr lang="hu-HU" sz="2000" b="1" dirty="0"/>
              <a:t>	func3();</a:t>
            </a:r>
          </a:p>
          <a:p>
            <a:r>
              <a:rPr lang="hu-HU" sz="2000" b="1" dirty="0"/>
              <a:t>}</a:t>
            </a:r>
          </a:p>
          <a:p>
            <a:endParaRPr lang="hu-HU" sz="2000" b="1" dirty="0"/>
          </a:p>
          <a:p>
            <a:r>
              <a:rPr lang="hu-HU" sz="2000" b="1" dirty="0"/>
              <a:t>public void func3() {</a:t>
            </a:r>
          </a:p>
          <a:p>
            <a:endParaRPr lang="hu-HU" sz="2000" b="1" dirty="0"/>
          </a:p>
          <a:p>
            <a:r>
              <a:rPr lang="hu-HU" sz="2000" b="1" dirty="0"/>
              <a:t>}</a:t>
            </a: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6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35554</TotalTime>
  <Words>1475</Words>
  <Application>Microsoft Office PowerPoint</Application>
  <PresentationFormat>Widescreen</PresentationFormat>
  <Paragraphs>453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182</cp:revision>
  <dcterms:created xsi:type="dcterms:W3CDTF">2015-02-15T18:13:13Z</dcterms:created>
  <dcterms:modified xsi:type="dcterms:W3CDTF">2021-01-03T11:03:49Z</dcterms:modified>
</cp:coreProperties>
</file>