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605" r:id="rId3"/>
    <p:sldId id="607" r:id="rId4"/>
    <p:sldId id="606" r:id="rId5"/>
    <p:sldId id="609" r:id="rId6"/>
    <p:sldId id="608" r:id="rId7"/>
    <p:sldId id="610" r:id="rId8"/>
    <p:sldId id="611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23" r:id="rId21"/>
    <p:sldId id="624" r:id="rId22"/>
    <p:sldId id="625" r:id="rId23"/>
    <p:sldId id="626" r:id="rId24"/>
    <p:sldId id="627" r:id="rId25"/>
    <p:sldId id="628" r:id="rId26"/>
    <p:sldId id="629" r:id="rId27"/>
    <p:sldId id="630" r:id="rId28"/>
    <p:sldId id="631" r:id="rId29"/>
    <p:sldId id="632" r:id="rId30"/>
    <p:sldId id="633" r:id="rId31"/>
    <p:sldId id="634" r:id="rId32"/>
    <p:sldId id="635" r:id="rId33"/>
    <p:sldId id="636" r:id="rId34"/>
    <p:sldId id="637" r:id="rId35"/>
    <p:sldId id="638" r:id="rId36"/>
    <p:sldId id="639" r:id="rId37"/>
    <p:sldId id="640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52" r:id="rId50"/>
    <p:sldId id="653" r:id="rId51"/>
    <p:sldId id="654" r:id="rId52"/>
    <p:sldId id="655" r:id="rId53"/>
    <p:sldId id="656" r:id="rId54"/>
    <p:sldId id="657" r:id="rId55"/>
    <p:sldId id="658" r:id="rId56"/>
    <p:sldId id="659" r:id="rId57"/>
    <p:sldId id="660" r:id="rId58"/>
    <p:sldId id="661" r:id="rId59"/>
    <p:sldId id="662" r:id="rId60"/>
    <p:sldId id="663" r:id="rId61"/>
    <p:sldId id="664" r:id="rId62"/>
    <p:sldId id="665" r:id="rId63"/>
    <p:sldId id="666" r:id="rId64"/>
    <p:sldId id="667" r:id="rId65"/>
    <p:sldId id="669" r:id="rId66"/>
    <p:sldId id="710" r:id="rId67"/>
    <p:sldId id="668" r:id="rId68"/>
    <p:sldId id="670" r:id="rId69"/>
    <p:sldId id="671" r:id="rId70"/>
    <p:sldId id="672" r:id="rId71"/>
    <p:sldId id="673" r:id="rId72"/>
    <p:sldId id="674" r:id="rId73"/>
    <p:sldId id="709" r:id="rId74"/>
    <p:sldId id="675" r:id="rId75"/>
    <p:sldId id="676" r:id="rId76"/>
    <p:sldId id="677" r:id="rId77"/>
    <p:sldId id="678" r:id="rId78"/>
    <p:sldId id="679" r:id="rId79"/>
    <p:sldId id="680" r:id="rId80"/>
    <p:sldId id="681" r:id="rId81"/>
    <p:sldId id="682" r:id="rId82"/>
    <p:sldId id="683" r:id="rId83"/>
    <p:sldId id="684" r:id="rId84"/>
    <p:sldId id="685" r:id="rId85"/>
    <p:sldId id="690" r:id="rId86"/>
    <p:sldId id="686" r:id="rId87"/>
    <p:sldId id="687" r:id="rId88"/>
    <p:sldId id="688" r:id="rId89"/>
    <p:sldId id="689" r:id="rId90"/>
    <p:sldId id="691" r:id="rId91"/>
    <p:sldId id="692" r:id="rId92"/>
    <p:sldId id="693" r:id="rId93"/>
    <p:sldId id="694" r:id="rId94"/>
    <p:sldId id="695" r:id="rId95"/>
    <p:sldId id="696" r:id="rId96"/>
    <p:sldId id="697" r:id="rId97"/>
    <p:sldId id="698" r:id="rId98"/>
    <p:sldId id="699" r:id="rId99"/>
    <p:sldId id="700" r:id="rId100"/>
    <p:sldId id="701" r:id="rId101"/>
    <p:sldId id="702" r:id="rId102"/>
    <p:sldId id="703" r:id="rId103"/>
    <p:sldId id="705" r:id="rId104"/>
    <p:sldId id="706" r:id="rId105"/>
    <p:sldId id="707" r:id="rId106"/>
    <p:sldId id="708" r:id="rId10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Naive Substring Search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260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483600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292947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02294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/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103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483600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292947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02294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/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1552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483600" y="3801123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292947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02294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/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9526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00724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10071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19418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/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41583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00724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10071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19418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/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1756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00724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10071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19418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/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526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00724" y="3801123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10071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19418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/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6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7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134052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14987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95922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376857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1340529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14987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95922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376857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73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1340529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14987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95922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376857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5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14839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95774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376709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457643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148397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95774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376709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457643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8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148397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95774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376709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457643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96514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37744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458383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539318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965145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37744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458383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539318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7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construct an algorithm thats capable of finding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 in 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search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naive approach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iterating through the text and if there is a mismatch we shift the pattern one step to the right</a:t>
            </a:r>
          </a:p>
        </p:txBody>
      </p:sp>
    </p:spTree>
    <p:extLst>
      <p:ext uri="{BB962C8B-B14F-4D97-AF65-F5344CB8AC3E}">
        <p14:creationId xmlns:p14="http://schemas.microsoft.com/office/powerpoint/2010/main" val="65351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965145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37744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458383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539318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37907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46001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540946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621881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0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3790769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46001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540946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621881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3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3790769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46001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540946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621881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9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458975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539910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620845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0177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21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4589757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539910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620845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0177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6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4589757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539910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620845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0177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08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42426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623360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04295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85230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8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424262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623360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04295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85230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81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424262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623360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04295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85230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1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construct an algorithm thats capable of finding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 in 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search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naive approach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iterating through the text and if there is a mismatch we shift the pattern one step to the right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7E4B3E-3EEA-46AF-BB89-E2C49F7514A0}"/>
              </a:ext>
            </a:extLst>
          </p:cNvPr>
          <p:cNvSpPr/>
          <p:nvPr/>
        </p:nvSpPr>
        <p:spPr>
          <a:xfrm>
            <a:off x="2574524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15B9C4-D3C8-451E-8759-24F1FAFAF3C4}"/>
              </a:ext>
            </a:extLst>
          </p:cNvPr>
          <p:cNvSpPr/>
          <p:nvPr/>
        </p:nvSpPr>
        <p:spPr>
          <a:xfrm>
            <a:off x="3419383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2D5BEA-0E7A-479D-995E-143B1023952E}"/>
              </a:ext>
            </a:extLst>
          </p:cNvPr>
          <p:cNvSpPr/>
          <p:nvPr/>
        </p:nvSpPr>
        <p:spPr>
          <a:xfrm>
            <a:off x="4264242" y="4749554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E176C8-B03A-4E53-ACA8-6CD9208752A2}"/>
              </a:ext>
            </a:extLst>
          </p:cNvPr>
          <p:cNvSpPr/>
          <p:nvPr/>
        </p:nvSpPr>
        <p:spPr>
          <a:xfrm>
            <a:off x="5109101" y="4749554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C0B6EA-07A0-4022-A451-2FFD995AC6CC}"/>
              </a:ext>
            </a:extLst>
          </p:cNvPr>
          <p:cNvSpPr/>
          <p:nvPr/>
        </p:nvSpPr>
        <p:spPr>
          <a:xfrm>
            <a:off x="5953960" y="4749554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EDAEB-4FA5-4D1F-A35F-DA10A45B98F5}"/>
              </a:ext>
            </a:extLst>
          </p:cNvPr>
          <p:cNvSpPr/>
          <p:nvPr/>
        </p:nvSpPr>
        <p:spPr>
          <a:xfrm>
            <a:off x="6798819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D68E8C-4635-436E-BBCF-692195E5C87F}"/>
              </a:ext>
            </a:extLst>
          </p:cNvPr>
          <p:cNvSpPr/>
          <p:nvPr/>
        </p:nvSpPr>
        <p:spPr>
          <a:xfrm>
            <a:off x="7643678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BED4B7-CEA3-4AA0-B9C5-4034A4E51122}"/>
              </a:ext>
            </a:extLst>
          </p:cNvPr>
          <p:cNvSpPr/>
          <p:nvPr/>
        </p:nvSpPr>
        <p:spPr>
          <a:xfrm>
            <a:off x="8488537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BBABE-F613-4A69-ABB0-C98665564764}"/>
              </a:ext>
            </a:extLst>
          </p:cNvPr>
          <p:cNvSpPr/>
          <p:nvPr/>
        </p:nvSpPr>
        <p:spPr>
          <a:xfrm>
            <a:off x="9333396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27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621437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02371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83306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864241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1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6214371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02371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83306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864241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2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6214371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02371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83306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864241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12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03111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84046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864980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945915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864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031114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84046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864980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945915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8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031114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84046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864980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945915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46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81235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86216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943104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02403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66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812351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86216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943104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02403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56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812351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86216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943104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02403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01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so efficient especially when there are lots of matching prefixes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problem is that we need backup for every mismatch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a mismatch we jump back to the next character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lot of comparisons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O(NM)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where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length of text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length of the pattern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would be better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1107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88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23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85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63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67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72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27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95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96528-0249-4803-8120-48E325B61719}"/>
              </a:ext>
            </a:extLst>
          </p:cNvPr>
          <p:cNvSpPr txBox="1"/>
          <p:nvPr/>
        </p:nvSpPr>
        <p:spPr>
          <a:xfrm>
            <a:off x="745802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DED14-0A74-4B26-8089-DE6BB1EA7D71}"/>
              </a:ext>
            </a:extLst>
          </p:cNvPr>
          <p:cNvSpPr txBox="1"/>
          <p:nvPr/>
        </p:nvSpPr>
        <p:spPr>
          <a:xfrm>
            <a:off x="1555149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0FAA6-76B1-4132-A906-4249A9A45F38}"/>
              </a:ext>
            </a:extLst>
          </p:cNvPr>
          <p:cNvSpPr txBox="1"/>
          <p:nvPr/>
        </p:nvSpPr>
        <p:spPr>
          <a:xfrm>
            <a:off x="11208804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1DA98D-8548-444B-92F3-5938E30F9CD8}"/>
              </a:ext>
            </a:extLst>
          </p:cNvPr>
          <p:cNvSpPr txBox="1"/>
          <p:nvPr/>
        </p:nvSpPr>
        <p:spPr>
          <a:xfrm>
            <a:off x="8029925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A3C554-2F9E-46B4-AEAC-565515288BB4}"/>
              </a:ext>
            </a:extLst>
          </p:cNvPr>
          <p:cNvSpPr txBox="1"/>
          <p:nvPr/>
        </p:nvSpPr>
        <p:spPr>
          <a:xfrm>
            <a:off x="7220578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0AA3E5-039C-4779-AF30-D0A8E304EEDC}"/>
              </a:ext>
            </a:extLst>
          </p:cNvPr>
          <p:cNvSpPr txBox="1"/>
          <p:nvPr/>
        </p:nvSpPr>
        <p:spPr>
          <a:xfrm>
            <a:off x="6411231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DDF5C5-73CD-478B-8AEE-A66224AEE5C0}"/>
              </a:ext>
            </a:extLst>
          </p:cNvPr>
          <p:cNvSpPr txBox="1"/>
          <p:nvPr/>
        </p:nvSpPr>
        <p:spPr>
          <a:xfrm>
            <a:off x="5595965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A2137-E4CA-4353-99C9-03185C85581F}"/>
              </a:ext>
            </a:extLst>
          </p:cNvPr>
          <p:cNvSpPr txBox="1"/>
          <p:nvPr/>
        </p:nvSpPr>
        <p:spPr>
          <a:xfrm>
            <a:off x="4792537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D57CEC-00A0-4766-9C1D-3CF3C83FB7A3}"/>
              </a:ext>
            </a:extLst>
          </p:cNvPr>
          <p:cNvSpPr txBox="1"/>
          <p:nvPr/>
        </p:nvSpPr>
        <p:spPr>
          <a:xfrm>
            <a:off x="3983190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74C3C5-7A65-4397-9499-D54FB1D64053}"/>
              </a:ext>
            </a:extLst>
          </p:cNvPr>
          <p:cNvSpPr txBox="1"/>
          <p:nvPr/>
        </p:nvSpPr>
        <p:spPr>
          <a:xfrm>
            <a:off x="3173843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1BB784-412E-4DB1-BE6D-BC3ADDA3ED1F}"/>
              </a:ext>
            </a:extLst>
          </p:cNvPr>
          <p:cNvSpPr txBox="1"/>
          <p:nvPr/>
        </p:nvSpPr>
        <p:spPr>
          <a:xfrm>
            <a:off x="2364496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8442E-9F50-4DBD-B1D0-EB829A46806E}"/>
              </a:ext>
            </a:extLst>
          </p:cNvPr>
          <p:cNvSpPr txBox="1"/>
          <p:nvPr/>
        </p:nvSpPr>
        <p:spPr>
          <a:xfrm>
            <a:off x="10399457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3C03FF-2282-424E-82FC-2D18C4CBCBC9}"/>
              </a:ext>
            </a:extLst>
          </p:cNvPr>
          <p:cNvSpPr txBox="1"/>
          <p:nvPr/>
        </p:nvSpPr>
        <p:spPr>
          <a:xfrm>
            <a:off x="9590110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5058A3-5918-4C40-A1E7-73AE04ECBF38}"/>
              </a:ext>
            </a:extLst>
          </p:cNvPr>
          <p:cNvSpPr txBox="1"/>
          <p:nvPr/>
        </p:nvSpPr>
        <p:spPr>
          <a:xfrm>
            <a:off x="8780763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34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96528-0249-4803-8120-48E325B61719}"/>
              </a:ext>
            </a:extLst>
          </p:cNvPr>
          <p:cNvSpPr txBox="1"/>
          <p:nvPr/>
        </p:nvSpPr>
        <p:spPr>
          <a:xfrm>
            <a:off x="745802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DED14-0A74-4B26-8089-DE6BB1EA7D71}"/>
              </a:ext>
            </a:extLst>
          </p:cNvPr>
          <p:cNvSpPr txBox="1"/>
          <p:nvPr/>
        </p:nvSpPr>
        <p:spPr>
          <a:xfrm>
            <a:off x="1555149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0FAA6-76B1-4132-A906-4249A9A45F38}"/>
              </a:ext>
            </a:extLst>
          </p:cNvPr>
          <p:cNvSpPr txBox="1"/>
          <p:nvPr/>
        </p:nvSpPr>
        <p:spPr>
          <a:xfrm>
            <a:off x="11208804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1DA98D-8548-444B-92F3-5938E30F9CD8}"/>
              </a:ext>
            </a:extLst>
          </p:cNvPr>
          <p:cNvSpPr txBox="1"/>
          <p:nvPr/>
        </p:nvSpPr>
        <p:spPr>
          <a:xfrm>
            <a:off x="8029925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A3C554-2F9E-46B4-AEAC-565515288BB4}"/>
              </a:ext>
            </a:extLst>
          </p:cNvPr>
          <p:cNvSpPr txBox="1"/>
          <p:nvPr/>
        </p:nvSpPr>
        <p:spPr>
          <a:xfrm>
            <a:off x="7220578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0AA3E5-039C-4779-AF30-D0A8E304EEDC}"/>
              </a:ext>
            </a:extLst>
          </p:cNvPr>
          <p:cNvSpPr txBox="1"/>
          <p:nvPr/>
        </p:nvSpPr>
        <p:spPr>
          <a:xfrm>
            <a:off x="6411231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DDF5C5-73CD-478B-8AEE-A66224AEE5C0}"/>
              </a:ext>
            </a:extLst>
          </p:cNvPr>
          <p:cNvSpPr txBox="1"/>
          <p:nvPr/>
        </p:nvSpPr>
        <p:spPr>
          <a:xfrm>
            <a:off x="5595965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A2137-E4CA-4353-99C9-03185C85581F}"/>
              </a:ext>
            </a:extLst>
          </p:cNvPr>
          <p:cNvSpPr txBox="1"/>
          <p:nvPr/>
        </p:nvSpPr>
        <p:spPr>
          <a:xfrm>
            <a:off x="4792537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D57CEC-00A0-4766-9C1D-3CF3C83FB7A3}"/>
              </a:ext>
            </a:extLst>
          </p:cNvPr>
          <p:cNvSpPr txBox="1"/>
          <p:nvPr/>
        </p:nvSpPr>
        <p:spPr>
          <a:xfrm>
            <a:off x="3983190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74C3C5-7A65-4397-9499-D54FB1D64053}"/>
              </a:ext>
            </a:extLst>
          </p:cNvPr>
          <p:cNvSpPr txBox="1"/>
          <p:nvPr/>
        </p:nvSpPr>
        <p:spPr>
          <a:xfrm>
            <a:off x="3173843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1BB784-412E-4DB1-BE6D-BC3ADDA3ED1F}"/>
              </a:ext>
            </a:extLst>
          </p:cNvPr>
          <p:cNvSpPr txBox="1"/>
          <p:nvPr/>
        </p:nvSpPr>
        <p:spPr>
          <a:xfrm>
            <a:off x="2364496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8442E-9F50-4DBD-B1D0-EB829A46806E}"/>
              </a:ext>
            </a:extLst>
          </p:cNvPr>
          <p:cNvSpPr txBox="1"/>
          <p:nvPr/>
        </p:nvSpPr>
        <p:spPr>
          <a:xfrm>
            <a:off x="10399457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3C03FF-2282-424E-82FC-2D18C4CBCBC9}"/>
              </a:ext>
            </a:extLst>
          </p:cNvPr>
          <p:cNvSpPr txBox="1"/>
          <p:nvPr/>
        </p:nvSpPr>
        <p:spPr>
          <a:xfrm>
            <a:off x="9590110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5058A3-5918-4C40-A1E7-73AE04ECBF38}"/>
              </a:ext>
            </a:extLst>
          </p:cNvPr>
          <p:cNvSpPr txBox="1"/>
          <p:nvPr/>
        </p:nvSpPr>
        <p:spPr>
          <a:xfrm>
            <a:off x="8780763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1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75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02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9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72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26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500977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310324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19671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726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500977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310324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19671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35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500977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310324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19671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0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500977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310324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19671" y="3801123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914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17726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27073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36420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04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17726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27073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36420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93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17726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27073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36420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864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17726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27073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36420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45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Boyer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-Moore Substring Search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1454288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considered brute-force substring search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that is have to make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too many comparisons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there are matching prefixes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IT POSSIBLE TO SHIFT THE PATTERN MULTIPLE STEPS?</a:t>
            </a:r>
          </a:p>
        </p:txBody>
      </p:sp>
    </p:spTree>
    <p:extLst>
      <p:ext uri="{BB962C8B-B14F-4D97-AF65-F5344CB8AC3E}">
        <p14:creationId xmlns:p14="http://schemas.microsoft.com/office/powerpoint/2010/main" val="19245204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6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exactly the logic behind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Boyer-Moore algorithm</a:t>
            </a:r>
          </a:p>
          <a:p>
            <a:pPr marL="0" indent="0">
              <a:buNone/>
            </a:pP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REVERSE COMPARISON OF CHARACTERS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start comparing the letters starting with the last ones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BAD CHARACTER HEURISTIC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skip multiple characters of the original text by using the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bad character heuristic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have to preprocess the pattern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O(M)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length of the pattern</a:t>
            </a:r>
          </a:p>
        </p:txBody>
      </p:sp>
    </p:spTree>
    <p:extLst>
      <p:ext uri="{BB962C8B-B14F-4D97-AF65-F5344CB8AC3E}">
        <p14:creationId xmlns:p14="http://schemas.microsoft.com/office/powerpoint/2010/main" val="14658705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6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original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Boyer-Moore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algorithm uses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heuristics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bad match table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 table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this is how we can gurantee that we always make the optimal 		number of shifts of the pattern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Boyer-Moore-Horspool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algorithm uses the bad match table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exclusively (it is working fine as well)</a:t>
            </a:r>
          </a:p>
        </p:txBody>
      </p:sp>
    </p:spTree>
    <p:extLst>
      <p:ext uri="{BB962C8B-B14F-4D97-AF65-F5344CB8AC3E}">
        <p14:creationId xmlns:p14="http://schemas.microsoft.com/office/powerpoint/2010/main" val="2392702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Bad Match Table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8C706C-A965-497B-8178-0A89FB82407D}"/>
              </a:ext>
            </a:extLst>
          </p:cNvPr>
          <p:cNvSpPr>
            <a:spLocks noGrp="1"/>
          </p:cNvSpPr>
          <p:nvPr/>
        </p:nvSpPr>
        <p:spPr>
          <a:xfrm>
            <a:off x="1542830" y="1987816"/>
            <a:ext cx="961640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 we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construct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table of the characters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out of the pattern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 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ake sure the table does not contains repetitive characters  </a:t>
            </a:r>
          </a:p>
          <a:p>
            <a:pPr marL="0" indent="0" algn="ctr">
              <a:buNone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indent="0" algn="ctr">
              <a:buNone/>
            </a:pPr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max(1 , pattern length – actual index – 1) </a:t>
            </a: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 w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 iterate over the pattern (except for the last character) and compute    	the values to the bad match table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and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keep updating the old 			   		values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for the same characters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24196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Bad Match Table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E57BC-4836-488F-B7C7-2A4340201846}"/>
              </a:ext>
            </a:extLst>
          </p:cNvPr>
          <p:cNvSpPr/>
          <p:nvPr/>
        </p:nvSpPr>
        <p:spPr>
          <a:xfrm>
            <a:off x="4048218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1E79C6-334E-4A76-9B55-A13A815FF3C9}"/>
              </a:ext>
            </a:extLst>
          </p:cNvPr>
          <p:cNvSpPr/>
          <p:nvPr/>
        </p:nvSpPr>
        <p:spPr>
          <a:xfrm>
            <a:off x="4857565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05DF21-F18B-4C68-8061-74CFD1B5B7F0}"/>
              </a:ext>
            </a:extLst>
          </p:cNvPr>
          <p:cNvSpPr/>
          <p:nvPr/>
        </p:nvSpPr>
        <p:spPr>
          <a:xfrm>
            <a:off x="5666912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6EC9E2-15B9-440B-A0BC-BFC8CC60EC8B}"/>
              </a:ext>
            </a:extLst>
          </p:cNvPr>
          <p:cNvSpPr/>
          <p:nvPr/>
        </p:nvSpPr>
        <p:spPr>
          <a:xfrm>
            <a:off x="6476259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7227F-7739-43F6-B864-10E010E8C570}"/>
              </a:ext>
            </a:extLst>
          </p:cNvPr>
          <p:cNvSpPr txBox="1"/>
          <p:nvPr/>
        </p:nvSpPr>
        <p:spPr>
          <a:xfrm>
            <a:off x="7664011" y="1624013"/>
            <a:ext cx="2961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first we have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preprocess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pattern in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O(M)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47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Bad Match Table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E57BC-4836-488F-B7C7-2A4340201846}"/>
              </a:ext>
            </a:extLst>
          </p:cNvPr>
          <p:cNvSpPr/>
          <p:nvPr/>
        </p:nvSpPr>
        <p:spPr>
          <a:xfrm>
            <a:off x="4048218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1E79C6-334E-4A76-9B55-A13A815FF3C9}"/>
              </a:ext>
            </a:extLst>
          </p:cNvPr>
          <p:cNvSpPr/>
          <p:nvPr/>
        </p:nvSpPr>
        <p:spPr>
          <a:xfrm>
            <a:off x="4857565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05DF21-F18B-4C68-8061-74CFD1B5B7F0}"/>
              </a:ext>
            </a:extLst>
          </p:cNvPr>
          <p:cNvSpPr/>
          <p:nvPr/>
        </p:nvSpPr>
        <p:spPr>
          <a:xfrm>
            <a:off x="5666912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6EC9E2-15B9-440B-A0BC-BFC8CC60EC8B}"/>
              </a:ext>
            </a:extLst>
          </p:cNvPr>
          <p:cNvSpPr/>
          <p:nvPr/>
        </p:nvSpPr>
        <p:spPr>
          <a:xfrm>
            <a:off x="6476259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7227F-7739-43F6-B864-10E010E8C570}"/>
              </a:ext>
            </a:extLst>
          </p:cNvPr>
          <p:cNvSpPr txBox="1"/>
          <p:nvPr/>
        </p:nvSpPr>
        <p:spPr>
          <a:xfrm>
            <a:off x="7664011" y="1624013"/>
            <a:ext cx="2961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first we have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preprocess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pattern in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O(M)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262BA8D-966F-43AB-89BE-E9BA25FE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49531"/>
              </p:ext>
            </p:extLst>
          </p:nvPr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084CAD-A9BA-4260-9CF1-AB5C68BD29BD}"/>
              </a:ext>
            </a:extLst>
          </p:cNvPr>
          <p:cNvSpPr>
            <a:spLocks noGrp="1"/>
          </p:cNvSpPr>
          <p:nvPr/>
        </p:nvSpPr>
        <p:spPr>
          <a:xfrm>
            <a:off x="1231573" y="3671428"/>
            <a:ext cx="9616401" cy="105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hu-HU" sz="2800" b="1" dirty="0">
                <a:solidFill>
                  <a:srgbClr val="FFC000"/>
                </a:solidFill>
                <a:latin typeface="+mn-lt"/>
              </a:rPr>
              <a:t>max(1 , pattern length – actual index – 1) </a:t>
            </a:r>
          </a:p>
        </p:txBody>
      </p:sp>
    </p:spTree>
    <p:extLst>
      <p:ext uri="{BB962C8B-B14F-4D97-AF65-F5344CB8AC3E}">
        <p14:creationId xmlns:p14="http://schemas.microsoft.com/office/powerpoint/2010/main" val="285968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41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Bad Match Table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E57BC-4836-488F-B7C7-2A4340201846}"/>
              </a:ext>
            </a:extLst>
          </p:cNvPr>
          <p:cNvSpPr/>
          <p:nvPr/>
        </p:nvSpPr>
        <p:spPr>
          <a:xfrm>
            <a:off x="4048218" y="230819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1E79C6-334E-4A76-9B55-A13A815FF3C9}"/>
              </a:ext>
            </a:extLst>
          </p:cNvPr>
          <p:cNvSpPr/>
          <p:nvPr/>
        </p:nvSpPr>
        <p:spPr>
          <a:xfrm>
            <a:off x="4857565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05DF21-F18B-4C68-8061-74CFD1B5B7F0}"/>
              </a:ext>
            </a:extLst>
          </p:cNvPr>
          <p:cNvSpPr/>
          <p:nvPr/>
        </p:nvSpPr>
        <p:spPr>
          <a:xfrm>
            <a:off x="5666912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6EC9E2-15B9-440B-A0BC-BFC8CC60EC8B}"/>
              </a:ext>
            </a:extLst>
          </p:cNvPr>
          <p:cNvSpPr/>
          <p:nvPr/>
        </p:nvSpPr>
        <p:spPr>
          <a:xfrm>
            <a:off x="6476259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7227F-7739-43F6-B864-10E010E8C570}"/>
              </a:ext>
            </a:extLst>
          </p:cNvPr>
          <p:cNvSpPr txBox="1"/>
          <p:nvPr/>
        </p:nvSpPr>
        <p:spPr>
          <a:xfrm>
            <a:off x="7664011" y="1624013"/>
            <a:ext cx="2961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first we have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preprocess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pattern in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O(M)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262BA8D-966F-43AB-89BE-E9BA25FE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54469"/>
              </p:ext>
            </p:extLst>
          </p:nvPr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084CAD-A9BA-4260-9CF1-AB5C68BD29BD}"/>
              </a:ext>
            </a:extLst>
          </p:cNvPr>
          <p:cNvSpPr>
            <a:spLocks noGrp="1"/>
          </p:cNvSpPr>
          <p:nvPr/>
        </p:nvSpPr>
        <p:spPr>
          <a:xfrm>
            <a:off x="1231573" y="3671428"/>
            <a:ext cx="9616401" cy="105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hu-HU" sz="2800" b="1" dirty="0">
                <a:solidFill>
                  <a:srgbClr val="FFC000"/>
                </a:solidFill>
                <a:latin typeface="+mn-lt"/>
              </a:rPr>
              <a:t>max(1 , pattern length – actual index – 1) </a:t>
            </a:r>
          </a:p>
        </p:txBody>
      </p:sp>
    </p:spTree>
    <p:extLst>
      <p:ext uri="{BB962C8B-B14F-4D97-AF65-F5344CB8AC3E}">
        <p14:creationId xmlns:p14="http://schemas.microsoft.com/office/powerpoint/2010/main" val="27759533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Bad Match Table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E57BC-4836-488F-B7C7-2A4340201846}"/>
              </a:ext>
            </a:extLst>
          </p:cNvPr>
          <p:cNvSpPr/>
          <p:nvPr/>
        </p:nvSpPr>
        <p:spPr>
          <a:xfrm>
            <a:off x="4048218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1E79C6-334E-4A76-9B55-A13A815FF3C9}"/>
              </a:ext>
            </a:extLst>
          </p:cNvPr>
          <p:cNvSpPr/>
          <p:nvPr/>
        </p:nvSpPr>
        <p:spPr>
          <a:xfrm>
            <a:off x="4857565" y="230819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05DF21-F18B-4C68-8061-74CFD1B5B7F0}"/>
              </a:ext>
            </a:extLst>
          </p:cNvPr>
          <p:cNvSpPr/>
          <p:nvPr/>
        </p:nvSpPr>
        <p:spPr>
          <a:xfrm>
            <a:off x="5666912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6EC9E2-15B9-440B-A0BC-BFC8CC60EC8B}"/>
              </a:ext>
            </a:extLst>
          </p:cNvPr>
          <p:cNvSpPr/>
          <p:nvPr/>
        </p:nvSpPr>
        <p:spPr>
          <a:xfrm>
            <a:off x="6476259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7227F-7739-43F6-B864-10E010E8C570}"/>
              </a:ext>
            </a:extLst>
          </p:cNvPr>
          <p:cNvSpPr txBox="1"/>
          <p:nvPr/>
        </p:nvSpPr>
        <p:spPr>
          <a:xfrm>
            <a:off x="7664011" y="1624013"/>
            <a:ext cx="2961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first we have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preprocess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pattern in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O(M)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262BA8D-966F-43AB-89BE-E9BA25FE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9892"/>
              </p:ext>
            </p:extLst>
          </p:nvPr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084CAD-A9BA-4260-9CF1-AB5C68BD29BD}"/>
              </a:ext>
            </a:extLst>
          </p:cNvPr>
          <p:cNvSpPr>
            <a:spLocks noGrp="1"/>
          </p:cNvSpPr>
          <p:nvPr/>
        </p:nvSpPr>
        <p:spPr>
          <a:xfrm>
            <a:off x="1231573" y="3671428"/>
            <a:ext cx="9616401" cy="105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hu-HU" sz="2800" b="1" dirty="0">
                <a:solidFill>
                  <a:srgbClr val="FFC000"/>
                </a:solidFill>
                <a:latin typeface="+mn-lt"/>
              </a:rPr>
              <a:t>max(1 , pattern length – actual index – 1) </a:t>
            </a:r>
          </a:p>
        </p:txBody>
      </p:sp>
    </p:spTree>
    <p:extLst>
      <p:ext uri="{BB962C8B-B14F-4D97-AF65-F5344CB8AC3E}">
        <p14:creationId xmlns:p14="http://schemas.microsoft.com/office/powerpoint/2010/main" val="25411385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Bad Match Table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E57BC-4836-488F-B7C7-2A4340201846}"/>
              </a:ext>
            </a:extLst>
          </p:cNvPr>
          <p:cNvSpPr/>
          <p:nvPr/>
        </p:nvSpPr>
        <p:spPr>
          <a:xfrm>
            <a:off x="4048218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1E79C6-334E-4A76-9B55-A13A815FF3C9}"/>
              </a:ext>
            </a:extLst>
          </p:cNvPr>
          <p:cNvSpPr/>
          <p:nvPr/>
        </p:nvSpPr>
        <p:spPr>
          <a:xfrm>
            <a:off x="4857565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05DF21-F18B-4C68-8061-74CFD1B5B7F0}"/>
              </a:ext>
            </a:extLst>
          </p:cNvPr>
          <p:cNvSpPr/>
          <p:nvPr/>
        </p:nvSpPr>
        <p:spPr>
          <a:xfrm>
            <a:off x="5666912" y="230819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6EC9E2-15B9-440B-A0BC-BFC8CC60EC8B}"/>
              </a:ext>
            </a:extLst>
          </p:cNvPr>
          <p:cNvSpPr/>
          <p:nvPr/>
        </p:nvSpPr>
        <p:spPr>
          <a:xfrm>
            <a:off x="6476259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7227F-7739-43F6-B864-10E010E8C570}"/>
              </a:ext>
            </a:extLst>
          </p:cNvPr>
          <p:cNvSpPr txBox="1"/>
          <p:nvPr/>
        </p:nvSpPr>
        <p:spPr>
          <a:xfrm>
            <a:off x="7664011" y="1624013"/>
            <a:ext cx="2961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first we have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preprocess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pattern in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O(M)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262BA8D-966F-43AB-89BE-E9BA25FE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84013"/>
              </p:ext>
            </p:extLst>
          </p:nvPr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084CAD-A9BA-4260-9CF1-AB5C68BD29BD}"/>
              </a:ext>
            </a:extLst>
          </p:cNvPr>
          <p:cNvSpPr>
            <a:spLocks noGrp="1"/>
          </p:cNvSpPr>
          <p:nvPr/>
        </p:nvSpPr>
        <p:spPr>
          <a:xfrm>
            <a:off x="1231573" y="3671428"/>
            <a:ext cx="9616401" cy="105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hu-HU" sz="2800" b="1" dirty="0">
                <a:solidFill>
                  <a:srgbClr val="FFC000"/>
                </a:solidFill>
                <a:latin typeface="+mn-lt"/>
              </a:rPr>
              <a:t>max(1 , pattern length – actual index – 1) </a:t>
            </a:r>
          </a:p>
        </p:txBody>
      </p:sp>
    </p:spTree>
    <p:extLst>
      <p:ext uri="{BB962C8B-B14F-4D97-AF65-F5344CB8AC3E}">
        <p14:creationId xmlns:p14="http://schemas.microsoft.com/office/powerpoint/2010/main" val="16159279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Bad Match Table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E57BC-4836-488F-B7C7-2A4340201846}"/>
              </a:ext>
            </a:extLst>
          </p:cNvPr>
          <p:cNvSpPr/>
          <p:nvPr/>
        </p:nvSpPr>
        <p:spPr>
          <a:xfrm>
            <a:off x="4048218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1E79C6-334E-4A76-9B55-A13A815FF3C9}"/>
              </a:ext>
            </a:extLst>
          </p:cNvPr>
          <p:cNvSpPr/>
          <p:nvPr/>
        </p:nvSpPr>
        <p:spPr>
          <a:xfrm>
            <a:off x="4857565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05DF21-F18B-4C68-8061-74CFD1B5B7F0}"/>
              </a:ext>
            </a:extLst>
          </p:cNvPr>
          <p:cNvSpPr/>
          <p:nvPr/>
        </p:nvSpPr>
        <p:spPr>
          <a:xfrm>
            <a:off x="5666912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6EC9E2-15B9-440B-A0BC-BFC8CC60EC8B}"/>
              </a:ext>
            </a:extLst>
          </p:cNvPr>
          <p:cNvSpPr/>
          <p:nvPr/>
        </p:nvSpPr>
        <p:spPr>
          <a:xfrm>
            <a:off x="6476259" y="230819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7227F-7739-43F6-B864-10E010E8C570}"/>
              </a:ext>
            </a:extLst>
          </p:cNvPr>
          <p:cNvSpPr txBox="1"/>
          <p:nvPr/>
        </p:nvSpPr>
        <p:spPr>
          <a:xfrm>
            <a:off x="7936264" y="638741"/>
            <a:ext cx="32159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last character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special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it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unique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apply the formula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(value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it is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unique character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do not bother with it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(it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case)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262BA8D-966F-43AB-89BE-E9BA25FE830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084CAD-A9BA-4260-9CF1-AB5C68BD29BD}"/>
              </a:ext>
            </a:extLst>
          </p:cNvPr>
          <p:cNvSpPr>
            <a:spLocks noGrp="1"/>
          </p:cNvSpPr>
          <p:nvPr/>
        </p:nvSpPr>
        <p:spPr>
          <a:xfrm>
            <a:off x="1231573" y="3671428"/>
            <a:ext cx="9616401" cy="105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hu-HU" sz="2800" b="1" dirty="0">
                <a:solidFill>
                  <a:srgbClr val="FFC000"/>
                </a:solidFill>
                <a:latin typeface="+mn-lt"/>
              </a:rPr>
              <a:t>max(1 , pattern length – actual index – 1) </a:t>
            </a:r>
          </a:p>
        </p:txBody>
      </p:sp>
    </p:spTree>
    <p:extLst>
      <p:ext uri="{BB962C8B-B14F-4D97-AF65-F5344CB8AC3E}">
        <p14:creationId xmlns:p14="http://schemas.microsoft.com/office/powerpoint/2010/main" val="15353993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Bad Match Table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E57BC-4836-488F-B7C7-2A4340201846}"/>
              </a:ext>
            </a:extLst>
          </p:cNvPr>
          <p:cNvSpPr/>
          <p:nvPr/>
        </p:nvSpPr>
        <p:spPr>
          <a:xfrm>
            <a:off x="4048218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1E79C6-334E-4A76-9B55-A13A815FF3C9}"/>
              </a:ext>
            </a:extLst>
          </p:cNvPr>
          <p:cNvSpPr/>
          <p:nvPr/>
        </p:nvSpPr>
        <p:spPr>
          <a:xfrm>
            <a:off x="4857565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05DF21-F18B-4C68-8061-74CFD1B5B7F0}"/>
              </a:ext>
            </a:extLst>
          </p:cNvPr>
          <p:cNvSpPr/>
          <p:nvPr/>
        </p:nvSpPr>
        <p:spPr>
          <a:xfrm>
            <a:off x="5666912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6EC9E2-15B9-440B-A0BC-BFC8CC60EC8B}"/>
              </a:ext>
            </a:extLst>
          </p:cNvPr>
          <p:cNvSpPr/>
          <p:nvPr/>
        </p:nvSpPr>
        <p:spPr>
          <a:xfrm>
            <a:off x="6476259" y="230819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7227F-7739-43F6-B864-10E010E8C570}"/>
              </a:ext>
            </a:extLst>
          </p:cNvPr>
          <p:cNvSpPr txBox="1"/>
          <p:nvPr/>
        </p:nvSpPr>
        <p:spPr>
          <a:xfrm>
            <a:off x="7664011" y="1624013"/>
            <a:ext cx="2961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first we have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preprocess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pattern in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O(M)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262BA8D-966F-43AB-89BE-E9BA25FE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70903"/>
              </p:ext>
            </p:extLst>
          </p:nvPr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084CAD-A9BA-4260-9CF1-AB5C68BD29BD}"/>
              </a:ext>
            </a:extLst>
          </p:cNvPr>
          <p:cNvSpPr>
            <a:spLocks noGrp="1"/>
          </p:cNvSpPr>
          <p:nvPr/>
        </p:nvSpPr>
        <p:spPr>
          <a:xfrm>
            <a:off x="1231573" y="3671428"/>
            <a:ext cx="9616401" cy="105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hu-HU" sz="2800" b="1" dirty="0">
                <a:solidFill>
                  <a:srgbClr val="FFC000"/>
                </a:solidFill>
                <a:latin typeface="+mn-lt"/>
              </a:rPr>
              <a:t>max(1 , pattern length – actual index – 1) </a:t>
            </a:r>
          </a:p>
        </p:txBody>
      </p:sp>
    </p:spTree>
    <p:extLst>
      <p:ext uri="{BB962C8B-B14F-4D97-AF65-F5344CB8AC3E}">
        <p14:creationId xmlns:p14="http://schemas.microsoft.com/office/powerpoint/2010/main" val="26417328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Bad Match Table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E57BC-4836-488F-B7C7-2A4340201846}"/>
              </a:ext>
            </a:extLst>
          </p:cNvPr>
          <p:cNvSpPr/>
          <p:nvPr/>
        </p:nvSpPr>
        <p:spPr>
          <a:xfrm>
            <a:off x="4048218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1E79C6-334E-4A76-9B55-A13A815FF3C9}"/>
              </a:ext>
            </a:extLst>
          </p:cNvPr>
          <p:cNvSpPr/>
          <p:nvPr/>
        </p:nvSpPr>
        <p:spPr>
          <a:xfrm>
            <a:off x="4857565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05DF21-F18B-4C68-8061-74CFD1B5B7F0}"/>
              </a:ext>
            </a:extLst>
          </p:cNvPr>
          <p:cNvSpPr/>
          <p:nvPr/>
        </p:nvSpPr>
        <p:spPr>
          <a:xfrm>
            <a:off x="5666912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6EC9E2-15B9-440B-A0BC-BFC8CC60EC8B}"/>
              </a:ext>
            </a:extLst>
          </p:cNvPr>
          <p:cNvSpPr/>
          <p:nvPr/>
        </p:nvSpPr>
        <p:spPr>
          <a:xfrm>
            <a:off x="6476259" y="230819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7227F-7739-43F6-B864-10E010E8C570}"/>
              </a:ext>
            </a:extLst>
          </p:cNvPr>
          <p:cNvSpPr txBox="1"/>
          <p:nvPr/>
        </p:nvSpPr>
        <p:spPr>
          <a:xfrm>
            <a:off x="7664011" y="1624013"/>
            <a:ext cx="2961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first we have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preprocess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pattern in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O(M)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262BA8D-966F-43AB-89BE-E9BA25FE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76436"/>
              </p:ext>
            </p:extLst>
          </p:nvPr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F89581FA-4F60-4F9C-9D07-20446EAD91E1}"/>
              </a:ext>
            </a:extLst>
          </p:cNvPr>
          <p:cNvSpPr/>
          <p:nvPr/>
        </p:nvSpPr>
        <p:spPr>
          <a:xfrm>
            <a:off x="8592136" y="4769401"/>
            <a:ext cx="1567864" cy="1412607"/>
          </a:xfrm>
          <a:prstGeom prst="ellipse">
            <a:avLst/>
          </a:prstGeom>
          <a:noFill/>
          <a:ln w="139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E9C460-6AA7-4638-80B4-0F0669C93F30}"/>
              </a:ext>
            </a:extLst>
          </p:cNvPr>
          <p:cNvSpPr txBox="1"/>
          <p:nvPr/>
        </p:nvSpPr>
        <p:spPr>
          <a:xfrm>
            <a:off x="7868315" y="3479148"/>
            <a:ext cx="3015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*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represents all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other characters with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value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length of the pattern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421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78155"/>
              </p:ext>
            </p:extLst>
          </p:nvPr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580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33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907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2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778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134091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215025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295960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376895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92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134091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215025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295960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3768951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160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134091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215025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295960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3768951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968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458996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539930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620865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701800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876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458996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539930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620865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7018003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458996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539930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620865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7018003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82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784874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865808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946743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1027678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606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784874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865808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946743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10276781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899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784874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865808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946743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10276781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935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862694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943629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1024564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1105498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0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812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862694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943629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1024564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11054988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74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862694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943629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10245641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11054988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80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862694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9436294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10245641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11054988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052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C9D5D8-EBF0-4321-8B07-E4BBA8BA5627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4DE8CF-7AAC-4805-A065-86ED487BCEA8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0EEF1B-55A8-4A0A-9D92-4DC3FB5A62A8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78BA9B-A18D-4433-80E6-2372027EC56B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33E15-A75E-47C2-A6C8-53FB44ACEBEB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992A91-4F45-421D-B807-BE356263C4B3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A4C1F0-D542-4FF3-B093-25010EA2FC97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C3DCB-073F-4E0C-A1AD-0AC2FB639DF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C76F0F-6FEA-493E-99ED-61A2EBC6A07A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1E0DD-B2EF-4CCE-ADC0-B0EB35B5B3A2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6EDD9A-2208-4185-B6FD-3DA251A1D1A9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8093B-D134-4371-A2C5-BFC7F38F442B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29578-49D4-45DD-93BD-734632D9FDCA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18826E-1A13-4EC5-B61A-BB785C0A0ACA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2BD20C5A-355C-4F65-89D3-B7F61F28D3F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1048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76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EFC12B-E4BB-4801-9A80-816417D24280}"/>
              </a:ext>
            </a:extLst>
          </p:cNvPr>
          <p:cNvSpPr/>
          <p:nvPr/>
        </p:nvSpPr>
        <p:spPr>
          <a:xfrm>
            <a:off x="8626947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12526A-93A5-4A06-9BC5-A75ABCA9ECB5}"/>
              </a:ext>
            </a:extLst>
          </p:cNvPr>
          <p:cNvSpPr/>
          <p:nvPr/>
        </p:nvSpPr>
        <p:spPr>
          <a:xfrm>
            <a:off x="9436294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2C06D-FA76-47B4-A7B4-DE0565039079}"/>
              </a:ext>
            </a:extLst>
          </p:cNvPr>
          <p:cNvSpPr/>
          <p:nvPr/>
        </p:nvSpPr>
        <p:spPr>
          <a:xfrm>
            <a:off x="10245641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C02B58-EA6C-4463-8B5B-B2E387C73A11}"/>
              </a:ext>
            </a:extLst>
          </p:cNvPr>
          <p:cNvSpPr/>
          <p:nvPr/>
        </p:nvSpPr>
        <p:spPr>
          <a:xfrm>
            <a:off x="11054988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135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D74F1F1-6A4B-4050-BBF0-DFD48245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approach turns out to be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quite efficient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mismatched character heuristics takes about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 comparisons where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length of the pattern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length of the text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not even linear – 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sublinear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longer the pattern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faster the algorithm becomes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O(M+N)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average-case running time but the worst-case running time is still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O(MN)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22158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01701"/>
              </p:ext>
            </p:extLst>
          </p:nvPr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6973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/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052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/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723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/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8272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Boyer-Moore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suffixes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483600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292947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02294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6D631F1F-EF7C-4679-AC53-B77449DCE08C}"/>
              </a:ext>
            </a:extLst>
          </p:cNvPr>
          <p:cNvGraphicFramePr>
            <a:graphicFrameLocks noGrp="1"/>
          </p:cNvGraphicFramePr>
          <p:nvPr/>
        </p:nvGraphicFramePr>
        <p:xfrm>
          <a:off x="2779696" y="517295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98359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3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4682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056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LETTERS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6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72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2837</Words>
  <Application>Microsoft Office PowerPoint</Application>
  <PresentationFormat>Widescreen</PresentationFormat>
  <Paragraphs>1798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1" baseType="lpstr">
      <vt:lpstr>Arial</vt:lpstr>
      <vt:lpstr>Calibri</vt:lpstr>
      <vt:lpstr>Calibri Light</vt:lpstr>
      <vt:lpstr>Wingdings 3</vt:lpstr>
      <vt:lpstr>Office Theme</vt:lpstr>
      <vt:lpstr>Naive Substring Search  (Algorithms and Data Structures)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Boyer-Moore Substring Search  (Algorithms and Data Structures)</vt:lpstr>
      <vt:lpstr>Boyer-Moore Substring Search</vt:lpstr>
      <vt:lpstr>Boyer-Moore Substring Search</vt:lpstr>
      <vt:lpstr>Boyer-Moore Substring Search</vt:lpstr>
      <vt:lpstr>Bad Match Table</vt:lpstr>
      <vt:lpstr>Bad Match Table</vt:lpstr>
      <vt:lpstr>Bad Match Table</vt:lpstr>
      <vt:lpstr>Bad Match Table</vt:lpstr>
      <vt:lpstr>Bad Match Table</vt:lpstr>
      <vt:lpstr>Bad Match Table</vt:lpstr>
      <vt:lpstr>Bad Match Table</vt:lpstr>
      <vt:lpstr>Bad Match Table</vt:lpstr>
      <vt:lpstr>Bad Match Table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  <vt:lpstr>Boyer-Moore Substring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86</cp:revision>
  <dcterms:created xsi:type="dcterms:W3CDTF">2019-01-16T12:03:26Z</dcterms:created>
  <dcterms:modified xsi:type="dcterms:W3CDTF">2021-02-08T08:43:17Z</dcterms:modified>
</cp:coreProperties>
</file>