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445" r:id="rId3"/>
    <p:sldId id="446" r:id="rId4"/>
    <p:sldId id="487" r:id="rId5"/>
    <p:sldId id="447" r:id="rId6"/>
    <p:sldId id="488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0" r:id="rId30"/>
    <p:sldId id="471" r:id="rId31"/>
    <p:sldId id="472" r:id="rId32"/>
    <p:sldId id="473" r:id="rId33"/>
    <p:sldId id="474" r:id="rId34"/>
    <p:sldId id="475" r:id="rId35"/>
    <p:sldId id="476" r:id="rId36"/>
    <p:sldId id="477" r:id="rId37"/>
    <p:sldId id="478" r:id="rId38"/>
    <p:sldId id="479" r:id="rId39"/>
    <p:sldId id="480" r:id="rId40"/>
    <p:sldId id="481" r:id="rId41"/>
    <p:sldId id="482" r:id="rId42"/>
    <p:sldId id="483" r:id="rId43"/>
    <p:sldId id="484" r:id="rId44"/>
    <p:sldId id="485" r:id="rId45"/>
    <p:sldId id="486" r:id="rId46"/>
    <p:sldId id="512" r:id="rId47"/>
    <p:sldId id="511" r:id="rId48"/>
    <p:sldId id="513" r:id="rId49"/>
    <p:sldId id="514" r:id="rId50"/>
    <p:sldId id="515" r:id="rId51"/>
    <p:sldId id="517" r:id="rId52"/>
    <p:sldId id="516" r:id="rId53"/>
    <p:sldId id="519" r:id="rId54"/>
    <p:sldId id="518" r:id="rId55"/>
    <p:sldId id="520" r:id="rId56"/>
    <p:sldId id="521" r:id="rId57"/>
    <p:sldId id="522" r:id="rId58"/>
    <p:sldId id="524" r:id="rId59"/>
    <p:sldId id="525" r:id="rId60"/>
    <p:sldId id="526" r:id="rId61"/>
    <p:sldId id="527" r:id="rId62"/>
    <p:sldId id="534" r:id="rId63"/>
    <p:sldId id="530" r:id="rId64"/>
    <p:sldId id="528" r:id="rId65"/>
    <p:sldId id="535" r:id="rId66"/>
    <p:sldId id="529" r:id="rId67"/>
    <p:sldId id="531" r:id="rId68"/>
    <p:sldId id="536" r:id="rId69"/>
    <p:sldId id="532" r:id="rId70"/>
    <p:sldId id="537" r:id="rId71"/>
    <p:sldId id="533" r:id="rId72"/>
    <p:sldId id="538" r:id="rId73"/>
    <p:sldId id="539" r:id="rId74"/>
    <p:sldId id="489" r:id="rId75"/>
    <p:sldId id="288" r:id="rId76"/>
    <p:sldId id="490" r:id="rId77"/>
    <p:sldId id="491" r:id="rId78"/>
    <p:sldId id="493" r:id="rId79"/>
    <p:sldId id="494" r:id="rId80"/>
    <p:sldId id="495" r:id="rId81"/>
    <p:sldId id="496" r:id="rId82"/>
    <p:sldId id="497" r:id="rId83"/>
    <p:sldId id="498" r:id="rId84"/>
    <p:sldId id="499" r:id="rId85"/>
    <p:sldId id="500" r:id="rId86"/>
    <p:sldId id="501" r:id="rId87"/>
    <p:sldId id="502" r:id="rId88"/>
    <p:sldId id="503" r:id="rId89"/>
    <p:sldId id="504" r:id="rId90"/>
    <p:sldId id="506" r:id="rId91"/>
    <p:sldId id="507" r:id="rId92"/>
    <p:sldId id="508" r:id="rId93"/>
    <p:sldId id="509" r:id="rId94"/>
    <p:sldId id="510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2020. 12. 02.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1435769" y="282175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1662229" y="2498725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4756984" y="2834741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B406DD65-2DD1-4889-8021-1DC8185AA90A}"/>
              </a:ext>
            </a:extLst>
          </p:cNvPr>
          <p:cNvSpPr/>
          <p:nvPr/>
        </p:nvSpPr>
        <p:spPr>
          <a:xfrm>
            <a:off x="7696443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A, C, B)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E9B1A763-7CCA-468B-BE33-5D5CB4C2368B}"/>
              </a:ext>
            </a:extLst>
          </p:cNvPr>
          <p:cNvSpPr/>
          <p:nvPr/>
        </p:nvSpPr>
        <p:spPr>
          <a:xfrm>
            <a:off x="7696442" y="426451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hanoi(0,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</a:t>
            </a:r>
            <a:r>
              <a:rPr lang="hu-HU" b="1" i="1" dirty="0">
                <a:solidFill>
                  <a:srgbClr val="00B050"/>
                </a:solidFill>
              </a:rPr>
              <a:t>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7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1435769" y="282175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1662229" y="2498725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4756984" y="2834741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B406DD65-2DD1-4889-8021-1DC8185AA90A}"/>
              </a:ext>
            </a:extLst>
          </p:cNvPr>
          <p:cNvSpPr/>
          <p:nvPr/>
        </p:nvSpPr>
        <p:spPr>
          <a:xfrm>
            <a:off x="7696443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A, C,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7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1435769" y="282175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1662229" y="2498725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4756984" y="2834741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B406DD65-2DD1-4889-8021-1DC8185AA90A}"/>
              </a:ext>
            </a:extLst>
          </p:cNvPr>
          <p:cNvSpPr/>
          <p:nvPr/>
        </p:nvSpPr>
        <p:spPr>
          <a:xfrm>
            <a:off x="7696443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A, C,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9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1435769" y="282175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3141877" y="2831168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4756984" y="2834741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B406DD65-2DD1-4889-8021-1DC8185AA90A}"/>
              </a:ext>
            </a:extLst>
          </p:cNvPr>
          <p:cNvSpPr/>
          <p:nvPr/>
        </p:nvSpPr>
        <p:spPr>
          <a:xfrm>
            <a:off x="7696443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A, C,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70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1435769" y="282175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3141877" y="2831168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4756984" y="2834741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B406DD65-2DD1-4889-8021-1DC8185AA90A}"/>
              </a:ext>
            </a:extLst>
          </p:cNvPr>
          <p:cNvSpPr/>
          <p:nvPr/>
        </p:nvSpPr>
        <p:spPr>
          <a:xfrm>
            <a:off x="7696443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A, C,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hanoi(disk-1, middle, source, dest)</a:t>
            </a:r>
            <a:endParaRPr lang="en-GB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84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1435769" y="282175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3141877" y="2831168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4756984" y="2834741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B406DD65-2DD1-4889-8021-1DC8185AA90A}"/>
              </a:ext>
            </a:extLst>
          </p:cNvPr>
          <p:cNvSpPr/>
          <p:nvPr/>
        </p:nvSpPr>
        <p:spPr>
          <a:xfrm>
            <a:off x="7696443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A, C,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hanoi(disk-1, middle, source, dest)</a:t>
            </a:r>
            <a:endParaRPr lang="en-GB" b="1" i="1" dirty="0">
              <a:solidFill>
                <a:srgbClr val="00B050"/>
              </a:solidFill>
            </a:endParaRP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5C960674-201E-464D-9530-DCAF47B87EF4}"/>
              </a:ext>
            </a:extLst>
          </p:cNvPr>
          <p:cNvSpPr/>
          <p:nvPr/>
        </p:nvSpPr>
        <p:spPr>
          <a:xfrm>
            <a:off x="7696443" y="4283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hanoi(0, C, A, B)</a:t>
            </a:r>
          </a:p>
        </p:txBody>
      </p:sp>
    </p:spTree>
    <p:extLst>
      <p:ext uri="{BB962C8B-B14F-4D97-AF65-F5344CB8AC3E}">
        <p14:creationId xmlns:p14="http://schemas.microsoft.com/office/powerpoint/2010/main" val="701277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1435769" y="282175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3141877" y="2831168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4756984" y="2834741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B406DD65-2DD1-4889-8021-1DC8185AA90A}"/>
              </a:ext>
            </a:extLst>
          </p:cNvPr>
          <p:cNvSpPr/>
          <p:nvPr/>
        </p:nvSpPr>
        <p:spPr>
          <a:xfrm>
            <a:off x="7696443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A, C,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5C960674-201E-464D-9530-DCAF47B87EF4}"/>
              </a:ext>
            </a:extLst>
          </p:cNvPr>
          <p:cNvSpPr/>
          <p:nvPr/>
        </p:nvSpPr>
        <p:spPr>
          <a:xfrm>
            <a:off x="7696443" y="4283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hanoi(0, C, A, B)</a:t>
            </a:r>
          </a:p>
        </p:txBody>
      </p:sp>
    </p:spTree>
    <p:extLst>
      <p:ext uri="{BB962C8B-B14F-4D97-AF65-F5344CB8AC3E}">
        <p14:creationId xmlns:p14="http://schemas.microsoft.com/office/powerpoint/2010/main" val="4138221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1435769" y="282175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3141877" y="2831168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4756984" y="2834741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B406DD65-2DD1-4889-8021-1DC8185AA90A}"/>
              </a:ext>
            </a:extLst>
          </p:cNvPr>
          <p:cNvSpPr/>
          <p:nvPr/>
        </p:nvSpPr>
        <p:spPr>
          <a:xfrm>
            <a:off x="7696443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A, C,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5C960674-201E-464D-9530-DCAF47B87EF4}"/>
              </a:ext>
            </a:extLst>
          </p:cNvPr>
          <p:cNvSpPr/>
          <p:nvPr/>
        </p:nvSpPr>
        <p:spPr>
          <a:xfrm>
            <a:off x="7696443" y="4283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hanoi(0, C, A, B)</a:t>
            </a:r>
          </a:p>
        </p:txBody>
      </p:sp>
    </p:spTree>
    <p:extLst>
      <p:ext uri="{BB962C8B-B14F-4D97-AF65-F5344CB8AC3E}">
        <p14:creationId xmlns:p14="http://schemas.microsoft.com/office/powerpoint/2010/main" val="3963745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1435769" y="282175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3141877" y="2831168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3302023" y="2504237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B406DD65-2DD1-4889-8021-1DC8185AA90A}"/>
              </a:ext>
            </a:extLst>
          </p:cNvPr>
          <p:cNvSpPr/>
          <p:nvPr/>
        </p:nvSpPr>
        <p:spPr>
          <a:xfrm>
            <a:off x="7696443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A, C,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5C960674-201E-464D-9530-DCAF47B87EF4}"/>
              </a:ext>
            </a:extLst>
          </p:cNvPr>
          <p:cNvSpPr/>
          <p:nvPr/>
        </p:nvSpPr>
        <p:spPr>
          <a:xfrm>
            <a:off x="7696443" y="4283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hanoi(0, C, A, B)</a:t>
            </a:r>
          </a:p>
        </p:txBody>
      </p:sp>
    </p:spTree>
    <p:extLst>
      <p:ext uri="{BB962C8B-B14F-4D97-AF65-F5344CB8AC3E}">
        <p14:creationId xmlns:p14="http://schemas.microsoft.com/office/powerpoint/2010/main" val="2502337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1435769" y="282175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3141877" y="2831168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3302023" y="2504237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B406DD65-2DD1-4889-8021-1DC8185AA90A}"/>
              </a:ext>
            </a:extLst>
          </p:cNvPr>
          <p:cNvSpPr/>
          <p:nvPr/>
        </p:nvSpPr>
        <p:spPr>
          <a:xfrm>
            <a:off x="7696443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A, C,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</a:t>
            </a:r>
            <a:r>
              <a:rPr lang="hu-HU" b="1" i="1" dirty="0">
                <a:solidFill>
                  <a:srgbClr val="FFC00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</a:t>
            </a:r>
            <a:r>
              <a:rPr lang="hu-HU" b="1" i="1" dirty="0">
                <a:solidFill>
                  <a:srgbClr val="00B050"/>
                </a:solidFill>
              </a:rPr>
              <a:t>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5C960674-201E-464D-9530-DCAF47B87EF4}"/>
              </a:ext>
            </a:extLst>
          </p:cNvPr>
          <p:cNvSpPr/>
          <p:nvPr/>
        </p:nvSpPr>
        <p:spPr>
          <a:xfrm>
            <a:off x="7696443" y="428306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hanoi(0, C, A, B)</a:t>
            </a:r>
          </a:p>
        </p:txBody>
      </p:sp>
    </p:spTree>
    <p:extLst>
      <p:ext uri="{BB962C8B-B14F-4D97-AF65-F5344CB8AC3E}">
        <p14:creationId xmlns:p14="http://schemas.microsoft.com/office/powerpoint/2010/main" val="375357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56455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1435769" y="282175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1662229" y="2498725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1815403" y="2166814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5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1435769" y="282175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3141877" y="2831168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3302023" y="2504237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B406DD65-2DD1-4889-8021-1DC8185AA90A}"/>
              </a:ext>
            </a:extLst>
          </p:cNvPr>
          <p:cNvSpPr/>
          <p:nvPr/>
        </p:nvSpPr>
        <p:spPr>
          <a:xfrm>
            <a:off x="7696443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A, C,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</a:t>
            </a:r>
            <a:r>
              <a:rPr lang="hu-HU" b="1" i="1" dirty="0">
                <a:solidFill>
                  <a:srgbClr val="FFC00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84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1435769" y="282175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3141877" y="2831168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3302023" y="2504237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</a:t>
            </a:r>
            <a:r>
              <a:rPr lang="hu-HU" b="1" i="1" dirty="0">
                <a:solidFill>
                  <a:srgbClr val="FFC00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97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1435769" y="282175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3141877" y="2831168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3302023" y="2504237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</a:t>
            </a:r>
            <a:r>
              <a:rPr lang="hu-HU" b="1" i="1" dirty="0">
                <a:solidFill>
                  <a:srgbClr val="FFC00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05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4377349" y="283056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3141877" y="2831168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3302023" y="2504237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</a:t>
            </a:r>
            <a:r>
              <a:rPr lang="hu-HU" b="1" i="1" dirty="0">
                <a:solidFill>
                  <a:srgbClr val="FFC00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64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4377349" y="283056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3141877" y="2831168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3302023" y="2504237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</a:t>
            </a:r>
            <a:r>
              <a:rPr lang="hu-HU" b="1" i="1" dirty="0">
                <a:solidFill>
                  <a:srgbClr val="FFC00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hanoi(disk-1, middle, source, dest)</a:t>
            </a:r>
            <a:endParaRPr lang="en-GB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90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4377349" y="283056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3141877" y="2831168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3302023" y="2504237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</a:t>
            </a:r>
            <a:r>
              <a:rPr lang="hu-HU" b="1" i="1" dirty="0">
                <a:solidFill>
                  <a:srgbClr val="FFC00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hanoi(disk-1, middle, source, dest)</a:t>
            </a:r>
            <a:endParaRPr lang="en-GB" b="1" i="1" dirty="0">
              <a:solidFill>
                <a:srgbClr val="00B050"/>
              </a:solidFill>
            </a:endParaRP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DCDE0449-40BC-4E82-A0BF-9CEA8D7CC2E2}"/>
              </a:ext>
            </a:extLst>
          </p:cNvPr>
          <p:cNvSpPr/>
          <p:nvPr/>
        </p:nvSpPr>
        <p:spPr>
          <a:xfrm>
            <a:off x="7696442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B, A, C)</a:t>
            </a:r>
          </a:p>
        </p:txBody>
      </p:sp>
    </p:spTree>
    <p:extLst>
      <p:ext uri="{BB962C8B-B14F-4D97-AF65-F5344CB8AC3E}">
        <p14:creationId xmlns:p14="http://schemas.microsoft.com/office/powerpoint/2010/main" val="2644211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4377349" y="283056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3141877" y="2831168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3302023" y="2504237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</a:t>
            </a:r>
            <a:r>
              <a:rPr lang="hu-HU" b="1" i="1" dirty="0">
                <a:solidFill>
                  <a:srgbClr val="FFC00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DCDE0449-40BC-4E82-A0BF-9CEA8D7CC2E2}"/>
              </a:ext>
            </a:extLst>
          </p:cNvPr>
          <p:cNvSpPr/>
          <p:nvPr/>
        </p:nvSpPr>
        <p:spPr>
          <a:xfrm>
            <a:off x="7696442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B, A, C)</a:t>
            </a:r>
          </a:p>
        </p:txBody>
      </p:sp>
    </p:spTree>
    <p:extLst>
      <p:ext uri="{BB962C8B-B14F-4D97-AF65-F5344CB8AC3E}">
        <p14:creationId xmlns:p14="http://schemas.microsoft.com/office/powerpoint/2010/main" val="1556462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4377349" y="283056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3141877" y="2831168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3302023" y="2504237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</a:t>
            </a:r>
            <a:r>
              <a:rPr lang="hu-HU" b="1" i="1" dirty="0">
                <a:solidFill>
                  <a:srgbClr val="FFC00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DCDE0449-40BC-4E82-A0BF-9CEA8D7CC2E2}"/>
              </a:ext>
            </a:extLst>
          </p:cNvPr>
          <p:cNvSpPr/>
          <p:nvPr/>
        </p:nvSpPr>
        <p:spPr>
          <a:xfrm>
            <a:off x="7696442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B, A, C)</a:t>
            </a:r>
          </a:p>
        </p:txBody>
      </p:sp>
    </p:spTree>
    <p:extLst>
      <p:ext uri="{BB962C8B-B14F-4D97-AF65-F5344CB8AC3E}">
        <p14:creationId xmlns:p14="http://schemas.microsoft.com/office/powerpoint/2010/main" val="3883213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4377349" y="283056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3141877" y="2831168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3302023" y="2504237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</a:t>
            </a:r>
            <a:r>
              <a:rPr lang="hu-HU" b="1" i="1" dirty="0">
                <a:solidFill>
                  <a:srgbClr val="FFC00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DCDE0449-40BC-4E82-A0BF-9CEA8D7CC2E2}"/>
              </a:ext>
            </a:extLst>
          </p:cNvPr>
          <p:cNvSpPr/>
          <p:nvPr/>
        </p:nvSpPr>
        <p:spPr>
          <a:xfrm>
            <a:off x="7696442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B, A, C)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2DA34160-5780-4438-AA1B-164F210289BB}"/>
              </a:ext>
            </a:extLst>
          </p:cNvPr>
          <p:cNvSpPr/>
          <p:nvPr/>
        </p:nvSpPr>
        <p:spPr>
          <a:xfrm>
            <a:off x="7696442" y="43032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hanoi(0, B, C, A)</a:t>
            </a:r>
          </a:p>
        </p:txBody>
      </p:sp>
    </p:spTree>
    <p:extLst>
      <p:ext uri="{BB962C8B-B14F-4D97-AF65-F5344CB8AC3E}">
        <p14:creationId xmlns:p14="http://schemas.microsoft.com/office/powerpoint/2010/main" val="2618977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4377349" y="283056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3141877" y="2831168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3302023" y="2504237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</a:t>
            </a:r>
            <a:r>
              <a:rPr lang="hu-HU" b="1" i="1" dirty="0">
                <a:solidFill>
                  <a:srgbClr val="FFC00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DCDE0449-40BC-4E82-A0BF-9CEA8D7CC2E2}"/>
              </a:ext>
            </a:extLst>
          </p:cNvPr>
          <p:cNvSpPr/>
          <p:nvPr/>
        </p:nvSpPr>
        <p:spPr>
          <a:xfrm>
            <a:off x="7696442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B, A, C)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2DA34160-5780-4438-AA1B-164F210289BB}"/>
              </a:ext>
            </a:extLst>
          </p:cNvPr>
          <p:cNvSpPr/>
          <p:nvPr/>
        </p:nvSpPr>
        <p:spPr>
          <a:xfrm>
            <a:off x="7696442" y="43032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hanoi(0, B, C, A)</a:t>
            </a:r>
          </a:p>
        </p:txBody>
      </p:sp>
    </p:spTree>
    <p:extLst>
      <p:ext uri="{BB962C8B-B14F-4D97-AF65-F5344CB8AC3E}">
        <p14:creationId xmlns:p14="http://schemas.microsoft.com/office/powerpoint/2010/main" val="266339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56455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1435769" y="282175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1662229" y="2498725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1815403" y="2166814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944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4377349" y="283056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3141877" y="2831168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3302023" y="2504237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DCDE0449-40BC-4E82-A0BF-9CEA8D7CC2E2}"/>
              </a:ext>
            </a:extLst>
          </p:cNvPr>
          <p:cNvSpPr/>
          <p:nvPr/>
        </p:nvSpPr>
        <p:spPr>
          <a:xfrm>
            <a:off x="7696442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B, A, C)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2DA34160-5780-4438-AA1B-164F210289BB}"/>
              </a:ext>
            </a:extLst>
          </p:cNvPr>
          <p:cNvSpPr/>
          <p:nvPr/>
        </p:nvSpPr>
        <p:spPr>
          <a:xfrm>
            <a:off x="7696442" y="43032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hanoi(0, B, C, A)</a:t>
            </a:r>
          </a:p>
        </p:txBody>
      </p:sp>
    </p:spTree>
    <p:extLst>
      <p:ext uri="{BB962C8B-B14F-4D97-AF65-F5344CB8AC3E}">
        <p14:creationId xmlns:p14="http://schemas.microsoft.com/office/powerpoint/2010/main" val="252227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4377349" y="283056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3141877" y="2831168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1815403" y="2830268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DCDE0449-40BC-4E82-A0BF-9CEA8D7CC2E2}"/>
              </a:ext>
            </a:extLst>
          </p:cNvPr>
          <p:cNvSpPr/>
          <p:nvPr/>
        </p:nvSpPr>
        <p:spPr>
          <a:xfrm>
            <a:off x="7696442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B, A, C)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2DA34160-5780-4438-AA1B-164F210289BB}"/>
              </a:ext>
            </a:extLst>
          </p:cNvPr>
          <p:cNvSpPr/>
          <p:nvPr/>
        </p:nvSpPr>
        <p:spPr>
          <a:xfrm>
            <a:off x="7696442" y="43032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hanoi(0, B, C, A)</a:t>
            </a:r>
          </a:p>
        </p:txBody>
      </p:sp>
    </p:spTree>
    <p:extLst>
      <p:ext uri="{BB962C8B-B14F-4D97-AF65-F5344CB8AC3E}">
        <p14:creationId xmlns:p14="http://schemas.microsoft.com/office/powerpoint/2010/main" val="3345652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4377349" y="283056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3141877" y="2831168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1815403" y="2830268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</a:t>
            </a:r>
            <a:r>
              <a:rPr lang="hu-HU" b="1" i="1" dirty="0">
                <a:solidFill>
                  <a:srgbClr val="FFC00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</a:t>
            </a:r>
            <a:r>
              <a:rPr lang="hu-HU" b="1" i="1" dirty="0">
                <a:solidFill>
                  <a:srgbClr val="00B050"/>
                </a:solidFill>
              </a:rPr>
              <a:t>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DCDE0449-40BC-4E82-A0BF-9CEA8D7CC2E2}"/>
              </a:ext>
            </a:extLst>
          </p:cNvPr>
          <p:cNvSpPr/>
          <p:nvPr/>
        </p:nvSpPr>
        <p:spPr>
          <a:xfrm>
            <a:off x="7696442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B, A, C)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2DA34160-5780-4438-AA1B-164F210289BB}"/>
              </a:ext>
            </a:extLst>
          </p:cNvPr>
          <p:cNvSpPr/>
          <p:nvPr/>
        </p:nvSpPr>
        <p:spPr>
          <a:xfrm>
            <a:off x="7696442" y="43032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hanoi(0, B, C, A)</a:t>
            </a:r>
          </a:p>
        </p:txBody>
      </p:sp>
    </p:spTree>
    <p:extLst>
      <p:ext uri="{BB962C8B-B14F-4D97-AF65-F5344CB8AC3E}">
        <p14:creationId xmlns:p14="http://schemas.microsoft.com/office/powerpoint/2010/main" val="2861106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4377349" y="283056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3141877" y="2831168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1815403" y="2830268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</a:t>
            </a:r>
            <a:r>
              <a:rPr lang="hu-HU" b="1" i="1" dirty="0">
                <a:solidFill>
                  <a:srgbClr val="FFC00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DCDE0449-40BC-4E82-A0BF-9CEA8D7CC2E2}"/>
              </a:ext>
            </a:extLst>
          </p:cNvPr>
          <p:cNvSpPr/>
          <p:nvPr/>
        </p:nvSpPr>
        <p:spPr>
          <a:xfrm>
            <a:off x="7696442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B, A, C)</a:t>
            </a:r>
          </a:p>
        </p:txBody>
      </p:sp>
    </p:spTree>
    <p:extLst>
      <p:ext uri="{BB962C8B-B14F-4D97-AF65-F5344CB8AC3E}">
        <p14:creationId xmlns:p14="http://schemas.microsoft.com/office/powerpoint/2010/main" val="215151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4377349" y="283056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3141877" y="2831168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1815403" y="2830268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</a:t>
            </a:r>
            <a:r>
              <a:rPr lang="hu-HU" b="1" i="1" dirty="0">
                <a:solidFill>
                  <a:srgbClr val="FFC00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DCDE0449-40BC-4E82-A0BF-9CEA8D7CC2E2}"/>
              </a:ext>
            </a:extLst>
          </p:cNvPr>
          <p:cNvSpPr/>
          <p:nvPr/>
        </p:nvSpPr>
        <p:spPr>
          <a:xfrm>
            <a:off x="7696442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B, A, C)</a:t>
            </a:r>
          </a:p>
        </p:txBody>
      </p:sp>
    </p:spTree>
    <p:extLst>
      <p:ext uri="{BB962C8B-B14F-4D97-AF65-F5344CB8AC3E}">
        <p14:creationId xmlns:p14="http://schemas.microsoft.com/office/powerpoint/2010/main" val="2429329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4377349" y="283056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4603809" y="2502980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1815403" y="2830268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</a:t>
            </a:r>
            <a:r>
              <a:rPr lang="hu-HU" b="1" i="1" dirty="0">
                <a:solidFill>
                  <a:srgbClr val="FFC00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DCDE0449-40BC-4E82-A0BF-9CEA8D7CC2E2}"/>
              </a:ext>
            </a:extLst>
          </p:cNvPr>
          <p:cNvSpPr/>
          <p:nvPr/>
        </p:nvSpPr>
        <p:spPr>
          <a:xfrm>
            <a:off x="7696442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B, A, C)</a:t>
            </a:r>
          </a:p>
        </p:txBody>
      </p:sp>
    </p:spTree>
    <p:extLst>
      <p:ext uri="{BB962C8B-B14F-4D97-AF65-F5344CB8AC3E}">
        <p14:creationId xmlns:p14="http://schemas.microsoft.com/office/powerpoint/2010/main" val="3703744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4377349" y="283056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4603809" y="2502980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1815403" y="2830268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</a:t>
            </a:r>
            <a:r>
              <a:rPr lang="hu-HU" b="1" i="1" dirty="0">
                <a:solidFill>
                  <a:srgbClr val="FFC00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hanoi(disk-1, middle, source, dest)</a:t>
            </a:r>
            <a:endParaRPr lang="en-GB" b="1" i="1" dirty="0">
              <a:solidFill>
                <a:srgbClr val="00B050"/>
              </a:solidFill>
            </a:endParaRP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DCDE0449-40BC-4E82-A0BF-9CEA8D7CC2E2}"/>
              </a:ext>
            </a:extLst>
          </p:cNvPr>
          <p:cNvSpPr/>
          <p:nvPr/>
        </p:nvSpPr>
        <p:spPr>
          <a:xfrm>
            <a:off x="7696442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B, A, C)</a:t>
            </a:r>
          </a:p>
        </p:txBody>
      </p:sp>
    </p:spTree>
    <p:extLst>
      <p:ext uri="{BB962C8B-B14F-4D97-AF65-F5344CB8AC3E}">
        <p14:creationId xmlns:p14="http://schemas.microsoft.com/office/powerpoint/2010/main" val="4045095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4377349" y="283056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4603809" y="2502980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1815403" y="2830268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</a:t>
            </a:r>
            <a:r>
              <a:rPr lang="hu-HU" b="1" i="1" dirty="0">
                <a:solidFill>
                  <a:srgbClr val="FFC00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hanoi(disk-1, middle, source, dest)</a:t>
            </a:r>
            <a:endParaRPr lang="en-GB" b="1" i="1" dirty="0">
              <a:solidFill>
                <a:srgbClr val="00B050"/>
              </a:solidFill>
            </a:endParaRP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DCDE0449-40BC-4E82-A0BF-9CEA8D7CC2E2}"/>
              </a:ext>
            </a:extLst>
          </p:cNvPr>
          <p:cNvSpPr/>
          <p:nvPr/>
        </p:nvSpPr>
        <p:spPr>
          <a:xfrm>
            <a:off x="7696442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B, A, C)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018F31EB-4E95-4B2A-848A-6BFED04E2D09}"/>
              </a:ext>
            </a:extLst>
          </p:cNvPr>
          <p:cNvSpPr/>
          <p:nvPr/>
        </p:nvSpPr>
        <p:spPr>
          <a:xfrm>
            <a:off x="7696442" y="43032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hanoi(0, A, B, C)</a:t>
            </a:r>
          </a:p>
        </p:txBody>
      </p:sp>
    </p:spTree>
    <p:extLst>
      <p:ext uri="{BB962C8B-B14F-4D97-AF65-F5344CB8AC3E}">
        <p14:creationId xmlns:p14="http://schemas.microsoft.com/office/powerpoint/2010/main" val="2643766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4377349" y="283056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4603809" y="2502980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1815403" y="2830268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</a:t>
            </a:r>
            <a:r>
              <a:rPr lang="hu-HU" b="1" i="1" dirty="0">
                <a:solidFill>
                  <a:srgbClr val="FFC00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DCDE0449-40BC-4E82-A0BF-9CEA8D7CC2E2}"/>
              </a:ext>
            </a:extLst>
          </p:cNvPr>
          <p:cNvSpPr/>
          <p:nvPr/>
        </p:nvSpPr>
        <p:spPr>
          <a:xfrm>
            <a:off x="7696442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B, A, C)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018F31EB-4E95-4B2A-848A-6BFED04E2D09}"/>
              </a:ext>
            </a:extLst>
          </p:cNvPr>
          <p:cNvSpPr/>
          <p:nvPr/>
        </p:nvSpPr>
        <p:spPr>
          <a:xfrm>
            <a:off x="7696442" y="43032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hanoi(0, A, B, C)</a:t>
            </a:r>
          </a:p>
        </p:txBody>
      </p:sp>
    </p:spTree>
    <p:extLst>
      <p:ext uri="{BB962C8B-B14F-4D97-AF65-F5344CB8AC3E}">
        <p14:creationId xmlns:p14="http://schemas.microsoft.com/office/powerpoint/2010/main" val="4143618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4377349" y="283056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4603809" y="2502980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1815403" y="2830268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DCDE0449-40BC-4E82-A0BF-9CEA8D7CC2E2}"/>
              </a:ext>
            </a:extLst>
          </p:cNvPr>
          <p:cNvSpPr/>
          <p:nvPr/>
        </p:nvSpPr>
        <p:spPr>
          <a:xfrm>
            <a:off x="7696442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B, A, C)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018F31EB-4E95-4B2A-848A-6BFED04E2D09}"/>
              </a:ext>
            </a:extLst>
          </p:cNvPr>
          <p:cNvSpPr/>
          <p:nvPr/>
        </p:nvSpPr>
        <p:spPr>
          <a:xfrm>
            <a:off x="7696442" y="43032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hanoi(0, A, B, C)</a:t>
            </a:r>
          </a:p>
        </p:txBody>
      </p:sp>
    </p:spTree>
    <p:extLst>
      <p:ext uri="{BB962C8B-B14F-4D97-AF65-F5344CB8AC3E}">
        <p14:creationId xmlns:p14="http://schemas.microsoft.com/office/powerpoint/2010/main" val="408582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56455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1435769" y="282175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1662229" y="2498725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1815403" y="2166814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229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4377349" y="283056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4603809" y="2502980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4756983" y="2176996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DCDE0449-40BC-4E82-A0BF-9CEA8D7CC2E2}"/>
              </a:ext>
            </a:extLst>
          </p:cNvPr>
          <p:cNvSpPr/>
          <p:nvPr/>
        </p:nvSpPr>
        <p:spPr>
          <a:xfrm>
            <a:off x="7696442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B, A, C)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018F31EB-4E95-4B2A-848A-6BFED04E2D09}"/>
              </a:ext>
            </a:extLst>
          </p:cNvPr>
          <p:cNvSpPr/>
          <p:nvPr/>
        </p:nvSpPr>
        <p:spPr>
          <a:xfrm>
            <a:off x="7696442" y="43032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hanoi(0, A, B, C)</a:t>
            </a:r>
          </a:p>
        </p:txBody>
      </p:sp>
    </p:spTree>
    <p:extLst>
      <p:ext uri="{BB962C8B-B14F-4D97-AF65-F5344CB8AC3E}">
        <p14:creationId xmlns:p14="http://schemas.microsoft.com/office/powerpoint/2010/main" val="199750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4377349" y="283056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4603809" y="2502980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4756983" y="2176996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</a:t>
            </a:r>
            <a:r>
              <a:rPr lang="hu-HU" b="1" i="1" dirty="0">
                <a:solidFill>
                  <a:srgbClr val="FFC00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</a:t>
            </a:r>
            <a:r>
              <a:rPr lang="hu-HU" b="1" i="1" dirty="0">
                <a:solidFill>
                  <a:srgbClr val="00B050"/>
                </a:solidFill>
              </a:rPr>
              <a:t>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DCDE0449-40BC-4E82-A0BF-9CEA8D7CC2E2}"/>
              </a:ext>
            </a:extLst>
          </p:cNvPr>
          <p:cNvSpPr/>
          <p:nvPr/>
        </p:nvSpPr>
        <p:spPr>
          <a:xfrm>
            <a:off x="7696442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B, A, C)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018F31EB-4E95-4B2A-848A-6BFED04E2D09}"/>
              </a:ext>
            </a:extLst>
          </p:cNvPr>
          <p:cNvSpPr/>
          <p:nvPr/>
        </p:nvSpPr>
        <p:spPr>
          <a:xfrm>
            <a:off x="7696442" y="430324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hanoi(0, A, B, C)</a:t>
            </a:r>
          </a:p>
        </p:txBody>
      </p:sp>
    </p:spTree>
    <p:extLst>
      <p:ext uri="{BB962C8B-B14F-4D97-AF65-F5344CB8AC3E}">
        <p14:creationId xmlns:p14="http://schemas.microsoft.com/office/powerpoint/2010/main" val="296259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4377349" y="283056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4603809" y="2502980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4756983" y="2176996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</a:t>
            </a:r>
            <a:r>
              <a:rPr lang="hu-HU" b="1" i="1" dirty="0">
                <a:solidFill>
                  <a:srgbClr val="FFC00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</a:t>
            </a:r>
            <a:r>
              <a:rPr lang="hu-HU" b="1" i="1" dirty="0">
                <a:solidFill>
                  <a:srgbClr val="00B050"/>
                </a:solidFill>
              </a:rPr>
              <a:t>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DCDE0449-40BC-4E82-A0BF-9CEA8D7CC2E2}"/>
              </a:ext>
            </a:extLst>
          </p:cNvPr>
          <p:cNvSpPr/>
          <p:nvPr/>
        </p:nvSpPr>
        <p:spPr>
          <a:xfrm>
            <a:off x="7696442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B, A, C)</a:t>
            </a:r>
          </a:p>
        </p:txBody>
      </p:sp>
    </p:spTree>
    <p:extLst>
      <p:ext uri="{BB962C8B-B14F-4D97-AF65-F5344CB8AC3E}">
        <p14:creationId xmlns:p14="http://schemas.microsoft.com/office/powerpoint/2010/main" val="1329004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4377349" y="283056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4603809" y="2502980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4756983" y="2176996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</a:t>
            </a:r>
            <a:r>
              <a:rPr lang="hu-HU" b="1" i="1" dirty="0">
                <a:solidFill>
                  <a:srgbClr val="FFC00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DCDE0449-40BC-4E82-A0BF-9CEA8D7CC2E2}"/>
              </a:ext>
            </a:extLst>
          </p:cNvPr>
          <p:cNvSpPr/>
          <p:nvPr/>
        </p:nvSpPr>
        <p:spPr>
          <a:xfrm>
            <a:off x="7696442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B, A, C)</a:t>
            </a:r>
          </a:p>
        </p:txBody>
      </p:sp>
    </p:spTree>
    <p:extLst>
      <p:ext uri="{BB962C8B-B14F-4D97-AF65-F5344CB8AC3E}">
        <p14:creationId xmlns:p14="http://schemas.microsoft.com/office/powerpoint/2010/main" val="4274593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4377349" y="283056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4603809" y="2502980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4756983" y="2176996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</a:t>
            </a:r>
            <a:r>
              <a:rPr lang="hu-HU" b="1" i="1" dirty="0">
                <a:solidFill>
                  <a:srgbClr val="FFC00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326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4377349" y="283056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4603809" y="2502980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4756983" y="2176996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     </a:t>
            </a:r>
            <a:r>
              <a:rPr lang="hu-HU" b="1" i="1" dirty="0">
                <a:solidFill>
                  <a:srgbClr val="FFC00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287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39109"/>
            <a:ext cx="9144000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Recursion Visualization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33982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result</a:t>
            </a:r>
          </a:p>
        </p:txBody>
      </p:sp>
    </p:spTree>
    <p:extLst>
      <p:ext uri="{BB962C8B-B14F-4D97-AF65-F5344CB8AC3E}">
        <p14:creationId xmlns:p14="http://schemas.microsoft.com/office/powerpoint/2010/main" val="1586327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B71790-1494-4C88-B3BF-CCE25B2F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23773022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573CB6-C38A-423B-9B36-61950562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323608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56455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1435769" y="282175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1662229" y="2498725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1815403" y="2166814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B406DD65-2DD1-4889-8021-1DC8185AA90A}"/>
              </a:ext>
            </a:extLst>
          </p:cNvPr>
          <p:cNvSpPr/>
          <p:nvPr/>
        </p:nvSpPr>
        <p:spPr>
          <a:xfrm>
            <a:off x="7696443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A, C, 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1D52B4-D2F8-42AD-8029-AD9D2AD1F55A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90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914CFA75-AB61-4475-8874-C578151F4648}"/>
              </a:ext>
            </a:extLst>
          </p:cNvPr>
          <p:cNvSpPr/>
          <p:nvPr/>
        </p:nvSpPr>
        <p:spPr>
          <a:xfrm>
            <a:off x="6986228" y="464524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factorial(4)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04FB49-B398-4A74-A7F9-A28D1230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41953408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914CFA75-AB61-4475-8874-C578151F4648}"/>
              </a:ext>
            </a:extLst>
          </p:cNvPr>
          <p:cNvSpPr/>
          <p:nvPr/>
        </p:nvSpPr>
        <p:spPr>
          <a:xfrm>
            <a:off x="6986228" y="464524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factorial(4)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00262F-58E4-4ABD-816B-91F01B20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7333585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914CFA75-AB61-4475-8874-C578151F4648}"/>
              </a:ext>
            </a:extLst>
          </p:cNvPr>
          <p:cNvSpPr/>
          <p:nvPr/>
        </p:nvSpPr>
        <p:spPr>
          <a:xfrm>
            <a:off x="6986228" y="464524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factorial(4)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9963ABFE-4146-4DE6-BDAC-A449E35688FA}"/>
              </a:ext>
            </a:extLst>
          </p:cNvPr>
          <p:cNvSpPr/>
          <p:nvPr/>
        </p:nvSpPr>
        <p:spPr>
          <a:xfrm>
            <a:off x="6986227" y="410097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DEE2EB3-8D87-4A5F-B66E-F922EBE0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13445571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914CFA75-AB61-4475-8874-C578151F4648}"/>
              </a:ext>
            </a:extLst>
          </p:cNvPr>
          <p:cNvSpPr/>
          <p:nvPr/>
        </p:nvSpPr>
        <p:spPr>
          <a:xfrm>
            <a:off x="6986228" y="464524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factorial(4)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9963ABFE-4146-4DE6-BDAC-A449E35688FA}"/>
              </a:ext>
            </a:extLst>
          </p:cNvPr>
          <p:cNvSpPr/>
          <p:nvPr/>
        </p:nvSpPr>
        <p:spPr>
          <a:xfrm>
            <a:off x="6986227" y="410097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8B8DED-B6A1-4F77-973E-817C820B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19652346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914CFA75-AB61-4475-8874-C578151F4648}"/>
              </a:ext>
            </a:extLst>
          </p:cNvPr>
          <p:cNvSpPr/>
          <p:nvPr/>
        </p:nvSpPr>
        <p:spPr>
          <a:xfrm>
            <a:off x="6986228" y="464524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factorial(4)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9963ABFE-4146-4DE6-BDAC-A449E35688FA}"/>
              </a:ext>
            </a:extLst>
          </p:cNvPr>
          <p:cNvSpPr/>
          <p:nvPr/>
        </p:nvSpPr>
        <p:spPr>
          <a:xfrm>
            <a:off x="6986227" y="410097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factorial(3)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25DF200-49FF-42A9-A3DB-B3B24D77F2A3}"/>
              </a:ext>
            </a:extLst>
          </p:cNvPr>
          <p:cNvSpPr/>
          <p:nvPr/>
        </p:nvSpPr>
        <p:spPr>
          <a:xfrm>
            <a:off x="6986227" y="355671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factorial(2)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3A2D9E-32C0-4C26-8D33-FD4ABFB8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19114991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914CFA75-AB61-4475-8874-C578151F4648}"/>
              </a:ext>
            </a:extLst>
          </p:cNvPr>
          <p:cNvSpPr/>
          <p:nvPr/>
        </p:nvSpPr>
        <p:spPr>
          <a:xfrm>
            <a:off x="6986228" y="464524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factorial(4)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9963ABFE-4146-4DE6-BDAC-A449E35688FA}"/>
              </a:ext>
            </a:extLst>
          </p:cNvPr>
          <p:cNvSpPr/>
          <p:nvPr/>
        </p:nvSpPr>
        <p:spPr>
          <a:xfrm>
            <a:off x="6986227" y="410097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factorial(3)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25DF200-49FF-42A9-A3DB-B3B24D77F2A3}"/>
              </a:ext>
            </a:extLst>
          </p:cNvPr>
          <p:cNvSpPr/>
          <p:nvPr/>
        </p:nvSpPr>
        <p:spPr>
          <a:xfrm>
            <a:off x="6986227" y="355671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factorial(2)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98EF92-CF0B-439A-A4D6-F1115B36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10714105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914CFA75-AB61-4475-8874-C578151F4648}"/>
              </a:ext>
            </a:extLst>
          </p:cNvPr>
          <p:cNvSpPr/>
          <p:nvPr/>
        </p:nvSpPr>
        <p:spPr>
          <a:xfrm>
            <a:off x="6986228" y="464524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factorial(4)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9963ABFE-4146-4DE6-BDAC-A449E35688FA}"/>
              </a:ext>
            </a:extLst>
          </p:cNvPr>
          <p:cNvSpPr/>
          <p:nvPr/>
        </p:nvSpPr>
        <p:spPr>
          <a:xfrm>
            <a:off x="6986227" y="410097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factorial(3)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25DF200-49FF-42A9-A3DB-B3B24D77F2A3}"/>
              </a:ext>
            </a:extLst>
          </p:cNvPr>
          <p:cNvSpPr/>
          <p:nvPr/>
        </p:nvSpPr>
        <p:spPr>
          <a:xfrm>
            <a:off x="6986227" y="355671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factorial(2)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5D4EF1E4-D3BB-4C18-9F25-5E0E8A93DE61}"/>
              </a:ext>
            </a:extLst>
          </p:cNvPr>
          <p:cNvSpPr/>
          <p:nvPr/>
        </p:nvSpPr>
        <p:spPr>
          <a:xfrm>
            <a:off x="6986227" y="301244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factorial(1)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E5256CB-4F6E-4A68-988A-1961F8F7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6354915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914CFA75-AB61-4475-8874-C578151F4648}"/>
              </a:ext>
            </a:extLst>
          </p:cNvPr>
          <p:cNvSpPr/>
          <p:nvPr/>
        </p:nvSpPr>
        <p:spPr>
          <a:xfrm>
            <a:off x="6986228" y="464524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factorial(4)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9963ABFE-4146-4DE6-BDAC-A449E35688FA}"/>
              </a:ext>
            </a:extLst>
          </p:cNvPr>
          <p:cNvSpPr/>
          <p:nvPr/>
        </p:nvSpPr>
        <p:spPr>
          <a:xfrm>
            <a:off x="6986227" y="410097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factorial(3)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25DF200-49FF-42A9-A3DB-B3B24D77F2A3}"/>
              </a:ext>
            </a:extLst>
          </p:cNvPr>
          <p:cNvSpPr/>
          <p:nvPr/>
        </p:nvSpPr>
        <p:spPr>
          <a:xfrm>
            <a:off x="6986227" y="355671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factorial(2)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5D4EF1E4-D3BB-4C18-9F25-5E0E8A93DE61}"/>
              </a:ext>
            </a:extLst>
          </p:cNvPr>
          <p:cNvSpPr/>
          <p:nvPr/>
        </p:nvSpPr>
        <p:spPr>
          <a:xfrm>
            <a:off x="6986227" y="301244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factorial(1)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F88A233-FDA2-4C10-8D76-87F88592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31359364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</a:t>
            </a:r>
            <a:r>
              <a:rPr lang="hu-HU" b="1" i="1" dirty="0">
                <a:solidFill>
                  <a:srgbClr val="00B050"/>
                </a:solidFill>
              </a:rPr>
              <a:t>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914CFA75-AB61-4475-8874-C578151F4648}"/>
              </a:ext>
            </a:extLst>
          </p:cNvPr>
          <p:cNvSpPr/>
          <p:nvPr/>
        </p:nvSpPr>
        <p:spPr>
          <a:xfrm>
            <a:off x="6986228" y="464524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factorial(4)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9963ABFE-4146-4DE6-BDAC-A449E35688FA}"/>
              </a:ext>
            </a:extLst>
          </p:cNvPr>
          <p:cNvSpPr/>
          <p:nvPr/>
        </p:nvSpPr>
        <p:spPr>
          <a:xfrm>
            <a:off x="6986227" y="410097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factorial(3)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25DF200-49FF-42A9-A3DB-B3B24D77F2A3}"/>
              </a:ext>
            </a:extLst>
          </p:cNvPr>
          <p:cNvSpPr/>
          <p:nvPr/>
        </p:nvSpPr>
        <p:spPr>
          <a:xfrm>
            <a:off x="6986227" y="355671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factorial(2)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5D4EF1E4-D3BB-4C18-9F25-5E0E8A93DE61}"/>
              </a:ext>
            </a:extLst>
          </p:cNvPr>
          <p:cNvSpPr/>
          <p:nvPr/>
        </p:nvSpPr>
        <p:spPr>
          <a:xfrm>
            <a:off x="6986227" y="301244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factorial(1)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4B71C0-DBF5-45BE-B474-765D7563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17313285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914CFA75-AB61-4475-8874-C578151F4648}"/>
              </a:ext>
            </a:extLst>
          </p:cNvPr>
          <p:cNvSpPr/>
          <p:nvPr/>
        </p:nvSpPr>
        <p:spPr>
          <a:xfrm>
            <a:off x="6986228" y="464524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factorial(4)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9963ABFE-4146-4DE6-BDAC-A449E35688FA}"/>
              </a:ext>
            </a:extLst>
          </p:cNvPr>
          <p:cNvSpPr/>
          <p:nvPr/>
        </p:nvSpPr>
        <p:spPr>
          <a:xfrm>
            <a:off x="6986227" y="410097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factorial(3)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25DF200-49FF-42A9-A3DB-B3B24D77F2A3}"/>
              </a:ext>
            </a:extLst>
          </p:cNvPr>
          <p:cNvSpPr/>
          <p:nvPr/>
        </p:nvSpPr>
        <p:spPr>
          <a:xfrm>
            <a:off x="6986227" y="355671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factorial(2)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5D4EF1E4-D3BB-4C18-9F25-5E0E8A93DE61}"/>
              </a:ext>
            </a:extLst>
          </p:cNvPr>
          <p:cNvSpPr/>
          <p:nvPr/>
        </p:nvSpPr>
        <p:spPr>
          <a:xfrm>
            <a:off x="6986227" y="301244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result=1x1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A60E47A-61EA-4C10-BE50-4A0D6FC2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368502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56455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1435769" y="282175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1662229" y="2498725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1815403" y="2166814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B406DD65-2DD1-4889-8021-1DC8185AA90A}"/>
              </a:ext>
            </a:extLst>
          </p:cNvPr>
          <p:cNvSpPr/>
          <p:nvPr/>
        </p:nvSpPr>
        <p:spPr>
          <a:xfrm>
            <a:off x="7696443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A, C, 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1D52B4-D2F8-42AD-8029-AD9D2AD1F55A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4245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914CFA75-AB61-4475-8874-C578151F4648}"/>
              </a:ext>
            </a:extLst>
          </p:cNvPr>
          <p:cNvSpPr/>
          <p:nvPr/>
        </p:nvSpPr>
        <p:spPr>
          <a:xfrm>
            <a:off x="6986228" y="464524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factorial(4)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9963ABFE-4146-4DE6-BDAC-A449E35688FA}"/>
              </a:ext>
            </a:extLst>
          </p:cNvPr>
          <p:cNvSpPr/>
          <p:nvPr/>
        </p:nvSpPr>
        <p:spPr>
          <a:xfrm>
            <a:off x="6986227" y="410097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factorial(3)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25DF200-49FF-42A9-A3DB-B3B24D77F2A3}"/>
              </a:ext>
            </a:extLst>
          </p:cNvPr>
          <p:cNvSpPr/>
          <p:nvPr/>
        </p:nvSpPr>
        <p:spPr>
          <a:xfrm>
            <a:off x="6986227" y="355671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factorial(2)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C8F1BA4-5945-4BEB-87BA-AD89EDC6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5750469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914CFA75-AB61-4475-8874-C578151F4648}"/>
              </a:ext>
            </a:extLst>
          </p:cNvPr>
          <p:cNvSpPr/>
          <p:nvPr/>
        </p:nvSpPr>
        <p:spPr>
          <a:xfrm>
            <a:off x="6986228" y="464524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factorial(4)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9963ABFE-4146-4DE6-BDAC-A449E35688FA}"/>
              </a:ext>
            </a:extLst>
          </p:cNvPr>
          <p:cNvSpPr/>
          <p:nvPr/>
        </p:nvSpPr>
        <p:spPr>
          <a:xfrm>
            <a:off x="6986227" y="410097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factorial(3)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25DF200-49FF-42A9-A3DB-B3B24D77F2A3}"/>
              </a:ext>
            </a:extLst>
          </p:cNvPr>
          <p:cNvSpPr/>
          <p:nvPr/>
        </p:nvSpPr>
        <p:spPr>
          <a:xfrm>
            <a:off x="6986227" y="355671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result = 2x1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7613AE-8342-4725-8168-8D6F616F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9746314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914CFA75-AB61-4475-8874-C578151F4648}"/>
              </a:ext>
            </a:extLst>
          </p:cNvPr>
          <p:cNvSpPr/>
          <p:nvPr/>
        </p:nvSpPr>
        <p:spPr>
          <a:xfrm>
            <a:off x="6986228" y="464524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factorial(4)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9963ABFE-4146-4DE6-BDAC-A449E35688FA}"/>
              </a:ext>
            </a:extLst>
          </p:cNvPr>
          <p:cNvSpPr/>
          <p:nvPr/>
        </p:nvSpPr>
        <p:spPr>
          <a:xfrm>
            <a:off x="6986227" y="410097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factorial(3)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25DF200-49FF-42A9-A3DB-B3B24D77F2A3}"/>
              </a:ext>
            </a:extLst>
          </p:cNvPr>
          <p:cNvSpPr/>
          <p:nvPr/>
        </p:nvSpPr>
        <p:spPr>
          <a:xfrm>
            <a:off x="6986227" y="355671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result = 2x1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104A7B-B6A3-4FF9-9A70-849A1CB78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35891028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914CFA75-AB61-4475-8874-C578151F4648}"/>
              </a:ext>
            </a:extLst>
          </p:cNvPr>
          <p:cNvSpPr/>
          <p:nvPr/>
        </p:nvSpPr>
        <p:spPr>
          <a:xfrm>
            <a:off x="6986228" y="464524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factorial(4)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9963ABFE-4146-4DE6-BDAC-A449E35688FA}"/>
              </a:ext>
            </a:extLst>
          </p:cNvPr>
          <p:cNvSpPr/>
          <p:nvPr/>
        </p:nvSpPr>
        <p:spPr>
          <a:xfrm>
            <a:off x="6986227" y="410097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factorial(3)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F2BC1B6-F17B-459E-892D-254F4267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13185546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914CFA75-AB61-4475-8874-C578151F4648}"/>
              </a:ext>
            </a:extLst>
          </p:cNvPr>
          <p:cNvSpPr/>
          <p:nvPr/>
        </p:nvSpPr>
        <p:spPr>
          <a:xfrm>
            <a:off x="6986228" y="464524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factorial(4)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9963ABFE-4146-4DE6-BDAC-A449E35688FA}"/>
              </a:ext>
            </a:extLst>
          </p:cNvPr>
          <p:cNvSpPr/>
          <p:nvPr/>
        </p:nvSpPr>
        <p:spPr>
          <a:xfrm>
            <a:off x="6986227" y="410097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result = 3x2x1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BBBCC13-A834-4711-8D3D-F086F8D7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22667155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914CFA75-AB61-4475-8874-C578151F4648}"/>
              </a:ext>
            </a:extLst>
          </p:cNvPr>
          <p:cNvSpPr/>
          <p:nvPr/>
        </p:nvSpPr>
        <p:spPr>
          <a:xfrm>
            <a:off x="6986228" y="464524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factorial(4)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9963ABFE-4146-4DE6-BDAC-A449E35688FA}"/>
              </a:ext>
            </a:extLst>
          </p:cNvPr>
          <p:cNvSpPr/>
          <p:nvPr/>
        </p:nvSpPr>
        <p:spPr>
          <a:xfrm>
            <a:off x="6986227" y="410097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result = 3x2x1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3D789B4-F374-4C78-A609-EF26AAF2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2257008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914CFA75-AB61-4475-8874-C578151F4648}"/>
              </a:ext>
            </a:extLst>
          </p:cNvPr>
          <p:cNvSpPr/>
          <p:nvPr/>
        </p:nvSpPr>
        <p:spPr>
          <a:xfrm>
            <a:off x="6986228" y="464524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factorial(4)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FFE2BD7-1742-4CF0-A2D2-9AAF1EA1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42526507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914CFA75-AB61-4475-8874-C578151F4648}"/>
              </a:ext>
            </a:extLst>
          </p:cNvPr>
          <p:cNvSpPr/>
          <p:nvPr/>
        </p:nvSpPr>
        <p:spPr>
          <a:xfrm>
            <a:off x="6986228" y="464524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result=4x3x2x1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79E4318-3576-4E46-BFAF-930DFF02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6574822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914CFA75-AB61-4475-8874-C578151F4648}"/>
              </a:ext>
            </a:extLst>
          </p:cNvPr>
          <p:cNvSpPr/>
          <p:nvPr/>
        </p:nvSpPr>
        <p:spPr>
          <a:xfrm>
            <a:off x="6986228" y="464524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result=4x3x2x1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616CE8-29A8-4BA0-A6A8-380B4912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27808746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F3E5E3A-8E94-4074-8A5A-DB1D3B38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361476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56455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1435769" y="282175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1662229" y="2498725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1815403" y="2166814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B406DD65-2DD1-4889-8021-1DC8185AA90A}"/>
              </a:ext>
            </a:extLst>
          </p:cNvPr>
          <p:cNvSpPr/>
          <p:nvPr/>
        </p:nvSpPr>
        <p:spPr>
          <a:xfrm>
            <a:off x="7696443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A, C, B)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E9B1A763-7CCA-468B-BE33-5D5CB4C2368B}"/>
              </a:ext>
            </a:extLst>
          </p:cNvPr>
          <p:cNvSpPr/>
          <p:nvPr/>
        </p:nvSpPr>
        <p:spPr>
          <a:xfrm>
            <a:off x="7696442" y="426451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hanoi(0,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066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EAF668-79C2-447E-9DE9-2080116B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30104792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5x4x3x2x1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855457A-FE01-4254-B59A-0D204B13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15152337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00B050"/>
                </a:solidFill>
              </a:rPr>
              <a:t>return result</a:t>
            </a: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30E16D77-4828-476F-AAA4-60A1961EC3E2}"/>
              </a:ext>
            </a:extLst>
          </p:cNvPr>
          <p:cNvSpPr/>
          <p:nvPr/>
        </p:nvSpPr>
        <p:spPr>
          <a:xfrm>
            <a:off x="6986229" y="516580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120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269867A-04CF-447F-B31C-106D77A8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13565779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12090" y="1766657"/>
            <a:ext cx="2561968" cy="3968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7635381" y="5861688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926972" y="2540914"/>
            <a:ext cx="2873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factorial(n):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res = factorial(n-1)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result = n * res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result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459CFF-815B-4D0B-A89D-10CC664B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311863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12582853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39109"/>
            <a:ext cx="9144000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Search Algorithms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(Linear Search)</a:t>
            </a:r>
          </a:p>
        </p:txBody>
      </p:sp>
    </p:spTree>
    <p:extLst>
      <p:ext uri="{BB962C8B-B14F-4D97-AF65-F5344CB8AC3E}">
        <p14:creationId xmlns:p14="http://schemas.microsoft.com/office/powerpoint/2010/main" val="5483120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Linear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search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(sequential search) is a method for finding an item (element) in an unsorted list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makes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comparisons in worst-case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hence the running time complexity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that practical as we can achieve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even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with binary search and hash-tables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788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Linear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search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(sequential search) is a method for finding an item (element) in an unsorted list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makes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comparisons in worst-case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hence the running time complexity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that practical as we can achieve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even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with binary search and hash-tables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0C46D-03CC-4ED9-9891-239260011903}"/>
              </a:ext>
            </a:extLst>
          </p:cNvPr>
          <p:cNvSpPr/>
          <p:nvPr/>
        </p:nvSpPr>
        <p:spPr>
          <a:xfrm>
            <a:off x="1877599" y="4844151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44B47-BB3E-42AF-AAF1-AA1774D0675D}"/>
              </a:ext>
            </a:extLst>
          </p:cNvPr>
          <p:cNvSpPr/>
          <p:nvPr/>
        </p:nvSpPr>
        <p:spPr>
          <a:xfrm>
            <a:off x="2611664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B2348-73C0-4A0E-9B64-6B5E94994081}"/>
              </a:ext>
            </a:extLst>
          </p:cNvPr>
          <p:cNvSpPr/>
          <p:nvPr/>
        </p:nvSpPr>
        <p:spPr>
          <a:xfrm>
            <a:off x="3350898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8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D81B5-106D-403F-B06D-65BAFA06B9A4}"/>
              </a:ext>
            </a:extLst>
          </p:cNvPr>
          <p:cNvSpPr/>
          <p:nvPr/>
        </p:nvSpPr>
        <p:spPr>
          <a:xfrm>
            <a:off x="4090132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817E26-7057-464E-952B-3515B1B14BB3}"/>
              </a:ext>
            </a:extLst>
          </p:cNvPr>
          <p:cNvSpPr/>
          <p:nvPr/>
        </p:nvSpPr>
        <p:spPr>
          <a:xfrm>
            <a:off x="4829366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F28101-4FF7-44AF-9D88-3575E143B90F}"/>
              </a:ext>
            </a:extLst>
          </p:cNvPr>
          <p:cNvSpPr/>
          <p:nvPr/>
        </p:nvSpPr>
        <p:spPr>
          <a:xfrm>
            <a:off x="5568600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78134-4C52-4604-AA0C-5F3F21EEB9C7}"/>
              </a:ext>
            </a:extLst>
          </p:cNvPr>
          <p:cNvSpPr/>
          <p:nvPr/>
        </p:nvSpPr>
        <p:spPr>
          <a:xfrm>
            <a:off x="6307834" y="4844151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77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4E167-4A84-443F-8FFB-7F33B6A59F4B}"/>
              </a:ext>
            </a:extLst>
          </p:cNvPr>
          <p:cNvSpPr/>
          <p:nvPr/>
        </p:nvSpPr>
        <p:spPr>
          <a:xfrm>
            <a:off x="7041899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C7A46-1C62-47E7-8CEB-CC0D0EBFFB02}"/>
              </a:ext>
            </a:extLst>
          </p:cNvPr>
          <p:cNvSpPr/>
          <p:nvPr/>
        </p:nvSpPr>
        <p:spPr>
          <a:xfrm>
            <a:off x="7781133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B5FBD5-760C-4771-A270-FAB919F2694F}"/>
              </a:ext>
            </a:extLst>
          </p:cNvPr>
          <p:cNvSpPr/>
          <p:nvPr/>
        </p:nvSpPr>
        <p:spPr>
          <a:xfrm>
            <a:off x="8520367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20ED2-ABDA-46E2-BB34-52CBFF36C3B7}"/>
              </a:ext>
            </a:extLst>
          </p:cNvPr>
          <p:cNvSpPr/>
          <p:nvPr/>
        </p:nvSpPr>
        <p:spPr>
          <a:xfrm>
            <a:off x="9259601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0D0F77-7910-4BF9-8928-8E81DC60157D}"/>
              </a:ext>
            </a:extLst>
          </p:cNvPr>
          <p:cNvSpPr/>
          <p:nvPr/>
        </p:nvSpPr>
        <p:spPr>
          <a:xfrm>
            <a:off x="9998835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9C2CA-951F-42E6-B5BD-95210382AE10}"/>
              </a:ext>
            </a:extLst>
          </p:cNvPr>
          <p:cNvSpPr txBox="1"/>
          <p:nvPr/>
        </p:nvSpPr>
        <p:spPr>
          <a:xfrm>
            <a:off x="4139674" y="5898343"/>
            <a:ext cx="395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if we want to find an unknown item in a </a:t>
            </a:r>
          </a:p>
          <a:p>
            <a:pPr algn="ctr"/>
            <a:r>
              <a:rPr lang="hu-HU" i="1" dirty="0"/>
              <a:t>one-dimensional array (linear search)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022894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Linear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search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(sequential search) is a method for finding an item (element) in an unsorted list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makes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comparisons in worst-case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hence the running time complexity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that practical as we can achieve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even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with binary search and hash-tables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0C46D-03CC-4ED9-9891-239260011903}"/>
              </a:ext>
            </a:extLst>
          </p:cNvPr>
          <p:cNvSpPr/>
          <p:nvPr/>
        </p:nvSpPr>
        <p:spPr>
          <a:xfrm>
            <a:off x="1877599" y="4844151"/>
            <a:ext cx="646332" cy="646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44B47-BB3E-42AF-AAF1-AA1774D0675D}"/>
              </a:ext>
            </a:extLst>
          </p:cNvPr>
          <p:cNvSpPr/>
          <p:nvPr/>
        </p:nvSpPr>
        <p:spPr>
          <a:xfrm>
            <a:off x="2611664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B2348-73C0-4A0E-9B64-6B5E94994081}"/>
              </a:ext>
            </a:extLst>
          </p:cNvPr>
          <p:cNvSpPr/>
          <p:nvPr/>
        </p:nvSpPr>
        <p:spPr>
          <a:xfrm>
            <a:off x="3350898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8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D81B5-106D-403F-B06D-65BAFA06B9A4}"/>
              </a:ext>
            </a:extLst>
          </p:cNvPr>
          <p:cNvSpPr/>
          <p:nvPr/>
        </p:nvSpPr>
        <p:spPr>
          <a:xfrm>
            <a:off x="4090132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817E26-7057-464E-952B-3515B1B14BB3}"/>
              </a:ext>
            </a:extLst>
          </p:cNvPr>
          <p:cNvSpPr/>
          <p:nvPr/>
        </p:nvSpPr>
        <p:spPr>
          <a:xfrm>
            <a:off x="4829366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F28101-4FF7-44AF-9D88-3575E143B90F}"/>
              </a:ext>
            </a:extLst>
          </p:cNvPr>
          <p:cNvSpPr/>
          <p:nvPr/>
        </p:nvSpPr>
        <p:spPr>
          <a:xfrm>
            <a:off x="5568600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78134-4C52-4604-AA0C-5F3F21EEB9C7}"/>
              </a:ext>
            </a:extLst>
          </p:cNvPr>
          <p:cNvSpPr/>
          <p:nvPr/>
        </p:nvSpPr>
        <p:spPr>
          <a:xfrm>
            <a:off x="6307834" y="4844151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77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4E167-4A84-443F-8FFB-7F33B6A59F4B}"/>
              </a:ext>
            </a:extLst>
          </p:cNvPr>
          <p:cNvSpPr/>
          <p:nvPr/>
        </p:nvSpPr>
        <p:spPr>
          <a:xfrm>
            <a:off x="7041899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C7A46-1C62-47E7-8CEB-CC0D0EBFFB02}"/>
              </a:ext>
            </a:extLst>
          </p:cNvPr>
          <p:cNvSpPr/>
          <p:nvPr/>
        </p:nvSpPr>
        <p:spPr>
          <a:xfrm>
            <a:off x="7781133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B5FBD5-760C-4771-A270-FAB919F2694F}"/>
              </a:ext>
            </a:extLst>
          </p:cNvPr>
          <p:cNvSpPr/>
          <p:nvPr/>
        </p:nvSpPr>
        <p:spPr>
          <a:xfrm>
            <a:off x="8520367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20ED2-ABDA-46E2-BB34-52CBFF36C3B7}"/>
              </a:ext>
            </a:extLst>
          </p:cNvPr>
          <p:cNvSpPr/>
          <p:nvPr/>
        </p:nvSpPr>
        <p:spPr>
          <a:xfrm>
            <a:off x="9259601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0D0F77-7910-4BF9-8928-8E81DC60157D}"/>
              </a:ext>
            </a:extLst>
          </p:cNvPr>
          <p:cNvSpPr/>
          <p:nvPr/>
        </p:nvSpPr>
        <p:spPr>
          <a:xfrm>
            <a:off x="9998835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9C2CA-951F-42E6-B5BD-95210382AE10}"/>
              </a:ext>
            </a:extLst>
          </p:cNvPr>
          <p:cNvSpPr txBox="1"/>
          <p:nvPr/>
        </p:nvSpPr>
        <p:spPr>
          <a:xfrm>
            <a:off x="4139674" y="5898343"/>
            <a:ext cx="395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if we want to find an unknown item in a </a:t>
            </a:r>
          </a:p>
          <a:p>
            <a:pPr algn="ctr"/>
            <a:r>
              <a:rPr lang="hu-HU" i="1" dirty="0"/>
              <a:t>one-dimensional array (linear search)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7083683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Linear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search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(sequential search) is a method for finding an item (element) in an unsorted list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makes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comparisons in worst-case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hence the running time complexity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that practical as we can achieve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even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with binary search and hash-tables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0C46D-03CC-4ED9-9891-239260011903}"/>
              </a:ext>
            </a:extLst>
          </p:cNvPr>
          <p:cNvSpPr/>
          <p:nvPr/>
        </p:nvSpPr>
        <p:spPr>
          <a:xfrm>
            <a:off x="1877599" y="4844151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44B47-BB3E-42AF-AAF1-AA1774D0675D}"/>
              </a:ext>
            </a:extLst>
          </p:cNvPr>
          <p:cNvSpPr/>
          <p:nvPr/>
        </p:nvSpPr>
        <p:spPr>
          <a:xfrm>
            <a:off x="2611664" y="4844146"/>
            <a:ext cx="646332" cy="646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B2348-73C0-4A0E-9B64-6B5E94994081}"/>
              </a:ext>
            </a:extLst>
          </p:cNvPr>
          <p:cNvSpPr/>
          <p:nvPr/>
        </p:nvSpPr>
        <p:spPr>
          <a:xfrm>
            <a:off x="3350898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8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D81B5-106D-403F-B06D-65BAFA06B9A4}"/>
              </a:ext>
            </a:extLst>
          </p:cNvPr>
          <p:cNvSpPr/>
          <p:nvPr/>
        </p:nvSpPr>
        <p:spPr>
          <a:xfrm>
            <a:off x="4090132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817E26-7057-464E-952B-3515B1B14BB3}"/>
              </a:ext>
            </a:extLst>
          </p:cNvPr>
          <p:cNvSpPr/>
          <p:nvPr/>
        </p:nvSpPr>
        <p:spPr>
          <a:xfrm>
            <a:off x="4829366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F28101-4FF7-44AF-9D88-3575E143B90F}"/>
              </a:ext>
            </a:extLst>
          </p:cNvPr>
          <p:cNvSpPr/>
          <p:nvPr/>
        </p:nvSpPr>
        <p:spPr>
          <a:xfrm>
            <a:off x="5568600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78134-4C52-4604-AA0C-5F3F21EEB9C7}"/>
              </a:ext>
            </a:extLst>
          </p:cNvPr>
          <p:cNvSpPr/>
          <p:nvPr/>
        </p:nvSpPr>
        <p:spPr>
          <a:xfrm>
            <a:off x="6307834" y="4844151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77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4E167-4A84-443F-8FFB-7F33B6A59F4B}"/>
              </a:ext>
            </a:extLst>
          </p:cNvPr>
          <p:cNvSpPr/>
          <p:nvPr/>
        </p:nvSpPr>
        <p:spPr>
          <a:xfrm>
            <a:off x="7041899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C7A46-1C62-47E7-8CEB-CC0D0EBFFB02}"/>
              </a:ext>
            </a:extLst>
          </p:cNvPr>
          <p:cNvSpPr/>
          <p:nvPr/>
        </p:nvSpPr>
        <p:spPr>
          <a:xfrm>
            <a:off x="7781133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B5FBD5-760C-4771-A270-FAB919F2694F}"/>
              </a:ext>
            </a:extLst>
          </p:cNvPr>
          <p:cNvSpPr/>
          <p:nvPr/>
        </p:nvSpPr>
        <p:spPr>
          <a:xfrm>
            <a:off x="8520367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20ED2-ABDA-46E2-BB34-52CBFF36C3B7}"/>
              </a:ext>
            </a:extLst>
          </p:cNvPr>
          <p:cNvSpPr/>
          <p:nvPr/>
        </p:nvSpPr>
        <p:spPr>
          <a:xfrm>
            <a:off x="9259601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0D0F77-7910-4BF9-8928-8E81DC60157D}"/>
              </a:ext>
            </a:extLst>
          </p:cNvPr>
          <p:cNvSpPr/>
          <p:nvPr/>
        </p:nvSpPr>
        <p:spPr>
          <a:xfrm>
            <a:off x="9998835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9C2CA-951F-42E6-B5BD-95210382AE10}"/>
              </a:ext>
            </a:extLst>
          </p:cNvPr>
          <p:cNvSpPr txBox="1"/>
          <p:nvPr/>
        </p:nvSpPr>
        <p:spPr>
          <a:xfrm>
            <a:off x="4139674" y="5898343"/>
            <a:ext cx="395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if we want to find an unknown item in a </a:t>
            </a:r>
          </a:p>
          <a:p>
            <a:pPr algn="ctr"/>
            <a:r>
              <a:rPr lang="hu-HU" i="1" dirty="0"/>
              <a:t>one-dimensional array (linear search)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6566626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Linear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search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(sequential search) is a method for finding an item (element) in an unsorted list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makes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comparisons in worst-case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hence the running time complexity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that practical as we can achieve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even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with binary search and hash-tables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0C46D-03CC-4ED9-9891-239260011903}"/>
              </a:ext>
            </a:extLst>
          </p:cNvPr>
          <p:cNvSpPr/>
          <p:nvPr/>
        </p:nvSpPr>
        <p:spPr>
          <a:xfrm>
            <a:off x="1877599" y="4844151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44B47-BB3E-42AF-AAF1-AA1774D0675D}"/>
              </a:ext>
            </a:extLst>
          </p:cNvPr>
          <p:cNvSpPr/>
          <p:nvPr/>
        </p:nvSpPr>
        <p:spPr>
          <a:xfrm>
            <a:off x="2611664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B2348-73C0-4A0E-9B64-6B5E94994081}"/>
              </a:ext>
            </a:extLst>
          </p:cNvPr>
          <p:cNvSpPr/>
          <p:nvPr/>
        </p:nvSpPr>
        <p:spPr>
          <a:xfrm>
            <a:off x="3350898" y="4844146"/>
            <a:ext cx="646332" cy="646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8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D81B5-106D-403F-B06D-65BAFA06B9A4}"/>
              </a:ext>
            </a:extLst>
          </p:cNvPr>
          <p:cNvSpPr/>
          <p:nvPr/>
        </p:nvSpPr>
        <p:spPr>
          <a:xfrm>
            <a:off x="4090132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817E26-7057-464E-952B-3515B1B14BB3}"/>
              </a:ext>
            </a:extLst>
          </p:cNvPr>
          <p:cNvSpPr/>
          <p:nvPr/>
        </p:nvSpPr>
        <p:spPr>
          <a:xfrm>
            <a:off x="4829366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F28101-4FF7-44AF-9D88-3575E143B90F}"/>
              </a:ext>
            </a:extLst>
          </p:cNvPr>
          <p:cNvSpPr/>
          <p:nvPr/>
        </p:nvSpPr>
        <p:spPr>
          <a:xfrm>
            <a:off x="5568600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78134-4C52-4604-AA0C-5F3F21EEB9C7}"/>
              </a:ext>
            </a:extLst>
          </p:cNvPr>
          <p:cNvSpPr/>
          <p:nvPr/>
        </p:nvSpPr>
        <p:spPr>
          <a:xfrm>
            <a:off x="6307834" y="4844151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77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4E167-4A84-443F-8FFB-7F33B6A59F4B}"/>
              </a:ext>
            </a:extLst>
          </p:cNvPr>
          <p:cNvSpPr/>
          <p:nvPr/>
        </p:nvSpPr>
        <p:spPr>
          <a:xfrm>
            <a:off x="7041899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C7A46-1C62-47E7-8CEB-CC0D0EBFFB02}"/>
              </a:ext>
            </a:extLst>
          </p:cNvPr>
          <p:cNvSpPr/>
          <p:nvPr/>
        </p:nvSpPr>
        <p:spPr>
          <a:xfrm>
            <a:off x="7781133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B5FBD5-760C-4771-A270-FAB919F2694F}"/>
              </a:ext>
            </a:extLst>
          </p:cNvPr>
          <p:cNvSpPr/>
          <p:nvPr/>
        </p:nvSpPr>
        <p:spPr>
          <a:xfrm>
            <a:off x="8520367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20ED2-ABDA-46E2-BB34-52CBFF36C3B7}"/>
              </a:ext>
            </a:extLst>
          </p:cNvPr>
          <p:cNvSpPr/>
          <p:nvPr/>
        </p:nvSpPr>
        <p:spPr>
          <a:xfrm>
            <a:off x="9259601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0D0F77-7910-4BF9-8928-8E81DC60157D}"/>
              </a:ext>
            </a:extLst>
          </p:cNvPr>
          <p:cNvSpPr/>
          <p:nvPr/>
        </p:nvSpPr>
        <p:spPr>
          <a:xfrm>
            <a:off x="9998835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9C2CA-951F-42E6-B5BD-95210382AE10}"/>
              </a:ext>
            </a:extLst>
          </p:cNvPr>
          <p:cNvSpPr txBox="1"/>
          <p:nvPr/>
        </p:nvSpPr>
        <p:spPr>
          <a:xfrm>
            <a:off x="4139674" y="5898343"/>
            <a:ext cx="395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if we want to find an unknown item in a </a:t>
            </a:r>
          </a:p>
          <a:p>
            <a:pPr algn="ctr"/>
            <a:r>
              <a:rPr lang="hu-HU" i="1" dirty="0"/>
              <a:t>one-dimensional array (linear search)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75766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56455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1435769" y="282175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1662229" y="2498725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1815403" y="2166814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B406DD65-2DD1-4889-8021-1DC8185AA90A}"/>
              </a:ext>
            </a:extLst>
          </p:cNvPr>
          <p:cNvSpPr/>
          <p:nvPr/>
        </p:nvSpPr>
        <p:spPr>
          <a:xfrm>
            <a:off x="7696443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A, C, B)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E9B1A763-7CCA-468B-BE33-5D5CB4C2368B}"/>
              </a:ext>
            </a:extLst>
          </p:cNvPr>
          <p:cNvSpPr/>
          <p:nvPr/>
        </p:nvSpPr>
        <p:spPr>
          <a:xfrm>
            <a:off x="7696442" y="426451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hanoi(0,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</a:t>
            </a:r>
            <a:r>
              <a:rPr lang="hu-HU" b="1" i="1" dirty="0">
                <a:solidFill>
                  <a:srgbClr val="00B05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367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Linear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search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(sequential search) is a method for finding an item (element) in an unsorted list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makes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comparisons in worst-case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hence the running time complexity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that practical as we can achieve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even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with binary search and hash-tables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0C46D-03CC-4ED9-9891-239260011903}"/>
              </a:ext>
            </a:extLst>
          </p:cNvPr>
          <p:cNvSpPr/>
          <p:nvPr/>
        </p:nvSpPr>
        <p:spPr>
          <a:xfrm>
            <a:off x="1877599" y="4844151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44B47-BB3E-42AF-AAF1-AA1774D0675D}"/>
              </a:ext>
            </a:extLst>
          </p:cNvPr>
          <p:cNvSpPr/>
          <p:nvPr/>
        </p:nvSpPr>
        <p:spPr>
          <a:xfrm>
            <a:off x="2611664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B2348-73C0-4A0E-9B64-6B5E94994081}"/>
              </a:ext>
            </a:extLst>
          </p:cNvPr>
          <p:cNvSpPr/>
          <p:nvPr/>
        </p:nvSpPr>
        <p:spPr>
          <a:xfrm>
            <a:off x="3350898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8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D81B5-106D-403F-B06D-65BAFA06B9A4}"/>
              </a:ext>
            </a:extLst>
          </p:cNvPr>
          <p:cNvSpPr/>
          <p:nvPr/>
        </p:nvSpPr>
        <p:spPr>
          <a:xfrm>
            <a:off x="4090132" y="4844146"/>
            <a:ext cx="646332" cy="646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817E26-7057-464E-952B-3515B1B14BB3}"/>
              </a:ext>
            </a:extLst>
          </p:cNvPr>
          <p:cNvSpPr/>
          <p:nvPr/>
        </p:nvSpPr>
        <p:spPr>
          <a:xfrm>
            <a:off x="4829366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F28101-4FF7-44AF-9D88-3575E143B90F}"/>
              </a:ext>
            </a:extLst>
          </p:cNvPr>
          <p:cNvSpPr/>
          <p:nvPr/>
        </p:nvSpPr>
        <p:spPr>
          <a:xfrm>
            <a:off x="5568600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78134-4C52-4604-AA0C-5F3F21EEB9C7}"/>
              </a:ext>
            </a:extLst>
          </p:cNvPr>
          <p:cNvSpPr/>
          <p:nvPr/>
        </p:nvSpPr>
        <p:spPr>
          <a:xfrm>
            <a:off x="6307834" y="4844151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77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4E167-4A84-443F-8FFB-7F33B6A59F4B}"/>
              </a:ext>
            </a:extLst>
          </p:cNvPr>
          <p:cNvSpPr/>
          <p:nvPr/>
        </p:nvSpPr>
        <p:spPr>
          <a:xfrm>
            <a:off x="7041899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C7A46-1C62-47E7-8CEB-CC0D0EBFFB02}"/>
              </a:ext>
            </a:extLst>
          </p:cNvPr>
          <p:cNvSpPr/>
          <p:nvPr/>
        </p:nvSpPr>
        <p:spPr>
          <a:xfrm>
            <a:off x="7781133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B5FBD5-760C-4771-A270-FAB919F2694F}"/>
              </a:ext>
            </a:extLst>
          </p:cNvPr>
          <p:cNvSpPr/>
          <p:nvPr/>
        </p:nvSpPr>
        <p:spPr>
          <a:xfrm>
            <a:off x="8520367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20ED2-ABDA-46E2-BB34-52CBFF36C3B7}"/>
              </a:ext>
            </a:extLst>
          </p:cNvPr>
          <p:cNvSpPr/>
          <p:nvPr/>
        </p:nvSpPr>
        <p:spPr>
          <a:xfrm>
            <a:off x="9259601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0D0F77-7910-4BF9-8928-8E81DC60157D}"/>
              </a:ext>
            </a:extLst>
          </p:cNvPr>
          <p:cNvSpPr/>
          <p:nvPr/>
        </p:nvSpPr>
        <p:spPr>
          <a:xfrm>
            <a:off x="9998835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9C2CA-951F-42E6-B5BD-95210382AE10}"/>
              </a:ext>
            </a:extLst>
          </p:cNvPr>
          <p:cNvSpPr txBox="1"/>
          <p:nvPr/>
        </p:nvSpPr>
        <p:spPr>
          <a:xfrm>
            <a:off x="4139674" y="5898343"/>
            <a:ext cx="395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if we want to find an unknown item in a </a:t>
            </a:r>
          </a:p>
          <a:p>
            <a:pPr algn="ctr"/>
            <a:r>
              <a:rPr lang="hu-HU" i="1" dirty="0"/>
              <a:t>one-dimensional array (linear search)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3540805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Linear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search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(sequential search) is a method for finding an item (element) in an unsorted list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makes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comparisons in worst-case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hence the running time complexity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that practical as we can achieve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even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with binary search and hash-tables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0C46D-03CC-4ED9-9891-239260011903}"/>
              </a:ext>
            </a:extLst>
          </p:cNvPr>
          <p:cNvSpPr/>
          <p:nvPr/>
        </p:nvSpPr>
        <p:spPr>
          <a:xfrm>
            <a:off x="1877599" y="4844151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44B47-BB3E-42AF-AAF1-AA1774D0675D}"/>
              </a:ext>
            </a:extLst>
          </p:cNvPr>
          <p:cNvSpPr/>
          <p:nvPr/>
        </p:nvSpPr>
        <p:spPr>
          <a:xfrm>
            <a:off x="2611664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B2348-73C0-4A0E-9B64-6B5E94994081}"/>
              </a:ext>
            </a:extLst>
          </p:cNvPr>
          <p:cNvSpPr/>
          <p:nvPr/>
        </p:nvSpPr>
        <p:spPr>
          <a:xfrm>
            <a:off x="3350898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8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D81B5-106D-403F-B06D-65BAFA06B9A4}"/>
              </a:ext>
            </a:extLst>
          </p:cNvPr>
          <p:cNvSpPr/>
          <p:nvPr/>
        </p:nvSpPr>
        <p:spPr>
          <a:xfrm>
            <a:off x="4090132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817E26-7057-464E-952B-3515B1B14BB3}"/>
              </a:ext>
            </a:extLst>
          </p:cNvPr>
          <p:cNvSpPr/>
          <p:nvPr/>
        </p:nvSpPr>
        <p:spPr>
          <a:xfrm>
            <a:off x="4829366" y="4844146"/>
            <a:ext cx="646332" cy="646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F28101-4FF7-44AF-9D88-3575E143B90F}"/>
              </a:ext>
            </a:extLst>
          </p:cNvPr>
          <p:cNvSpPr/>
          <p:nvPr/>
        </p:nvSpPr>
        <p:spPr>
          <a:xfrm>
            <a:off x="5568600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78134-4C52-4604-AA0C-5F3F21EEB9C7}"/>
              </a:ext>
            </a:extLst>
          </p:cNvPr>
          <p:cNvSpPr/>
          <p:nvPr/>
        </p:nvSpPr>
        <p:spPr>
          <a:xfrm>
            <a:off x="6307834" y="4844151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77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4E167-4A84-443F-8FFB-7F33B6A59F4B}"/>
              </a:ext>
            </a:extLst>
          </p:cNvPr>
          <p:cNvSpPr/>
          <p:nvPr/>
        </p:nvSpPr>
        <p:spPr>
          <a:xfrm>
            <a:off x="7041899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C7A46-1C62-47E7-8CEB-CC0D0EBFFB02}"/>
              </a:ext>
            </a:extLst>
          </p:cNvPr>
          <p:cNvSpPr/>
          <p:nvPr/>
        </p:nvSpPr>
        <p:spPr>
          <a:xfrm>
            <a:off x="7781133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B5FBD5-760C-4771-A270-FAB919F2694F}"/>
              </a:ext>
            </a:extLst>
          </p:cNvPr>
          <p:cNvSpPr/>
          <p:nvPr/>
        </p:nvSpPr>
        <p:spPr>
          <a:xfrm>
            <a:off x="8520367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20ED2-ABDA-46E2-BB34-52CBFF36C3B7}"/>
              </a:ext>
            </a:extLst>
          </p:cNvPr>
          <p:cNvSpPr/>
          <p:nvPr/>
        </p:nvSpPr>
        <p:spPr>
          <a:xfrm>
            <a:off x="9259601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0D0F77-7910-4BF9-8928-8E81DC60157D}"/>
              </a:ext>
            </a:extLst>
          </p:cNvPr>
          <p:cNvSpPr/>
          <p:nvPr/>
        </p:nvSpPr>
        <p:spPr>
          <a:xfrm>
            <a:off x="9998835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9C2CA-951F-42E6-B5BD-95210382AE10}"/>
              </a:ext>
            </a:extLst>
          </p:cNvPr>
          <p:cNvSpPr txBox="1"/>
          <p:nvPr/>
        </p:nvSpPr>
        <p:spPr>
          <a:xfrm>
            <a:off x="4139674" y="5898343"/>
            <a:ext cx="395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if we want to find an unknown item in a </a:t>
            </a:r>
          </a:p>
          <a:p>
            <a:pPr algn="ctr"/>
            <a:r>
              <a:rPr lang="hu-HU" i="1" dirty="0"/>
              <a:t>one-dimensional array (linear search)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107601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Linear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search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(sequential search) is a method for finding an item (element) in an unsorted list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makes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comparisons in worst-case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hence the running time complexity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that practical as we can achieve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even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with binary search and hash-tables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0C46D-03CC-4ED9-9891-239260011903}"/>
              </a:ext>
            </a:extLst>
          </p:cNvPr>
          <p:cNvSpPr/>
          <p:nvPr/>
        </p:nvSpPr>
        <p:spPr>
          <a:xfrm>
            <a:off x="1877599" y="4844151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44B47-BB3E-42AF-AAF1-AA1774D0675D}"/>
              </a:ext>
            </a:extLst>
          </p:cNvPr>
          <p:cNvSpPr/>
          <p:nvPr/>
        </p:nvSpPr>
        <p:spPr>
          <a:xfrm>
            <a:off x="2611664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B2348-73C0-4A0E-9B64-6B5E94994081}"/>
              </a:ext>
            </a:extLst>
          </p:cNvPr>
          <p:cNvSpPr/>
          <p:nvPr/>
        </p:nvSpPr>
        <p:spPr>
          <a:xfrm>
            <a:off x="3350898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8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D81B5-106D-403F-B06D-65BAFA06B9A4}"/>
              </a:ext>
            </a:extLst>
          </p:cNvPr>
          <p:cNvSpPr/>
          <p:nvPr/>
        </p:nvSpPr>
        <p:spPr>
          <a:xfrm>
            <a:off x="4090132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817E26-7057-464E-952B-3515B1B14BB3}"/>
              </a:ext>
            </a:extLst>
          </p:cNvPr>
          <p:cNvSpPr/>
          <p:nvPr/>
        </p:nvSpPr>
        <p:spPr>
          <a:xfrm>
            <a:off x="4829366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F28101-4FF7-44AF-9D88-3575E143B90F}"/>
              </a:ext>
            </a:extLst>
          </p:cNvPr>
          <p:cNvSpPr/>
          <p:nvPr/>
        </p:nvSpPr>
        <p:spPr>
          <a:xfrm>
            <a:off x="5568600" y="4844146"/>
            <a:ext cx="646332" cy="646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78134-4C52-4604-AA0C-5F3F21EEB9C7}"/>
              </a:ext>
            </a:extLst>
          </p:cNvPr>
          <p:cNvSpPr/>
          <p:nvPr/>
        </p:nvSpPr>
        <p:spPr>
          <a:xfrm>
            <a:off x="6307834" y="4844151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77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4E167-4A84-443F-8FFB-7F33B6A59F4B}"/>
              </a:ext>
            </a:extLst>
          </p:cNvPr>
          <p:cNvSpPr/>
          <p:nvPr/>
        </p:nvSpPr>
        <p:spPr>
          <a:xfrm>
            <a:off x="7041899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C7A46-1C62-47E7-8CEB-CC0D0EBFFB02}"/>
              </a:ext>
            </a:extLst>
          </p:cNvPr>
          <p:cNvSpPr/>
          <p:nvPr/>
        </p:nvSpPr>
        <p:spPr>
          <a:xfrm>
            <a:off x="7781133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B5FBD5-760C-4771-A270-FAB919F2694F}"/>
              </a:ext>
            </a:extLst>
          </p:cNvPr>
          <p:cNvSpPr/>
          <p:nvPr/>
        </p:nvSpPr>
        <p:spPr>
          <a:xfrm>
            <a:off x="8520367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20ED2-ABDA-46E2-BB34-52CBFF36C3B7}"/>
              </a:ext>
            </a:extLst>
          </p:cNvPr>
          <p:cNvSpPr/>
          <p:nvPr/>
        </p:nvSpPr>
        <p:spPr>
          <a:xfrm>
            <a:off x="9259601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0D0F77-7910-4BF9-8928-8E81DC60157D}"/>
              </a:ext>
            </a:extLst>
          </p:cNvPr>
          <p:cNvSpPr/>
          <p:nvPr/>
        </p:nvSpPr>
        <p:spPr>
          <a:xfrm>
            <a:off x="9998835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9C2CA-951F-42E6-B5BD-95210382AE10}"/>
              </a:ext>
            </a:extLst>
          </p:cNvPr>
          <p:cNvSpPr txBox="1"/>
          <p:nvPr/>
        </p:nvSpPr>
        <p:spPr>
          <a:xfrm>
            <a:off x="4139674" y="5898343"/>
            <a:ext cx="395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if we want to find an unknown item in a </a:t>
            </a:r>
          </a:p>
          <a:p>
            <a:pPr algn="ctr"/>
            <a:r>
              <a:rPr lang="hu-HU" i="1" dirty="0"/>
              <a:t>one-dimensional array (linear search)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5779514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Linear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search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(sequential search) is a method for finding an item (element) in an unsorted list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makes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comparisons in worst-case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hence the running time complexity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that practical as we can achieve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even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with binary search and hash-tables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0C46D-03CC-4ED9-9891-239260011903}"/>
              </a:ext>
            </a:extLst>
          </p:cNvPr>
          <p:cNvSpPr/>
          <p:nvPr/>
        </p:nvSpPr>
        <p:spPr>
          <a:xfrm>
            <a:off x="1877599" y="4844151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44B47-BB3E-42AF-AAF1-AA1774D0675D}"/>
              </a:ext>
            </a:extLst>
          </p:cNvPr>
          <p:cNvSpPr/>
          <p:nvPr/>
        </p:nvSpPr>
        <p:spPr>
          <a:xfrm>
            <a:off x="2611664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B2348-73C0-4A0E-9B64-6B5E94994081}"/>
              </a:ext>
            </a:extLst>
          </p:cNvPr>
          <p:cNvSpPr/>
          <p:nvPr/>
        </p:nvSpPr>
        <p:spPr>
          <a:xfrm>
            <a:off x="3350898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8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D81B5-106D-403F-B06D-65BAFA06B9A4}"/>
              </a:ext>
            </a:extLst>
          </p:cNvPr>
          <p:cNvSpPr/>
          <p:nvPr/>
        </p:nvSpPr>
        <p:spPr>
          <a:xfrm>
            <a:off x="4090132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817E26-7057-464E-952B-3515B1B14BB3}"/>
              </a:ext>
            </a:extLst>
          </p:cNvPr>
          <p:cNvSpPr/>
          <p:nvPr/>
        </p:nvSpPr>
        <p:spPr>
          <a:xfrm>
            <a:off x="4829366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F28101-4FF7-44AF-9D88-3575E143B90F}"/>
              </a:ext>
            </a:extLst>
          </p:cNvPr>
          <p:cNvSpPr/>
          <p:nvPr/>
        </p:nvSpPr>
        <p:spPr>
          <a:xfrm>
            <a:off x="5568600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78134-4C52-4604-AA0C-5F3F21EEB9C7}"/>
              </a:ext>
            </a:extLst>
          </p:cNvPr>
          <p:cNvSpPr/>
          <p:nvPr/>
        </p:nvSpPr>
        <p:spPr>
          <a:xfrm>
            <a:off x="6307834" y="4844151"/>
            <a:ext cx="646332" cy="646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77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4E167-4A84-443F-8FFB-7F33B6A59F4B}"/>
              </a:ext>
            </a:extLst>
          </p:cNvPr>
          <p:cNvSpPr/>
          <p:nvPr/>
        </p:nvSpPr>
        <p:spPr>
          <a:xfrm>
            <a:off x="7041899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C7A46-1C62-47E7-8CEB-CC0D0EBFFB02}"/>
              </a:ext>
            </a:extLst>
          </p:cNvPr>
          <p:cNvSpPr/>
          <p:nvPr/>
        </p:nvSpPr>
        <p:spPr>
          <a:xfrm>
            <a:off x="7781133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B5FBD5-760C-4771-A270-FAB919F2694F}"/>
              </a:ext>
            </a:extLst>
          </p:cNvPr>
          <p:cNvSpPr/>
          <p:nvPr/>
        </p:nvSpPr>
        <p:spPr>
          <a:xfrm>
            <a:off x="8520367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20ED2-ABDA-46E2-BB34-52CBFF36C3B7}"/>
              </a:ext>
            </a:extLst>
          </p:cNvPr>
          <p:cNvSpPr/>
          <p:nvPr/>
        </p:nvSpPr>
        <p:spPr>
          <a:xfrm>
            <a:off x="9259601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0D0F77-7910-4BF9-8928-8E81DC60157D}"/>
              </a:ext>
            </a:extLst>
          </p:cNvPr>
          <p:cNvSpPr/>
          <p:nvPr/>
        </p:nvSpPr>
        <p:spPr>
          <a:xfrm>
            <a:off x="9998835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9C2CA-951F-42E6-B5BD-95210382AE10}"/>
              </a:ext>
            </a:extLst>
          </p:cNvPr>
          <p:cNvSpPr txBox="1"/>
          <p:nvPr/>
        </p:nvSpPr>
        <p:spPr>
          <a:xfrm>
            <a:off x="4139674" y="5898343"/>
            <a:ext cx="395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if we want to find an unknown item in a </a:t>
            </a:r>
          </a:p>
          <a:p>
            <a:pPr algn="ctr"/>
            <a:r>
              <a:rPr lang="hu-HU" i="1" dirty="0"/>
              <a:t>one-dimensional array (linear search)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867031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Linear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search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(sequential search) is a method for finding an item (element) in an unsorted list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makes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comparisons in worst-case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hence the running time complexity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that practical as we can achieve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even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with binary search and hash-tables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0C46D-03CC-4ED9-9891-239260011903}"/>
              </a:ext>
            </a:extLst>
          </p:cNvPr>
          <p:cNvSpPr/>
          <p:nvPr/>
        </p:nvSpPr>
        <p:spPr>
          <a:xfrm>
            <a:off x="1877599" y="4844151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44B47-BB3E-42AF-AAF1-AA1774D0675D}"/>
              </a:ext>
            </a:extLst>
          </p:cNvPr>
          <p:cNvSpPr/>
          <p:nvPr/>
        </p:nvSpPr>
        <p:spPr>
          <a:xfrm>
            <a:off x="2611664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B2348-73C0-4A0E-9B64-6B5E94994081}"/>
              </a:ext>
            </a:extLst>
          </p:cNvPr>
          <p:cNvSpPr/>
          <p:nvPr/>
        </p:nvSpPr>
        <p:spPr>
          <a:xfrm>
            <a:off x="3350898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8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D81B5-106D-403F-B06D-65BAFA06B9A4}"/>
              </a:ext>
            </a:extLst>
          </p:cNvPr>
          <p:cNvSpPr/>
          <p:nvPr/>
        </p:nvSpPr>
        <p:spPr>
          <a:xfrm>
            <a:off x="4090132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817E26-7057-464E-952B-3515B1B14BB3}"/>
              </a:ext>
            </a:extLst>
          </p:cNvPr>
          <p:cNvSpPr/>
          <p:nvPr/>
        </p:nvSpPr>
        <p:spPr>
          <a:xfrm>
            <a:off x="4829366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F28101-4FF7-44AF-9D88-3575E143B90F}"/>
              </a:ext>
            </a:extLst>
          </p:cNvPr>
          <p:cNvSpPr/>
          <p:nvPr/>
        </p:nvSpPr>
        <p:spPr>
          <a:xfrm>
            <a:off x="5568600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78134-4C52-4604-AA0C-5F3F21EEB9C7}"/>
              </a:ext>
            </a:extLst>
          </p:cNvPr>
          <p:cNvSpPr/>
          <p:nvPr/>
        </p:nvSpPr>
        <p:spPr>
          <a:xfrm>
            <a:off x="6307834" y="4844151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77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4E167-4A84-443F-8FFB-7F33B6A59F4B}"/>
              </a:ext>
            </a:extLst>
          </p:cNvPr>
          <p:cNvSpPr/>
          <p:nvPr/>
        </p:nvSpPr>
        <p:spPr>
          <a:xfrm>
            <a:off x="7041899" y="4844146"/>
            <a:ext cx="646332" cy="646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C7A46-1C62-47E7-8CEB-CC0D0EBFFB02}"/>
              </a:ext>
            </a:extLst>
          </p:cNvPr>
          <p:cNvSpPr/>
          <p:nvPr/>
        </p:nvSpPr>
        <p:spPr>
          <a:xfrm>
            <a:off x="7781133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B5FBD5-760C-4771-A270-FAB919F2694F}"/>
              </a:ext>
            </a:extLst>
          </p:cNvPr>
          <p:cNvSpPr/>
          <p:nvPr/>
        </p:nvSpPr>
        <p:spPr>
          <a:xfrm>
            <a:off x="8520367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20ED2-ABDA-46E2-BB34-52CBFF36C3B7}"/>
              </a:ext>
            </a:extLst>
          </p:cNvPr>
          <p:cNvSpPr/>
          <p:nvPr/>
        </p:nvSpPr>
        <p:spPr>
          <a:xfrm>
            <a:off x="9259601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0D0F77-7910-4BF9-8928-8E81DC60157D}"/>
              </a:ext>
            </a:extLst>
          </p:cNvPr>
          <p:cNvSpPr/>
          <p:nvPr/>
        </p:nvSpPr>
        <p:spPr>
          <a:xfrm>
            <a:off x="9998835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9C2CA-951F-42E6-B5BD-95210382AE10}"/>
              </a:ext>
            </a:extLst>
          </p:cNvPr>
          <p:cNvSpPr txBox="1"/>
          <p:nvPr/>
        </p:nvSpPr>
        <p:spPr>
          <a:xfrm>
            <a:off x="4139674" y="5898343"/>
            <a:ext cx="395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if we want to find an unknown item in a </a:t>
            </a:r>
          </a:p>
          <a:p>
            <a:pPr algn="ctr"/>
            <a:r>
              <a:rPr lang="hu-HU" i="1" dirty="0"/>
              <a:t>one-dimensional array (linear search)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9665274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Linear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search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(sequential search) is a method for finding an item (element) in an unsorted list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makes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comparisons in worst-case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hence the running time complexity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that practical as we can achieve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even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with binary search and hash-tables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0C46D-03CC-4ED9-9891-239260011903}"/>
              </a:ext>
            </a:extLst>
          </p:cNvPr>
          <p:cNvSpPr/>
          <p:nvPr/>
        </p:nvSpPr>
        <p:spPr>
          <a:xfrm>
            <a:off x="1877599" y="4844151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44B47-BB3E-42AF-AAF1-AA1774D0675D}"/>
              </a:ext>
            </a:extLst>
          </p:cNvPr>
          <p:cNvSpPr/>
          <p:nvPr/>
        </p:nvSpPr>
        <p:spPr>
          <a:xfrm>
            <a:off x="2611664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B2348-73C0-4A0E-9B64-6B5E94994081}"/>
              </a:ext>
            </a:extLst>
          </p:cNvPr>
          <p:cNvSpPr/>
          <p:nvPr/>
        </p:nvSpPr>
        <p:spPr>
          <a:xfrm>
            <a:off x="3350898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8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D81B5-106D-403F-B06D-65BAFA06B9A4}"/>
              </a:ext>
            </a:extLst>
          </p:cNvPr>
          <p:cNvSpPr/>
          <p:nvPr/>
        </p:nvSpPr>
        <p:spPr>
          <a:xfrm>
            <a:off x="4090132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817E26-7057-464E-952B-3515B1B14BB3}"/>
              </a:ext>
            </a:extLst>
          </p:cNvPr>
          <p:cNvSpPr/>
          <p:nvPr/>
        </p:nvSpPr>
        <p:spPr>
          <a:xfrm>
            <a:off x="4829366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F28101-4FF7-44AF-9D88-3575E143B90F}"/>
              </a:ext>
            </a:extLst>
          </p:cNvPr>
          <p:cNvSpPr/>
          <p:nvPr/>
        </p:nvSpPr>
        <p:spPr>
          <a:xfrm>
            <a:off x="5568600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78134-4C52-4604-AA0C-5F3F21EEB9C7}"/>
              </a:ext>
            </a:extLst>
          </p:cNvPr>
          <p:cNvSpPr/>
          <p:nvPr/>
        </p:nvSpPr>
        <p:spPr>
          <a:xfrm>
            <a:off x="6307834" y="4844151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77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4E167-4A84-443F-8FFB-7F33B6A59F4B}"/>
              </a:ext>
            </a:extLst>
          </p:cNvPr>
          <p:cNvSpPr/>
          <p:nvPr/>
        </p:nvSpPr>
        <p:spPr>
          <a:xfrm>
            <a:off x="7041899" y="4844146"/>
            <a:ext cx="646332" cy="646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C7A46-1C62-47E7-8CEB-CC0D0EBFFB02}"/>
              </a:ext>
            </a:extLst>
          </p:cNvPr>
          <p:cNvSpPr/>
          <p:nvPr/>
        </p:nvSpPr>
        <p:spPr>
          <a:xfrm>
            <a:off x="7781133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B5FBD5-760C-4771-A270-FAB919F2694F}"/>
              </a:ext>
            </a:extLst>
          </p:cNvPr>
          <p:cNvSpPr/>
          <p:nvPr/>
        </p:nvSpPr>
        <p:spPr>
          <a:xfrm>
            <a:off x="8520367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20ED2-ABDA-46E2-BB34-52CBFF36C3B7}"/>
              </a:ext>
            </a:extLst>
          </p:cNvPr>
          <p:cNvSpPr/>
          <p:nvPr/>
        </p:nvSpPr>
        <p:spPr>
          <a:xfrm>
            <a:off x="9259601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0D0F77-7910-4BF9-8928-8E81DC60157D}"/>
              </a:ext>
            </a:extLst>
          </p:cNvPr>
          <p:cNvSpPr/>
          <p:nvPr/>
        </p:nvSpPr>
        <p:spPr>
          <a:xfrm>
            <a:off x="9998835" y="4844146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9C2CA-951F-42E6-B5BD-95210382AE10}"/>
              </a:ext>
            </a:extLst>
          </p:cNvPr>
          <p:cNvSpPr txBox="1"/>
          <p:nvPr/>
        </p:nvSpPr>
        <p:spPr>
          <a:xfrm>
            <a:off x="4139674" y="5898343"/>
            <a:ext cx="395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if we want to find an unknown item in a </a:t>
            </a:r>
          </a:p>
          <a:p>
            <a:pPr algn="ctr"/>
            <a:r>
              <a:rPr lang="hu-HU" i="1" dirty="0"/>
              <a:t>one-dimensional array (linear search)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1340785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1454"/>
            <a:ext cx="9144000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Search Algorithms 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(Binary Search)</a:t>
            </a:r>
          </a:p>
        </p:txBody>
      </p:sp>
    </p:spTree>
    <p:extLst>
      <p:ext uri="{BB962C8B-B14F-4D97-AF65-F5344CB8AC3E}">
        <p14:creationId xmlns:p14="http://schemas.microsoft.com/office/powerpoint/2010/main" val="6291272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search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(logarithmic search) is a method for finding the position of an item (element)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list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makes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comparisons in worst-case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hence the running time complexity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practical and real-world applications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is quite favorable – it is close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constant running time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6357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search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(logarithmic search) is a method for finding the position of an item (element)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list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makes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comparisons in worst-case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hence the running time complexity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practical and real-world applications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is quite favorable – it is close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constant running time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43FE3-1891-49B8-BB63-535524C1CEA5}"/>
              </a:ext>
            </a:extLst>
          </p:cNvPr>
          <p:cNvSpPr/>
          <p:nvPr/>
        </p:nvSpPr>
        <p:spPr>
          <a:xfrm>
            <a:off x="1886477" y="5167317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3A1CE3-E2F0-45FA-9A9E-00C9E08189A9}"/>
              </a:ext>
            </a:extLst>
          </p:cNvPr>
          <p:cNvSpPr/>
          <p:nvPr/>
        </p:nvSpPr>
        <p:spPr>
          <a:xfrm>
            <a:off x="2620542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ABAEB-D585-4971-9E71-19FE68D33F11}"/>
              </a:ext>
            </a:extLst>
          </p:cNvPr>
          <p:cNvSpPr/>
          <p:nvPr/>
        </p:nvSpPr>
        <p:spPr>
          <a:xfrm>
            <a:off x="3359776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DC9C3-25BA-4E9A-B889-8176E6E58739}"/>
              </a:ext>
            </a:extLst>
          </p:cNvPr>
          <p:cNvSpPr/>
          <p:nvPr/>
        </p:nvSpPr>
        <p:spPr>
          <a:xfrm>
            <a:off x="4099010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0C306-0EE2-4356-A190-5E3FF05DEC2A}"/>
              </a:ext>
            </a:extLst>
          </p:cNvPr>
          <p:cNvSpPr/>
          <p:nvPr/>
        </p:nvSpPr>
        <p:spPr>
          <a:xfrm>
            <a:off x="4838244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AB5E01-AD0E-4A90-87FD-FF1F8E114397}"/>
              </a:ext>
            </a:extLst>
          </p:cNvPr>
          <p:cNvSpPr/>
          <p:nvPr/>
        </p:nvSpPr>
        <p:spPr>
          <a:xfrm>
            <a:off x="5577478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9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2CC4FA-7A57-4F7D-9834-226714D4C039}"/>
              </a:ext>
            </a:extLst>
          </p:cNvPr>
          <p:cNvSpPr/>
          <p:nvPr/>
        </p:nvSpPr>
        <p:spPr>
          <a:xfrm>
            <a:off x="6316712" y="5167317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E195FA-4850-4483-B055-375527476482}"/>
              </a:ext>
            </a:extLst>
          </p:cNvPr>
          <p:cNvSpPr/>
          <p:nvPr/>
        </p:nvSpPr>
        <p:spPr>
          <a:xfrm>
            <a:off x="7050777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7808-205E-47A8-875B-C322BAE7C929}"/>
              </a:ext>
            </a:extLst>
          </p:cNvPr>
          <p:cNvSpPr/>
          <p:nvPr/>
        </p:nvSpPr>
        <p:spPr>
          <a:xfrm>
            <a:off x="7790011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F0B6F9-1658-486F-8EFF-BD909042048A}"/>
              </a:ext>
            </a:extLst>
          </p:cNvPr>
          <p:cNvSpPr/>
          <p:nvPr/>
        </p:nvSpPr>
        <p:spPr>
          <a:xfrm>
            <a:off x="8529245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49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788E06-951F-4CE8-8C4F-AAD3DB1DFAFE}"/>
              </a:ext>
            </a:extLst>
          </p:cNvPr>
          <p:cNvSpPr/>
          <p:nvPr/>
        </p:nvSpPr>
        <p:spPr>
          <a:xfrm>
            <a:off x="9268479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2911FB-5367-4FB7-BF09-591A1327BDB0}"/>
              </a:ext>
            </a:extLst>
          </p:cNvPr>
          <p:cNvSpPr/>
          <p:nvPr/>
        </p:nvSpPr>
        <p:spPr>
          <a:xfrm>
            <a:off x="10007713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60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93086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search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(logarithmic search) is a method for finding the position of an item (element)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list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makes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comparisons in worst-case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hence the running time complexity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practical and real-world applications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is quite favorable – it is close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constant running time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43FE3-1891-49B8-BB63-535524C1CEA5}"/>
              </a:ext>
            </a:extLst>
          </p:cNvPr>
          <p:cNvSpPr/>
          <p:nvPr/>
        </p:nvSpPr>
        <p:spPr>
          <a:xfrm>
            <a:off x="1886477" y="5167317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3A1CE3-E2F0-45FA-9A9E-00C9E08189A9}"/>
              </a:ext>
            </a:extLst>
          </p:cNvPr>
          <p:cNvSpPr/>
          <p:nvPr/>
        </p:nvSpPr>
        <p:spPr>
          <a:xfrm>
            <a:off x="2620542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ABAEB-D585-4971-9E71-19FE68D33F11}"/>
              </a:ext>
            </a:extLst>
          </p:cNvPr>
          <p:cNvSpPr/>
          <p:nvPr/>
        </p:nvSpPr>
        <p:spPr>
          <a:xfrm>
            <a:off x="3359776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DC9C3-25BA-4E9A-B889-8176E6E58739}"/>
              </a:ext>
            </a:extLst>
          </p:cNvPr>
          <p:cNvSpPr/>
          <p:nvPr/>
        </p:nvSpPr>
        <p:spPr>
          <a:xfrm>
            <a:off x="4099010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0C306-0EE2-4356-A190-5E3FF05DEC2A}"/>
              </a:ext>
            </a:extLst>
          </p:cNvPr>
          <p:cNvSpPr/>
          <p:nvPr/>
        </p:nvSpPr>
        <p:spPr>
          <a:xfrm>
            <a:off x="4838244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AB5E01-AD0E-4A90-87FD-FF1F8E114397}"/>
              </a:ext>
            </a:extLst>
          </p:cNvPr>
          <p:cNvSpPr/>
          <p:nvPr/>
        </p:nvSpPr>
        <p:spPr>
          <a:xfrm>
            <a:off x="5577478" y="5167312"/>
            <a:ext cx="646332" cy="646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9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2CC4FA-7A57-4F7D-9834-226714D4C039}"/>
              </a:ext>
            </a:extLst>
          </p:cNvPr>
          <p:cNvSpPr/>
          <p:nvPr/>
        </p:nvSpPr>
        <p:spPr>
          <a:xfrm>
            <a:off x="6316712" y="5167317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E195FA-4850-4483-B055-375527476482}"/>
              </a:ext>
            </a:extLst>
          </p:cNvPr>
          <p:cNvSpPr/>
          <p:nvPr/>
        </p:nvSpPr>
        <p:spPr>
          <a:xfrm>
            <a:off x="7050777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7808-205E-47A8-875B-C322BAE7C929}"/>
              </a:ext>
            </a:extLst>
          </p:cNvPr>
          <p:cNvSpPr/>
          <p:nvPr/>
        </p:nvSpPr>
        <p:spPr>
          <a:xfrm>
            <a:off x="7790011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F0B6F9-1658-486F-8EFF-BD909042048A}"/>
              </a:ext>
            </a:extLst>
          </p:cNvPr>
          <p:cNvSpPr/>
          <p:nvPr/>
        </p:nvSpPr>
        <p:spPr>
          <a:xfrm>
            <a:off x="8529245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49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788E06-951F-4CE8-8C4F-AAD3DB1DFAFE}"/>
              </a:ext>
            </a:extLst>
          </p:cNvPr>
          <p:cNvSpPr/>
          <p:nvPr/>
        </p:nvSpPr>
        <p:spPr>
          <a:xfrm>
            <a:off x="9268479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2911FB-5367-4FB7-BF09-591A1327BDB0}"/>
              </a:ext>
            </a:extLst>
          </p:cNvPr>
          <p:cNvSpPr/>
          <p:nvPr/>
        </p:nvSpPr>
        <p:spPr>
          <a:xfrm>
            <a:off x="10007713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60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99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3C134-CD82-4B4A-AD8E-41EE1C649461}"/>
              </a:ext>
            </a:extLst>
          </p:cNvPr>
          <p:cNvSpPr/>
          <p:nvPr/>
        </p:nvSpPr>
        <p:spPr>
          <a:xfrm flipV="1">
            <a:off x="1257388" y="3157105"/>
            <a:ext cx="4557485" cy="89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1DCEA-09F0-4B21-92FC-6A169AD49015}"/>
              </a:ext>
            </a:extLst>
          </p:cNvPr>
          <p:cNvSpPr/>
          <p:nvPr/>
        </p:nvSpPr>
        <p:spPr>
          <a:xfrm flipV="1">
            <a:off x="3482957" y="2074212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AF7E6-886B-4FFB-9B0C-8C63E3FCAE48}"/>
              </a:ext>
            </a:extLst>
          </p:cNvPr>
          <p:cNvSpPr/>
          <p:nvPr/>
        </p:nvSpPr>
        <p:spPr>
          <a:xfrm flipV="1">
            <a:off x="2007728" y="2074211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28E4D-AFE3-4063-B5FA-E61A2CB3A051}"/>
              </a:ext>
            </a:extLst>
          </p:cNvPr>
          <p:cNvSpPr/>
          <p:nvPr/>
        </p:nvSpPr>
        <p:spPr>
          <a:xfrm flipV="1">
            <a:off x="4949308" y="2119164"/>
            <a:ext cx="83566" cy="1082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E98BE-D157-4241-A824-F3663B1FAB19}"/>
              </a:ext>
            </a:extLst>
          </p:cNvPr>
          <p:cNvSpPr/>
          <p:nvPr/>
        </p:nvSpPr>
        <p:spPr>
          <a:xfrm>
            <a:off x="1435769" y="2821758"/>
            <a:ext cx="1227483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4DD5E-A672-4658-BCC1-B388CC52E032}"/>
              </a:ext>
            </a:extLst>
          </p:cNvPr>
          <p:cNvSpPr/>
          <p:nvPr/>
        </p:nvSpPr>
        <p:spPr>
          <a:xfrm>
            <a:off x="1662229" y="2498725"/>
            <a:ext cx="774562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1B99B-4B23-4898-952D-C74C9BA84565}"/>
              </a:ext>
            </a:extLst>
          </p:cNvPr>
          <p:cNvSpPr/>
          <p:nvPr/>
        </p:nvSpPr>
        <p:spPr>
          <a:xfrm>
            <a:off x="4756984" y="2834741"/>
            <a:ext cx="468214" cy="327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99C4-02B3-4BF6-8A18-FC4A1F8092C9}"/>
              </a:ext>
            </a:extLst>
          </p:cNvPr>
          <p:cNvSpPr txBox="1"/>
          <p:nvPr/>
        </p:nvSpPr>
        <p:spPr>
          <a:xfrm>
            <a:off x="188744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05FE9-FBA8-4D26-89ED-A29198DE39FE}"/>
              </a:ext>
            </a:extLst>
          </p:cNvPr>
          <p:cNvSpPr txBox="1"/>
          <p:nvPr/>
        </p:nvSpPr>
        <p:spPr>
          <a:xfrm>
            <a:off x="3362676" y="1649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7D967-FE41-4A14-8378-6DFCBEE0F015}"/>
              </a:ext>
            </a:extLst>
          </p:cNvPr>
          <p:cNvSpPr txBox="1"/>
          <p:nvPr/>
        </p:nvSpPr>
        <p:spPr>
          <a:xfrm>
            <a:off x="4815902" y="1649700"/>
            <a:ext cx="2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D771CE22-F39E-4740-A549-970B1BE79011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hanoi(2, A, B, C)</a:t>
            </a:r>
          </a:p>
        </p:txBody>
      </p:sp>
      <p:sp>
        <p:nvSpPr>
          <p:cNvPr id="17" name="Lekerekített téglalap 24">
            <a:extLst>
              <a:ext uri="{FF2B5EF4-FFF2-40B4-BE49-F238E27FC236}">
                <a16:creationId xmlns:a16="http://schemas.microsoft.com/office/drawing/2014/main" id="{B406DD65-2DD1-4889-8021-1DC8185AA90A}"/>
              </a:ext>
            </a:extLst>
          </p:cNvPr>
          <p:cNvSpPr/>
          <p:nvPr/>
        </p:nvSpPr>
        <p:spPr>
          <a:xfrm>
            <a:off x="7696443" y="482380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hanoi(1, A, C, B)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E9B1A763-7CCA-468B-BE33-5D5CB4C2368B}"/>
              </a:ext>
            </a:extLst>
          </p:cNvPr>
          <p:cNvSpPr/>
          <p:nvPr/>
        </p:nvSpPr>
        <p:spPr>
          <a:xfrm>
            <a:off x="7696442" y="426451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hanoi(0, A, B, 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C77A-E3E6-4B4B-ACD9-2FA18399DD2C}"/>
              </a:ext>
            </a:extLst>
          </p:cNvPr>
          <p:cNvSpPr txBox="1"/>
          <p:nvPr/>
        </p:nvSpPr>
        <p:spPr>
          <a:xfrm>
            <a:off x="1374833" y="3917634"/>
            <a:ext cx="43833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def hanoi(disk, source, middle, dest):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n==0: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</a:t>
            </a:r>
            <a:r>
              <a:rPr lang="hu-HU" b="1" i="1" dirty="0">
                <a:solidFill>
                  <a:srgbClr val="00B050"/>
                </a:solidFill>
              </a:rPr>
              <a:t>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hanoi(disk-1, source, dest, middle)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move disk from source to dest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hanoi(disk-1, middle, source, dest)</a:t>
            </a:r>
            <a:endParaRPr lang="en-GB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1953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search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(logarithmic search) is a method for finding the position of an item (element)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list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makes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comparisons in worst-case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hence the running time complexity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practical and real-world applications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is quite favorable – it is close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constant running time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43FE3-1891-49B8-BB63-535524C1CEA5}"/>
              </a:ext>
            </a:extLst>
          </p:cNvPr>
          <p:cNvSpPr/>
          <p:nvPr/>
        </p:nvSpPr>
        <p:spPr>
          <a:xfrm>
            <a:off x="1886477" y="5167317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3A1CE3-E2F0-45FA-9A9E-00C9E08189A9}"/>
              </a:ext>
            </a:extLst>
          </p:cNvPr>
          <p:cNvSpPr/>
          <p:nvPr/>
        </p:nvSpPr>
        <p:spPr>
          <a:xfrm>
            <a:off x="2620542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ABAEB-D585-4971-9E71-19FE68D33F11}"/>
              </a:ext>
            </a:extLst>
          </p:cNvPr>
          <p:cNvSpPr/>
          <p:nvPr/>
        </p:nvSpPr>
        <p:spPr>
          <a:xfrm>
            <a:off x="3359776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DC9C3-25BA-4E9A-B889-8176E6E58739}"/>
              </a:ext>
            </a:extLst>
          </p:cNvPr>
          <p:cNvSpPr/>
          <p:nvPr/>
        </p:nvSpPr>
        <p:spPr>
          <a:xfrm>
            <a:off x="4099010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0C306-0EE2-4356-A190-5E3FF05DEC2A}"/>
              </a:ext>
            </a:extLst>
          </p:cNvPr>
          <p:cNvSpPr/>
          <p:nvPr/>
        </p:nvSpPr>
        <p:spPr>
          <a:xfrm>
            <a:off x="4838244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AB5E01-AD0E-4A90-87FD-FF1F8E114397}"/>
              </a:ext>
            </a:extLst>
          </p:cNvPr>
          <p:cNvSpPr/>
          <p:nvPr/>
        </p:nvSpPr>
        <p:spPr>
          <a:xfrm>
            <a:off x="5577478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9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2CC4FA-7A57-4F7D-9834-226714D4C039}"/>
              </a:ext>
            </a:extLst>
          </p:cNvPr>
          <p:cNvSpPr/>
          <p:nvPr/>
        </p:nvSpPr>
        <p:spPr>
          <a:xfrm>
            <a:off x="6316712" y="5167317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E195FA-4850-4483-B055-375527476482}"/>
              </a:ext>
            </a:extLst>
          </p:cNvPr>
          <p:cNvSpPr/>
          <p:nvPr/>
        </p:nvSpPr>
        <p:spPr>
          <a:xfrm>
            <a:off x="7050777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7808-205E-47A8-875B-C322BAE7C929}"/>
              </a:ext>
            </a:extLst>
          </p:cNvPr>
          <p:cNvSpPr/>
          <p:nvPr/>
        </p:nvSpPr>
        <p:spPr>
          <a:xfrm>
            <a:off x="7790011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F0B6F9-1658-486F-8EFF-BD909042048A}"/>
              </a:ext>
            </a:extLst>
          </p:cNvPr>
          <p:cNvSpPr/>
          <p:nvPr/>
        </p:nvSpPr>
        <p:spPr>
          <a:xfrm>
            <a:off x="8529245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49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788E06-951F-4CE8-8C4F-AAD3DB1DFAFE}"/>
              </a:ext>
            </a:extLst>
          </p:cNvPr>
          <p:cNvSpPr/>
          <p:nvPr/>
        </p:nvSpPr>
        <p:spPr>
          <a:xfrm>
            <a:off x="9268479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2911FB-5367-4FB7-BF09-591A1327BDB0}"/>
              </a:ext>
            </a:extLst>
          </p:cNvPr>
          <p:cNvSpPr/>
          <p:nvPr/>
        </p:nvSpPr>
        <p:spPr>
          <a:xfrm>
            <a:off x="10007713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60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352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search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(logarithmic search) is a method for finding the position of an item (element)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list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makes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comparisons in worst-case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hence the running time complexity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practical and real-world applications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is quite favorable – it is close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constant running time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43FE3-1891-49B8-BB63-535524C1CEA5}"/>
              </a:ext>
            </a:extLst>
          </p:cNvPr>
          <p:cNvSpPr/>
          <p:nvPr/>
        </p:nvSpPr>
        <p:spPr>
          <a:xfrm>
            <a:off x="1886477" y="5167317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3A1CE3-E2F0-45FA-9A9E-00C9E08189A9}"/>
              </a:ext>
            </a:extLst>
          </p:cNvPr>
          <p:cNvSpPr/>
          <p:nvPr/>
        </p:nvSpPr>
        <p:spPr>
          <a:xfrm>
            <a:off x="2620542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ABAEB-D585-4971-9E71-19FE68D33F11}"/>
              </a:ext>
            </a:extLst>
          </p:cNvPr>
          <p:cNvSpPr/>
          <p:nvPr/>
        </p:nvSpPr>
        <p:spPr>
          <a:xfrm>
            <a:off x="3359776" y="5167312"/>
            <a:ext cx="646332" cy="646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DC9C3-25BA-4E9A-B889-8176E6E58739}"/>
              </a:ext>
            </a:extLst>
          </p:cNvPr>
          <p:cNvSpPr/>
          <p:nvPr/>
        </p:nvSpPr>
        <p:spPr>
          <a:xfrm>
            <a:off x="4099010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0C306-0EE2-4356-A190-5E3FF05DEC2A}"/>
              </a:ext>
            </a:extLst>
          </p:cNvPr>
          <p:cNvSpPr/>
          <p:nvPr/>
        </p:nvSpPr>
        <p:spPr>
          <a:xfrm>
            <a:off x="4838244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AB5E01-AD0E-4A90-87FD-FF1F8E114397}"/>
              </a:ext>
            </a:extLst>
          </p:cNvPr>
          <p:cNvSpPr/>
          <p:nvPr/>
        </p:nvSpPr>
        <p:spPr>
          <a:xfrm>
            <a:off x="5577478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9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2CC4FA-7A57-4F7D-9834-226714D4C039}"/>
              </a:ext>
            </a:extLst>
          </p:cNvPr>
          <p:cNvSpPr/>
          <p:nvPr/>
        </p:nvSpPr>
        <p:spPr>
          <a:xfrm>
            <a:off x="6316712" y="5167317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E195FA-4850-4483-B055-375527476482}"/>
              </a:ext>
            </a:extLst>
          </p:cNvPr>
          <p:cNvSpPr/>
          <p:nvPr/>
        </p:nvSpPr>
        <p:spPr>
          <a:xfrm>
            <a:off x="7050777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7808-205E-47A8-875B-C322BAE7C929}"/>
              </a:ext>
            </a:extLst>
          </p:cNvPr>
          <p:cNvSpPr/>
          <p:nvPr/>
        </p:nvSpPr>
        <p:spPr>
          <a:xfrm>
            <a:off x="7790011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F0B6F9-1658-486F-8EFF-BD909042048A}"/>
              </a:ext>
            </a:extLst>
          </p:cNvPr>
          <p:cNvSpPr/>
          <p:nvPr/>
        </p:nvSpPr>
        <p:spPr>
          <a:xfrm>
            <a:off x="8529245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49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788E06-951F-4CE8-8C4F-AAD3DB1DFAFE}"/>
              </a:ext>
            </a:extLst>
          </p:cNvPr>
          <p:cNvSpPr/>
          <p:nvPr/>
        </p:nvSpPr>
        <p:spPr>
          <a:xfrm>
            <a:off x="9268479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2911FB-5367-4FB7-BF09-591A1327BDB0}"/>
              </a:ext>
            </a:extLst>
          </p:cNvPr>
          <p:cNvSpPr/>
          <p:nvPr/>
        </p:nvSpPr>
        <p:spPr>
          <a:xfrm>
            <a:off x="10007713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60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907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search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(logarithmic search) is a method for finding the position of an item (element)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list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makes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comparisons in worst-case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hence the running time complexity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practical and real-world applications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is quite favorable – it is close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constant running time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43FE3-1891-49B8-BB63-535524C1CEA5}"/>
              </a:ext>
            </a:extLst>
          </p:cNvPr>
          <p:cNvSpPr/>
          <p:nvPr/>
        </p:nvSpPr>
        <p:spPr>
          <a:xfrm>
            <a:off x="1886477" y="5167317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3A1CE3-E2F0-45FA-9A9E-00C9E08189A9}"/>
              </a:ext>
            </a:extLst>
          </p:cNvPr>
          <p:cNvSpPr/>
          <p:nvPr/>
        </p:nvSpPr>
        <p:spPr>
          <a:xfrm>
            <a:off x="2620542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ABAEB-D585-4971-9E71-19FE68D33F11}"/>
              </a:ext>
            </a:extLst>
          </p:cNvPr>
          <p:cNvSpPr/>
          <p:nvPr/>
        </p:nvSpPr>
        <p:spPr>
          <a:xfrm>
            <a:off x="3359776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DC9C3-25BA-4E9A-B889-8176E6E58739}"/>
              </a:ext>
            </a:extLst>
          </p:cNvPr>
          <p:cNvSpPr/>
          <p:nvPr/>
        </p:nvSpPr>
        <p:spPr>
          <a:xfrm>
            <a:off x="4099010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0C306-0EE2-4356-A190-5E3FF05DEC2A}"/>
              </a:ext>
            </a:extLst>
          </p:cNvPr>
          <p:cNvSpPr/>
          <p:nvPr/>
        </p:nvSpPr>
        <p:spPr>
          <a:xfrm>
            <a:off x="4838244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AB5E01-AD0E-4A90-87FD-FF1F8E114397}"/>
              </a:ext>
            </a:extLst>
          </p:cNvPr>
          <p:cNvSpPr/>
          <p:nvPr/>
        </p:nvSpPr>
        <p:spPr>
          <a:xfrm>
            <a:off x="5577478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9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2CC4FA-7A57-4F7D-9834-226714D4C039}"/>
              </a:ext>
            </a:extLst>
          </p:cNvPr>
          <p:cNvSpPr/>
          <p:nvPr/>
        </p:nvSpPr>
        <p:spPr>
          <a:xfrm>
            <a:off x="6316712" y="5167317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E195FA-4850-4483-B055-375527476482}"/>
              </a:ext>
            </a:extLst>
          </p:cNvPr>
          <p:cNvSpPr/>
          <p:nvPr/>
        </p:nvSpPr>
        <p:spPr>
          <a:xfrm>
            <a:off x="7050777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7808-205E-47A8-875B-C322BAE7C929}"/>
              </a:ext>
            </a:extLst>
          </p:cNvPr>
          <p:cNvSpPr/>
          <p:nvPr/>
        </p:nvSpPr>
        <p:spPr>
          <a:xfrm>
            <a:off x="7790011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F0B6F9-1658-486F-8EFF-BD909042048A}"/>
              </a:ext>
            </a:extLst>
          </p:cNvPr>
          <p:cNvSpPr/>
          <p:nvPr/>
        </p:nvSpPr>
        <p:spPr>
          <a:xfrm>
            <a:off x="8529245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49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788E06-951F-4CE8-8C4F-AAD3DB1DFAFE}"/>
              </a:ext>
            </a:extLst>
          </p:cNvPr>
          <p:cNvSpPr/>
          <p:nvPr/>
        </p:nvSpPr>
        <p:spPr>
          <a:xfrm>
            <a:off x="9268479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2911FB-5367-4FB7-BF09-591A1327BDB0}"/>
              </a:ext>
            </a:extLst>
          </p:cNvPr>
          <p:cNvSpPr/>
          <p:nvPr/>
        </p:nvSpPr>
        <p:spPr>
          <a:xfrm>
            <a:off x="10007713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60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023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search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(logarithmic search) is a method for finding the position of an item (element)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list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makes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comparisons in worst-case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hence the running time complexity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practical and real-world applications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is quite favorable – it is close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constant running time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43FE3-1891-49B8-BB63-535524C1CEA5}"/>
              </a:ext>
            </a:extLst>
          </p:cNvPr>
          <p:cNvSpPr/>
          <p:nvPr/>
        </p:nvSpPr>
        <p:spPr>
          <a:xfrm>
            <a:off x="1886477" y="5167317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3A1CE3-E2F0-45FA-9A9E-00C9E08189A9}"/>
              </a:ext>
            </a:extLst>
          </p:cNvPr>
          <p:cNvSpPr/>
          <p:nvPr/>
        </p:nvSpPr>
        <p:spPr>
          <a:xfrm>
            <a:off x="2620542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ABAEB-D585-4971-9E71-19FE68D33F11}"/>
              </a:ext>
            </a:extLst>
          </p:cNvPr>
          <p:cNvSpPr/>
          <p:nvPr/>
        </p:nvSpPr>
        <p:spPr>
          <a:xfrm>
            <a:off x="3359776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DC9C3-25BA-4E9A-B889-8176E6E58739}"/>
              </a:ext>
            </a:extLst>
          </p:cNvPr>
          <p:cNvSpPr/>
          <p:nvPr/>
        </p:nvSpPr>
        <p:spPr>
          <a:xfrm>
            <a:off x="4099010" y="5167312"/>
            <a:ext cx="646332" cy="646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0C306-0EE2-4356-A190-5E3FF05DEC2A}"/>
              </a:ext>
            </a:extLst>
          </p:cNvPr>
          <p:cNvSpPr/>
          <p:nvPr/>
        </p:nvSpPr>
        <p:spPr>
          <a:xfrm>
            <a:off x="4838244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AB5E01-AD0E-4A90-87FD-FF1F8E114397}"/>
              </a:ext>
            </a:extLst>
          </p:cNvPr>
          <p:cNvSpPr/>
          <p:nvPr/>
        </p:nvSpPr>
        <p:spPr>
          <a:xfrm>
            <a:off x="5577478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9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2CC4FA-7A57-4F7D-9834-226714D4C039}"/>
              </a:ext>
            </a:extLst>
          </p:cNvPr>
          <p:cNvSpPr/>
          <p:nvPr/>
        </p:nvSpPr>
        <p:spPr>
          <a:xfrm>
            <a:off x="6316712" y="5167317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E195FA-4850-4483-B055-375527476482}"/>
              </a:ext>
            </a:extLst>
          </p:cNvPr>
          <p:cNvSpPr/>
          <p:nvPr/>
        </p:nvSpPr>
        <p:spPr>
          <a:xfrm>
            <a:off x="7050777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7808-205E-47A8-875B-C322BAE7C929}"/>
              </a:ext>
            </a:extLst>
          </p:cNvPr>
          <p:cNvSpPr/>
          <p:nvPr/>
        </p:nvSpPr>
        <p:spPr>
          <a:xfrm>
            <a:off x="7790011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F0B6F9-1658-486F-8EFF-BD909042048A}"/>
              </a:ext>
            </a:extLst>
          </p:cNvPr>
          <p:cNvSpPr/>
          <p:nvPr/>
        </p:nvSpPr>
        <p:spPr>
          <a:xfrm>
            <a:off x="8529245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49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788E06-951F-4CE8-8C4F-AAD3DB1DFAFE}"/>
              </a:ext>
            </a:extLst>
          </p:cNvPr>
          <p:cNvSpPr/>
          <p:nvPr/>
        </p:nvSpPr>
        <p:spPr>
          <a:xfrm>
            <a:off x="9268479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2911FB-5367-4FB7-BF09-591A1327BDB0}"/>
              </a:ext>
            </a:extLst>
          </p:cNvPr>
          <p:cNvSpPr/>
          <p:nvPr/>
        </p:nvSpPr>
        <p:spPr>
          <a:xfrm>
            <a:off x="10007713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60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64059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search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(logarithmic search) is a method for finding the position of an item (element)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list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makes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comparisons in worst-case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hence the running time complexity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practical and real-world applications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is quite favorable – it is close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constant running time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43FE3-1891-49B8-BB63-535524C1CEA5}"/>
              </a:ext>
            </a:extLst>
          </p:cNvPr>
          <p:cNvSpPr/>
          <p:nvPr/>
        </p:nvSpPr>
        <p:spPr>
          <a:xfrm>
            <a:off x="1886477" y="5167317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3A1CE3-E2F0-45FA-9A9E-00C9E08189A9}"/>
              </a:ext>
            </a:extLst>
          </p:cNvPr>
          <p:cNvSpPr/>
          <p:nvPr/>
        </p:nvSpPr>
        <p:spPr>
          <a:xfrm>
            <a:off x="2620542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ABAEB-D585-4971-9E71-19FE68D33F11}"/>
              </a:ext>
            </a:extLst>
          </p:cNvPr>
          <p:cNvSpPr/>
          <p:nvPr/>
        </p:nvSpPr>
        <p:spPr>
          <a:xfrm>
            <a:off x="3359776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DC9C3-25BA-4E9A-B889-8176E6E58739}"/>
              </a:ext>
            </a:extLst>
          </p:cNvPr>
          <p:cNvSpPr/>
          <p:nvPr/>
        </p:nvSpPr>
        <p:spPr>
          <a:xfrm>
            <a:off x="4099010" y="5167312"/>
            <a:ext cx="646332" cy="646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0C306-0EE2-4356-A190-5E3FF05DEC2A}"/>
              </a:ext>
            </a:extLst>
          </p:cNvPr>
          <p:cNvSpPr/>
          <p:nvPr/>
        </p:nvSpPr>
        <p:spPr>
          <a:xfrm>
            <a:off x="4838244" y="5167312"/>
            <a:ext cx="646332" cy="646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AB5E01-AD0E-4A90-87FD-FF1F8E114397}"/>
              </a:ext>
            </a:extLst>
          </p:cNvPr>
          <p:cNvSpPr/>
          <p:nvPr/>
        </p:nvSpPr>
        <p:spPr>
          <a:xfrm>
            <a:off x="5577478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9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2CC4FA-7A57-4F7D-9834-226714D4C039}"/>
              </a:ext>
            </a:extLst>
          </p:cNvPr>
          <p:cNvSpPr/>
          <p:nvPr/>
        </p:nvSpPr>
        <p:spPr>
          <a:xfrm>
            <a:off x="6316712" y="5167317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E195FA-4850-4483-B055-375527476482}"/>
              </a:ext>
            </a:extLst>
          </p:cNvPr>
          <p:cNvSpPr/>
          <p:nvPr/>
        </p:nvSpPr>
        <p:spPr>
          <a:xfrm>
            <a:off x="7050777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7808-205E-47A8-875B-C322BAE7C929}"/>
              </a:ext>
            </a:extLst>
          </p:cNvPr>
          <p:cNvSpPr/>
          <p:nvPr/>
        </p:nvSpPr>
        <p:spPr>
          <a:xfrm>
            <a:off x="7790011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F0B6F9-1658-486F-8EFF-BD909042048A}"/>
              </a:ext>
            </a:extLst>
          </p:cNvPr>
          <p:cNvSpPr/>
          <p:nvPr/>
        </p:nvSpPr>
        <p:spPr>
          <a:xfrm>
            <a:off x="8529245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49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788E06-951F-4CE8-8C4F-AAD3DB1DFAFE}"/>
              </a:ext>
            </a:extLst>
          </p:cNvPr>
          <p:cNvSpPr/>
          <p:nvPr/>
        </p:nvSpPr>
        <p:spPr>
          <a:xfrm>
            <a:off x="9268479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2911FB-5367-4FB7-BF09-591A1327BDB0}"/>
              </a:ext>
            </a:extLst>
          </p:cNvPr>
          <p:cNvSpPr/>
          <p:nvPr/>
        </p:nvSpPr>
        <p:spPr>
          <a:xfrm>
            <a:off x="10007713" y="5167312"/>
            <a:ext cx="646332" cy="646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60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04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38396</TotalTime>
  <Words>6796</Words>
  <Application>Microsoft Office PowerPoint</Application>
  <PresentationFormat>Widescreen</PresentationFormat>
  <Paragraphs>1508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8" baseType="lpstr">
      <vt:lpstr>Arial</vt:lpstr>
      <vt:lpstr>Calibri</vt:lpstr>
      <vt:lpstr>Calibri Light</vt:lpstr>
      <vt:lpstr>Office Theme</vt:lpstr>
      <vt:lpstr>Towers of Hanoi (Algorithmic Problems)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Factorial Function (Recursion Visualization)</vt:lpstr>
      <vt:lpstr>Factorial Function</vt:lpstr>
      <vt:lpstr>Factorial Function</vt:lpstr>
      <vt:lpstr>Factorial Function</vt:lpstr>
      <vt:lpstr>Factorial Function</vt:lpstr>
      <vt:lpstr>Factorial Function</vt:lpstr>
      <vt:lpstr>Factorial Function</vt:lpstr>
      <vt:lpstr>Factorial Function</vt:lpstr>
      <vt:lpstr>Factorial Function</vt:lpstr>
      <vt:lpstr>Factorial Function</vt:lpstr>
      <vt:lpstr>Factorial Function</vt:lpstr>
      <vt:lpstr>Factorial Function</vt:lpstr>
      <vt:lpstr>Factorial Function</vt:lpstr>
      <vt:lpstr>Factorial Function</vt:lpstr>
      <vt:lpstr>Factorial Function</vt:lpstr>
      <vt:lpstr>Factorial Function</vt:lpstr>
      <vt:lpstr>Factorial Function</vt:lpstr>
      <vt:lpstr>Factorial Function</vt:lpstr>
      <vt:lpstr>Factorial Function</vt:lpstr>
      <vt:lpstr>Factorial Function</vt:lpstr>
      <vt:lpstr>Factorial Function</vt:lpstr>
      <vt:lpstr>Factorial Function</vt:lpstr>
      <vt:lpstr>Factorial Function</vt:lpstr>
      <vt:lpstr>Factorial Function</vt:lpstr>
      <vt:lpstr>Factorial Function</vt:lpstr>
      <vt:lpstr>Factorial Function</vt:lpstr>
      <vt:lpstr>Factorial Function</vt:lpstr>
      <vt:lpstr>Factorial Function</vt:lpstr>
      <vt:lpstr>Search Algorithms (Linear Search)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Search Algorithms  (Binary Search)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204</cp:revision>
  <dcterms:created xsi:type="dcterms:W3CDTF">2015-02-15T18:13:13Z</dcterms:created>
  <dcterms:modified xsi:type="dcterms:W3CDTF">2020-12-04T08:36:06Z</dcterms:modified>
</cp:coreProperties>
</file>