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6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11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0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2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8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64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2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75000"/>
              </a:schemeClr>
            </a:gs>
            <a:gs pos="50000">
              <a:schemeClr val="bg1"/>
            </a:gs>
          </a:gsLst>
          <a:lin ang="166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98B8-7A0A-40F7-BD1D-FF5ABF3AD0BD}" type="datetimeFigureOut">
              <a:rPr lang="fr-FR" smtClean="0"/>
              <a:t>03/04/15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92CE-681C-497F-BDD1-823197412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2"/>
          <p:cNvSpPr txBox="1"/>
          <p:nvPr/>
        </p:nvSpPr>
        <p:spPr>
          <a:xfrm>
            <a:off x="2015477" y="434272"/>
            <a:ext cx="5031105" cy="86868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4800" b="1">
                <a:effectLst/>
                <a:latin typeface="Arial"/>
                <a:ea typeface="ＭＳ 明朝"/>
                <a:cs typeface="Times New Roman"/>
              </a:rPr>
              <a:t>Raspberry Pi</a:t>
            </a:r>
            <a:endParaRPr lang="fr-FR" sz="1200">
              <a:effectLst/>
              <a:ea typeface="ＭＳ 明朝"/>
              <a:cs typeface="Times New Roman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33" y="2091405"/>
            <a:ext cx="5570220" cy="371983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0" y="2627682"/>
            <a:ext cx="1737360" cy="209423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19667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099" y="140198"/>
            <a:ext cx="5349708" cy="703895"/>
          </a:xfrm>
        </p:spPr>
        <p:txBody>
          <a:bodyPr/>
          <a:lstStyle/>
          <a:p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2149" y="1270560"/>
            <a:ext cx="2568971" cy="448610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Ordinateur LINUX DEBIAN</a:t>
            </a:r>
          </a:p>
          <a:p>
            <a:r>
              <a:rPr lang="fr-FR" dirty="0" err="1" smtClean="0"/>
              <a:t>SoC</a:t>
            </a:r>
            <a:endParaRPr lang="fr-FR" dirty="0" smtClean="0"/>
          </a:p>
          <a:p>
            <a:pPr lvl="1"/>
            <a:r>
              <a:rPr lang="fr-FR" dirty="0" smtClean="0"/>
              <a:t>ARM11 700MHz</a:t>
            </a:r>
          </a:p>
          <a:p>
            <a:pPr lvl="1"/>
            <a:r>
              <a:rPr lang="fr-FR" dirty="0" smtClean="0"/>
              <a:t>Processeur graphique</a:t>
            </a:r>
          </a:p>
          <a:p>
            <a:pPr lvl="1"/>
            <a:r>
              <a:rPr lang="fr-FR" dirty="0" smtClean="0"/>
              <a:t>RAM</a:t>
            </a:r>
          </a:p>
          <a:p>
            <a:pPr lvl="1"/>
            <a:r>
              <a:rPr lang="fr-FR" dirty="0" smtClean="0"/>
              <a:t>Périphériques</a:t>
            </a:r>
            <a:endParaRPr lang="fr-FR" dirty="0"/>
          </a:p>
          <a:p>
            <a:r>
              <a:rPr lang="fr-FR" sz="2200" dirty="0" smtClean="0"/>
              <a:t>USB</a:t>
            </a:r>
          </a:p>
          <a:p>
            <a:pPr lvl="1"/>
            <a:r>
              <a:rPr lang="fr-FR" dirty="0" smtClean="0"/>
              <a:t>WIFI</a:t>
            </a:r>
          </a:p>
          <a:p>
            <a:pPr lvl="1"/>
            <a:r>
              <a:rPr lang="fr-FR" dirty="0" smtClean="0"/>
              <a:t>Souris / clavier</a:t>
            </a:r>
          </a:p>
          <a:p>
            <a:pPr lvl="1"/>
            <a:r>
              <a:rPr lang="fr-FR" dirty="0" smtClean="0"/>
              <a:t>Clé</a:t>
            </a:r>
            <a:r>
              <a:rPr lang="fr-FR" dirty="0"/>
              <a:t> </a:t>
            </a:r>
            <a:r>
              <a:rPr lang="fr-FR" dirty="0" smtClean="0"/>
              <a:t>mémoire</a:t>
            </a:r>
          </a:p>
          <a:p>
            <a:r>
              <a:rPr lang="fr-FR" dirty="0" smtClean="0"/>
              <a:t>Connecteur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r>
              <a:rPr lang="fr-FR" dirty="0" smtClean="0"/>
              <a:t>I2C / SPI / UART</a:t>
            </a:r>
          </a:p>
          <a:p>
            <a:pPr lvl="1"/>
            <a:r>
              <a:rPr lang="fr-FR" dirty="0" smtClean="0"/>
              <a:t>PWM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16349" y="1075808"/>
            <a:ext cx="6301107" cy="4091938"/>
            <a:chOff x="0" y="0"/>
            <a:chExt cx="6374765" cy="4140408"/>
          </a:xfrm>
        </p:grpSpPr>
        <p:pic>
          <p:nvPicPr>
            <p:cNvPr id="5" name="Picture 2" descr="http://www.lextronic.fr/doc/produit/img1_5712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4630411">
              <a:off x="3515265" y="442912"/>
              <a:ext cx="1847850" cy="962025"/>
            </a:xfrm>
            <a:prstGeom prst="rect">
              <a:avLst/>
            </a:prstGeom>
            <a:noFill/>
            <a:extLst/>
          </p:spPr>
        </p:pic>
        <p:grpSp>
          <p:nvGrpSpPr>
            <p:cNvPr id="6" name="Groupe 5"/>
            <p:cNvGrpSpPr/>
            <p:nvPr/>
          </p:nvGrpSpPr>
          <p:grpSpPr>
            <a:xfrm>
              <a:off x="0" y="197059"/>
              <a:ext cx="6374765" cy="3943349"/>
              <a:chOff x="0" y="0"/>
              <a:chExt cx="6787558" cy="4271666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1434" y="1277006"/>
                <a:ext cx="2994660" cy="2994660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97213" y="2837793"/>
                <a:ext cx="1490345" cy="1064260"/>
              </a:xfrm>
              <a:prstGeom prst="rect">
                <a:avLst/>
              </a:prstGeom>
            </p:spPr>
          </p:pic>
          <p:pic>
            <p:nvPicPr>
              <p:cNvPr id="9" name="il_fi" descr="http://www.risoul.com/images/prestataires/wifi-996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0110" y="2963917"/>
                <a:ext cx="466725" cy="322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il_fi" descr="http://boulanger.scene7.com/is/image/Boulanger/bfr_overlay?layer=comp&amp;$t1=&amp;$product_id=Boulanger/0722868817919_h_f_l_0&amp;wid=400&amp;hei=4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10303" y="3200400"/>
                <a:ext cx="677545" cy="706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86400" y="819806"/>
                <a:ext cx="1293495" cy="1136650"/>
              </a:xfrm>
              <a:prstGeom prst="rect">
                <a:avLst/>
              </a:prstGeom>
            </p:spPr>
          </p:pic>
          <p:pic>
            <p:nvPicPr>
              <p:cNvPr id="12" name="Image 11" descr="http://snootlab.com/img/p/294-939-large.jp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16620" y="0"/>
                <a:ext cx="945515" cy="945515"/>
              </a:xfrm>
              <a:prstGeom prst="rect">
                <a:avLst/>
              </a:prstGeom>
              <a:noFill/>
            </p:spPr>
          </p:pic>
          <p:pic>
            <p:nvPicPr>
              <p:cNvPr id="13" name="il_fi" descr="http://www.kosmodrom.com.ua/pic/SO18.jp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3848" y="268013"/>
                <a:ext cx="903605" cy="6769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Forme libre 13"/>
              <p:cNvSpPr/>
              <p:nvPr/>
            </p:nvSpPr>
            <p:spPr>
              <a:xfrm>
                <a:off x="1734206" y="756744"/>
                <a:ext cx="506673" cy="1103587"/>
              </a:xfrm>
              <a:custGeom>
                <a:avLst/>
                <a:gdLst>
                  <a:gd name="connsiteX0" fmla="*/ 0 w 506673"/>
                  <a:gd name="connsiteY0" fmla="*/ 1103587 h 1103587"/>
                  <a:gd name="connsiteX1" fmla="*/ 457200 w 506673"/>
                  <a:gd name="connsiteY1" fmla="*/ 662152 h 1103587"/>
                  <a:gd name="connsiteX2" fmla="*/ 472966 w 506673"/>
                  <a:gd name="connsiteY2" fmla="*/ 0 h 110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673" h="1103587">
                    <a:moveTo>
                      <a:pt x="0" y="1103587"/>
                    </a:moveTo>
                    <a:cubicBezTo>
                      <a:pt x="189186" y="974835"/>
                      <a:pt x="378372" y="846083"/>
                      <a:pt x="457200" y="662152"/>
                    </a:cubicBezTo>
                    <a:cubicBezTo>
                      <a:pt x="536028" y="478221"/>
                      <a:pt x="504497" y="239110"/>
                      <a:pt x="472966" y="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Forme libre 14"/>
              <p:cNvSpPr/>
              <p:nvPr/>
            </p:nvSpPr>
            <p:spPr>
              <a:xfrm>
                <a:off x="1891862" y="709448"/>
                <a:ext cx="1500505" cy="1182370"/>
              </a:xfrm>
              <a:custGeom>
                <a:avLst/>
                <a:gdLst>
                  <a:gd name="connsiteX0" fmla="*/ 0 w 1500668"/>
                  <a:gd name="connsiteY0" fmla="*/ 1182414 h 1182414"/>
                  <a:gd name="connsiteX1" fmla="*/ 1292772 w 1500668"/>
                  <a:gd name="connsiteY1" fmla="*/ 331076 h 1182414"/>
                  <a:gd name="connsiteX2" fmla="*/ 1481958 w 1500668"/>
                  <a:gd name="connsiteY2" fmla="*/ 0 h 118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0668" h="1182414">
                    <a:moveTo>
                      <a:pt x="0" y="1182414"/>
                    </a:moveTo>
                    <a:cubicBezTo>
                      <a:pt x="522889" y="855279"/>
                      <a:pt x="1045779" y="528145"/>
                      <a:pt x="1292772" y="331076"/>
                    </a:cubicBezTo>
                    <a:cubicBezTo>
                      <a:pt x="1539765" y="134007"/>
                      <a:pt x="1510861" y="67003"/>
                      <a:pt x="1481958" y="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1986455" y="1072055"/>
                <a:ext cx="2585085" cy="850900"/>
              </a:xfrm>
              <a:custGeom>
                <a:avLst/>
                <a:gdLst>
                  <a:gd name="connsiteX0" fmla="*/ 0 w 2585545"/>
                  <a:gd name="connsiteY0" fmla="*/ 851338 h 851338"/>
                  <a:gd name="connsiteX1" fmla="*/ 2112579 w 2585545"/>
                  <a:gd name="connsiteY1" fmla="*/ 315310 h 851338"/>
                  <a:gd name="connsiteX2" fmla="*/ 2585545 w 2585545"/>
                  <a:gd name="connsiteY2" fmla="*/ 0 h 85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5545" h="851338">
                    <a:moveTo>
                      <a:pt x="0" y="851338"/>
                    </a:moveTo>
                    <a:cubicBezTo>
                      <a:pt x="840827" y="654269"/>
                      <a:pt x="1681655" y="457200"/>
                      <a:pt x="2112579" y="315310"/>
                    </a:cubicBezTo>
                    <a:cubicBezTo>
                      <a:pt x="2543503" y="173420"/>
                      <a:pt x="2564524" y="86710"/>
                      <a:pt x="2585545" y="0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>
                <a:off x="2112579" y="1450427"/>
                <a:ext cx="3909695" cy="530860"/>
              </a:xfrm>
              <a:custGeom>
                <a:avLst/>
                <a:gdLst>
                  <a:gd name="connsiteX0" fmla="*/ 0 w 3909848"/>
                  <a:gd name="connsiteY0" fmla="*/ 530892 h 530892"/>
                  <a:gd name="connsiteX1" fmla="*/ 3058510 w 3909848"/>
                  <a:gd name="connsiteY1" fmla="*/ 42161 h 530892"/>
                  <a:gd name="connsiteX2" fmla="*/ 3909848 w 3909848"/>
                  <a:gd name="connsiteY2" fmla="*/ 57926 h 53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9848" h="530892">
                    <a:moveTo>
                      <a:pt x="0" y="530892"/>
                    </a:moveTo>
                    <a:cubicBezTo>
                      <a:pt x="1203434" y="325940"/>
                      <a:pt x="2406869" y="120989"/>
                      <a:pt x="3058510" y="42161"/>
                    </a:cubicBezTo>
                    <a:cubicBezTo>
                      <a:pt x="3710151" y="-36667"/>
                      <a:pt x="3809999" y="10629"/>
                      <a:pt x="3909848" y="57926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3184634" y="2963917"/>
                <a:ext cx="488731" cy="425669"/>
              </a:xfrm>
              <a:prstGeom prst="straightConnector1">
                <a:avLst/>
              </a:prstGeom>
              <a:ln w="57150" cmpd="sng"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 flipV="1">
                <a:off x="4335517" y="3389586"/>
                <a:ext cx="1150883" cy="157874"/>
              </a:xfrm>
              <a:prstGeom prst="straightConnector1">
                <a:avLst/>
              </a:prstGeom>
              <a:ln w="5715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Zone de texte 37"/>
              <p:cNvSpPr txBox="1"/>
              <p:nvPr/>
            </p:nvSpPr>
            <p:spPr>
              <a:xfrm>
                <a:off x="5297213" y="1529255"/>
                <a:ext cx="567559" cy="3310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UART</a:t>
                </a:r>
              </a:p>
            </p:txBody>
          </p:sp>
          <p:sp>
            <p:nvSpPr>
              <p:cNvPr id="21" name="Zone de texte 39"/>
              <p:cNvSpPr txBox="1"/>
              <p:nvPr/>
            </p:nvSpPr>
            <p:spPr>
              <a:xfrm>
                <a:off x="3767958" y="1103586"/>
                <a:ext cx="567559" cy="3310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I2C</a:t>
                </a:r>
              </a:p>
            </p:txBody>
          </p:sp>
          <p:sp>
            <p:nvSpPr>
              <p:cNvPr id="22" name="Zone de texte 40"/>
              <p:cNvSpPr txBox="1"/>
              <p:nvPr/>
            </p:nvSpPr>
            <p:spPr>
              <a:xfrm>
                <a:off x="2822027" y="835572"/>
                <a:ext cx="567559" cy="3310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SPI</a:t>
                </a:r>
              </a:p>
            </p:txBody>
          </p:sp>
          <p:sp>
            <p:nvSpPr>
              <p:cNvPr id="23" name="Zone de texte 41"/>
              <p:cNvSpPr txBox="1"/>
              <p:nvPr/>
            </p:nvSpPr>
            <p:spPr>
              <a:xfrm>
                <a:off x="1734206" y="945873"/>
                <a:ext cx="653898" cy="3310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1Wire</a:t>
                </a:r>
              </a:p>
            </p:txBody>
          </p:sp>
          <p:pic>
            <p:nvPicPr>
              <p:cNvPr id="24" name="Image 2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2963917"/>
                <a:ext cx="961390" cy="640715"/>
              </a:xfrm>
              <a:prstGeom prst="rect">
                <a:avLst/>
              </a:prstGeom>
            </p:spPr>
          </p:pic>
          <p:sp>
            <p:nvSpPr>
              <p:cNvPr id="25" name="Forme libre 24"/>
              <p:cNvSpPr/>
              <p:nvPr/>
            </p:nvSpPr>
            <p:spPr>
              <a:xfrm>
                <a:off x="173420" y="2112579"/>
                <a:ext cx="663073" cy="961696"/>
              </a:xfrm>
              <a:custGeom>
                <a:avLst/>
                <a:gdLst>
                  <a:gd name="connsiteX0" fmla="*/ 16687 w 663073"/>
                  <a:gd name="connsiteY0" fmla="*/ 744333 h 744333"/>
                  <a:gd name="connsiteX1" fmla="*/ 16687 w 663073"/>
                  <a:gd name="connsiteY1" fmla="*/ 271368 h 744333"/>
                  <a:gd name="connsiteX2" fmla="*/ 190107 w 663073"/>
                  <a:gd name="connsiteY2" fmla="*/ 3354 h 744333"/>
                  <a:gd name="connsiteX3" fmla="*/ 663073 w 663073"/>
                  <a:gd name="connsiteY3" fmla="*/ 145244 h 74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073" h="744333">
                    <a:moveTo>
                      <a:pt x="16687" y="744333"/>
                    </a:moveTo>
                    <a:cubicBezTo>
                      <a:pt x="2235" y="569599"/>
                      <a:pt x="-12216" y="394865"/>
                      <a:pt x="16687" y="271368"/>
                    </a:cubicBezTo>
                    <a:cubicBezTo>
                      <a:pt x="45590" y="147871"/>
                      <a:pt x="82376" y="24375"/>
                      <a:pt x="190107" y="3354"/>
                    </a:cubicBezTo>
                    <a:cubicBezTo>
                      <a:pt x="297838" y="-17667"/>
                      <a:pt x="480455" y="63788"/>
                      <a:pt x="663073" y="1452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77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LINUX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566" y="1337108"/>
            <a:ext cx="7808768" cy="253024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Raspberry Pi est un ordinateur fonctionnant sous Linux.</a:t>
            </a:r>
          </a:p>
          <a:p>
            <a:r>
              <a:rPr lang="fr-FR" dirty="0" smtClean="0"/>
              <a:t>L’interface peut être une console texte ou un bureau graphique</a:t>
            </a:r>
          </a:p>
          <a:p>
            <a:pPr lvl="1"/>
            <a:r>
              <a:rPr lang="fr-FR" dirty="0" smtClean="0"/>
              <a:t>Les ressources limités de </a:t>
            </a:r>
            <a:r>
              <a:rPr lang="fr-FR" dirty="0" err="1" smtClean="0"/>
              <a:t>Rpi</a:t>
            </a:r>
            <a:r>
              <a:rPr lang="fr-FR" dirty="0" smtClean="0"/>
              <a:t> privilégient le mode texte</a:t>
            </a:r>
          </a:p>
          <a:p>
            <a:pPr lvl="1"/>
            <a:endParaRPr lang="fr-FR" dirty="0"/>
          </a:p>
          <a:p>
            <a:r>
              <a:rPr lang="fr-FR" dirty="0" smtClean="0"/>
              <a:t>Nécessité de connaitre la structure d’un système Linux</a:t>
            </a:r>
          </a:p>
          <a:p>
            <a:r>
              <a:rPr lang="fr-FR" dirty="0" smtClean="0"/>
              <a:t>Nécessité de connaitre quelques commandes (copier, coller , renommer etc…)</a:t>
            </a:r>
          </a:p>
          <a:p>
            <a:r>
              <a:rPr lang="fr-FR" dirty="0" smtClean="0"/>
              <a:t>Contrôle à distance via une liaison SSH (Secure Shell)</a:t>
            </a:r>
          </a:p>
        </p:txBody>
      </p:sp>
      <p:pic>
        <p:nvPicPr>
          <p:cNvPr id="5122" name="Picture 2" descr="http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30" y="83128"/>
            <a:ext cx="1191236" cy="13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0566" y="4434157"/>
            <a:ext cx="4787900" cy="19431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754880" y="4002288"/>
            <a:ext cx="4156392" cy="27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45975" cy="1114539"/>
          </a:xfrm>
        </p:spPr>
        <p:txBody>
          <a:bodyPr/>
          <a:lstStyle/>
          <a:p>
            <a:r>
              <a:rPr lang="fr-FR" b="1" dirty="0" smtClean="0"/>
              <a:t>Python : Le langage de la communauté </a:t>
            </a:r>
            <a:r>
              <a:rPr lang="fr-FR" b="1" dirty="0" err="1" smtClean="0"/>
              <a:t>Rpi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009646"/>
            <a:ext cx="7772870" cy="2022028"/>
          </a:xfrm>
        </p:spPr>
        <p:txBody>
          <a:bodyPr>
            <a:normAutofit/>
          </a:bodyPr>
          <a:lstStyle/>
          <a:p>
            <a:r>
              <a:rPr lang="fr-FR" dirty="0" smtClean="0"/>
              <a:t>Python </a:t>
            </a:r>
            <a:r>
              <a:rPr lang="fr-FR" dirty="0"/>
              <a:t>est un langage </a:t>
            </a:r>
            <a:r>
              <a:rPr lang="fr-FR" dirty="0" smtClean="0"/>
              <a:t>interprété </a:t>
            </a:r>
            <a:r>
              <a:rPr lang="fr-FR" dirty="0"/>
              <a:t>orienté objet de très haut niveau, il dispose d’une syntaxe </a:t>
            </a:r>
            <a:r>
              <a:rPr lang="fr-FR" dirty="0" smtClean="0"/>
              <a:t>assez </a:t>
            </a:r>
            <a:r>
              <a:rPr lang="fr-FR" dirty="0"/>
              <a:t>proche du </a:t>
            </a:r>
            <a:r>
              <a:rPr lang="fr-FR" dirty="0" smtClean="0"/>
              <a:t>C. Il est massivement utilisé sur </a:t>
            </a:r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8492" y="3212622"/>
            <a:ext cx="7569208" cy="2676698"/>
          </a:xfrm>
          <a:prstGeom prst="rect">
            <a:avLst/>
          </a:prstGeom>
        </p:spPr>
      </p:pic>
      <p:pic>
        <p:nvPicPr>
          <p:cNvPr id="1026" name="Picture 2" descr="http://uneautreformation.com/IMG/arton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79" y="218786"/>
            <a:ext cx="1407218" cy="14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0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Equipement recommandé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07852" y="2011681"/>
            <a:ext cx="2850348" cy="3779520"/>
          </a:xfrm>
        </p:spPr>
        <p:txBody>
          <a:bodyPr/>
          <a:lstStyle/>
          <a:p>
            <a:r>
              <a:rPr lang="fr-FR" dirty="0" smtClean="0"/>
              <a:t>Ordinateur </a:t>
            </a:r>
            <a:r>
              <a:rPr lang="fr-FR" dirty="0" err="1" smtClean="0"/>
              <a:t>Rpi</a:t>
            </a:r>
            <a:endParaRPr lang="fr-FR" dirty="0"/>
          </a:p>
          <a:p>
            <a:r>
              <a:rPr lang="fr-FR" dirty="0" smtClean="0"/>
              <a:t>IHM</a:t>
            </a:r>
          </a:p>
          <a:p>
            <a:r>
              <a:rPr lang="fr-FR" dirty="0" smtClean="0"/>
              <a:t>Internet</a:t>
            </a:r>
          </a:p>
          <a:p>
            <a:r>
              <a:rPr lang="fr-FR" dirty="0" smtClean="0"/>
              <a:t>Interfaces pour </a:t>
            </a:r>
            <a:r>
              <a:rPr lang="fr-FR" dirty="0" err="1" smtClean="0"/>
              <a:t>TPs</a:t>
            </a:r>
            <a:endParaRPr lang="fr-FR" dirty="0" smtClean="0"/>
          </a:p>
          <a:p>
            <a:r>
              <a:rPr lang="fr-FR" dirty="0" smtClean="0"/>
              <a:t>Accessoires</a:t>
            </a:r>
          </a:p>
          <a:p>
            <a:r>
              <a:rPr lang="fr-FR" dirty="0" smtClean="0"/>
              <a:t>~100€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" y="1739582"/>
            <a:ext cx="4922520" cy="42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7136" y="485514"/>
            <a:ext cx="5116952" cy="653329"/>
          </a:xfrm>
        </p:spPr>
        <p:txBody>
          <a:bodyPr/>
          <a:lstStyle/>
          <a:p>
            <a:r>
              <a:rPr lang="fr-FR" b="1" dirty="0" smtClean="0"/>
              <a:t>Connecteur GPIO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2447" r="33106" b="27479"/>
          <a:stretch/>
        </p:blipFill>
        <p:spPr>
          <a:xfrm>
            <a:off x="4652435" y="1441149"/>
            <a:ext cx="4132804" cy="38995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72122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Attention :</a:t>
            </a:r>
            <a:endParaRPr lang="fr-FR" dirty="0"/>
          </a:p>
          <a:p>
            <a:r>
              <a:rPr lang="fr-FR" b="1" dirty="0"/>
              <a:t> </a:t>
            </a:r>
            <a:endParaRPr lang="fr-FR" dirty="0"/>
          </a:p>
          <a:p>
            <a:r>
              <a:rPr lang="fr-FR" b="1" dirty="0"/>
              <a:t>Toutes les lignes d’entrées/sorties présentes sur ce connecteur sont directement reliées au processeur, sans aucun élément de limitation de courant ou de protection.</a:t>
            </a:r>
            <a:endParaRPr lang="fr-FR" dirty="0"/>
          </a:p>
          <a:p>
            <a:r>
              <a:rPr lang="fr-FR" b="1" dirty="0"/>
              <a:t>Un court-circuit ou encore l’application d’une tension sur une ligne configurée en sortie détruirait le processeur et le </a:t>
            </a:r>
            <a:r>
              <a:rPr lang="fr-FR" b="1" dirty="0" err="1"/>
              <a:t>Raspberry</a:t>
            </a:r>
            <a:r>
              <a:rPr lang="fr-FR" b="1" dirty="0"/>
              <a:t> serait alors bon pour la poubelle.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9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332" y="118984"/>
            <a:ext cx="4208401" cy="51601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Les TP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297" y="719667"/>
            <a:ext cx="6930436" cy="5715000"/>
          </a:xfrm>
        </p:spPr>
        <p:txBody>
          <a:bodyPr>
            <a:normAutofit/>
          </a:bodyPr>
          <a:lstStyle/>
          <a:p>
            <a:r>
              <a:rPr lang="fr-FR" dirty="0" smtClean="0"/>
              <a:t>Installation de l’OS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Configuration d’un client SSH sur PC (Windows)</a:t>
            </a:r>
          </a:p>
          <a:p>
            <a:pPr lvl="1"/>
            <a:r>
              <a:rPr lang="fr-FR" dirty="0" smtClean="0"/>
              <a:t> interfaces texte ou graphique</a:t>
            </a:r>
          </a:p>
          <a:p>
            <a:r>
              <a:rPr lang="fr-FR" dirty="0" smtClean="0"/>
              <a:t>GPIO</a:t>
            </a:r>
          </a:p>
          <a:p>
            <a:pPr lvl="1"/>
            <a:r>
              <a:rPr lang="fr-FR" dirty="0" smtClean="0"/>
              <a:t>Bouton / LED</a:t>
            </a:r>
          </a:p>
          <a:p>
            <a:r>
              <a:rPr lang="fr-FR" dirty="0" smtClean="0"/>
              <a:t>I2C / SMBUS</a:t>
            </a:r>
          </a:p>
          <a:p>
            <a:pPr lvl="1"/>
            <a:r>
              <a:rPr lang="fr-FR" dirty="0" smtClean="0"/>
              <a:t>Capteur de température TMP102</a:t>
            </a:r>
          </a:p>
          <a:p>
            <a:r>
              <a:rPr lang="fr-FR" dirty="0" smtClean="0"/>
              <a:t>Serveur WEB</a:t>
            </a:r>
          </a:p>
          <a:p>
            <a:pPr lvl="1"/>
            <a:r>
              <a:rPr lang="fr-FR" dirty="0" smtClean="0"/>
              <a:t>Contrôle à distance des GPIO</a:t>
            </a:r>
          </a:p>
          <a:p>
            <a:pPr lvl="1"/>
            <a:r>
              <a:rPr lang="fr-FR" dirty="0" smtClean="0"/>
              <a:t>Lecture de la température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55"/>
          <a:stretch/>
        </p:blipFill>
        <p:spPr>
          <a:xfrm>
            <a:off x="6122024" y="1718313"/>
            <a:ext cx="2268164" cy="1784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://www.micropaiement-sms.com/wp-content/uploads/2012/07/i2c_B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49" y="2831710"/>
            <a:ext cx="621376" cy="6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http://de.tek.com/sites/tek.com/files/media/image/MSO5000B-DPO5000B-Mixed-Signal-Oscilloscope-Datasheet-832943-16-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873" y="3821782"/>
            <a:ext cx="2038795" cy="1134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5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189</Words>
  <Application>Microsoft Macintosh PowerPoint</Application>
  <PresentationFormat>Présentation à l'écran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Raspberry Pi</vt:lpstr>
      <vt:lpstr>LINUX</vt:lpstr>
      <vt:lpstr>Python : Le langage de la communauté Rpi </vt:lpstr>
      <vt:lpstr>Equipement recommandé</vt:lpstr>
      <vt:lpstr>Connecteur GPIO</vt:lpstr>
      <vt:lpstr>Les TP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INSTALLATION-CONFIGURATION INTERFACES DE COMMUNICATIONS</dc:title>
  <dc:creator>christian dupaty</dc:creator>
  <cp:lastModifiedBy>Djillali</cp:lastModifiedBy>
  <cp:revision>30</cp:revision>
  <dcterms:created xsi:type="dcterms:W3CDTF">2014-05-12T07:07:09Z</dcterms:created>
  <dcterms:modified xsi:type="dcterms:W3CDTF">2015-04-03T14:10:05Z</dcterms:modified>
</cp:coreProperties>
</file>