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</p:sldIdLst>
  <p:sldSz cy="5143500" cx="9144000"/>
  <p:notesSz cx="6858000" cy="9144000"/>
  <p:embeddedFontLst>
    <p:embeddedFont>
      <p:font typeface="Roboto"/>
      <p:regular r:id="rId166"/>
      <p:bold r:id="rId167"/>
      <p:italic r:id="rId168"/>
      <p:boldItalic r:id="rId1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slide" Target="slides/slide146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slide" Target="slides/slide145.xml"/><Relationship Id="rId4" Type="http://schemas.openxmlformats.org/officeDocument/2006/relationships/notesMaster" Target="notesMasters/notesMaster1.xml"/><Relationship Id="rId148" Type="http://schemas.openxmlformats.org/officeDocument/2006/relationships/slide" Target="slides/slide144.xml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165" Type="http://schemas.openxmlformats.org/officeDocument/2006/relationships/slide" Target="slides/slide161.xml"/><Relationship Id="rId69" Type="http://schemas.openxmlformats.org/officeDocument/2006/relationships/slide" Target="slides/slide65.xml"/><Relationship Id="rId164" Type="http://schemas.openxmlformats.org/officeDocument/2006/relationships/slide" Target="slides/slide160.xml"/><Relationship Id="rId163" Type="http://schemas.openxmlformats.org/officeDocument/2006/relationships/slide" Target="slides/slide159.xml"/><Relationship Id="rId162" Type="http://schemas.openxmlformats.org/officeDocument/2006/relationships/slide" Target="slides/slide158.xml"/><Relationship Id="rId169" Type="http://schemas.openxmlformats.org/officeDocument/2006/relationships/font" Target="fonts/Roboto-boldItalic.fntdata"/><Relationship Id="rId168" Type="http://schemas.openxmlformats.org/officeDocument/2006/relationships/font" Target="fonts/Roboto-italic.fntdata"/><Relationship Id="rId167" Type="http://schemas.openxmlformats.org/officeDocument/2006/relationships/font" Target="fonts/Roboto-bold.fntdata"/><Relationship Id="rId166" Type="http://schemas.openxmlformats.org/officeDocument/2006/relationships/font" Target="fonts/Roboto-regular.fntdata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161" Type="http://schemas.openxmlformats.org/officeDocument/2006/relationships/slide" Target="slides/slide157.xml"/><Relationship Id="rId54" Type="http://schemas.openxmlformats.org/officeDocument/2006/relationships/slide" Target="slides/slide50.xml"/><Relationship Id="rId160" Type="http://schemas.openxmlformats.org/officeDocument/2006/relationships/slide" Target="slides/slide156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159" Type="http://schemas.openxmlformats.org/officeDocument/2006/relationships/slide" Target="slides/slide155.xml"/><Relationship Id="rId59" Type="http://schemas.openxmlformats.org/officeDocument/2006/relationships/slide" Target="slides/slide55.xml"/><Relationship Id="rId154" Type="http://schemas.openxmlformats.org/officeDocument/2006/relationships/slide" Target="slides/slide150.xml"/><Relationship Id="rId58" Type="http://schemas.openxmlformats.org/officeDocument/2006/relationships/slide" Target="slides/slide54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8" Type="http://schemas.openxmlformats.org/officeDocument/2006/relationships/slide" Target="slides/slide154.xml"/><Relationship Id="rId157" Type="http://schemas.openxmlformats.org/officeDocument/2006/relationships/slide" Target="slides/slide153.xml"/><Relationship Id="rId156" Type="http://schemas.openxmlformats.org/officeDocument/2006/relationships/slide" Target="slides/slide152.xml"/><Relationship Id="rId155" Type="http://schemas.openxmlformats.org/officeDocument/2006/relationships/slide" Target="slides/slide1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Shape 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Shape 9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hyperlink" Target="https://developer.mozilla.org/en-US/docs/Web/JavaScript/Guide/Indexed_collections" TargetMode="Externa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hlechandre/piano-x" TargetMode="External"/><Relationship Id="rId4" Type="http://schemas.openxmlformats.org/officeDocument/2006/relationships/hyperlink" Target="https://github.com/ahlechandre/terere-theme" TargetMode="External"/><Relationship Id="rId5" Type="http://schemas.openxmlformats.org/officeDocument/2006/relationships/hyperlink" Target="https://github.com/ahlechandre/mdl-stepper" TargetMode="External"/><Relationship Id="rId6" Type="http://schemas.openxmlformats.org/officeDocument/2006/relationships/hyperlink" Target="https://github.com/ahlechandre/chart-handler" TargetMode="External"/><Relationship Id="rId7" Type="http://schemas.openxmlformats.org/officeDocument/2006/relationships/hyperlink" Target="https://github.com/ahlechandre/fp-loo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Um guia de introdução à linguagem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Rondonópolis - 2018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373775"/>
            <a:ext cx="19812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 de código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Navegador Web || Node.js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Ferramentas necessárias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padrão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REST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(...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theArgs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theArgs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que receba um parâmetro padrão com valor “false“ e um número indefinido de argumentos como array e imprima todos os parâmetros.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“Arrow functions are a more concise syntax for writing function expressions”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SitePoint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Sintaxe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(param1, …, paramN) =&gt; { statements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(param1, …, paramN) =&gt; 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4F0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expression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Shape 67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 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Arrow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Sem parâmetros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Um parâmetro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sameAsFunc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Múltiplos parâmetros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Concise body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sameAsfunc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115325" y="10825"/>
            <a:ext cx="6984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 a diferença entre o ambiente Node e o Browser?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body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a seguinte expressão de função da forma mais concisa possível (prêmio para quem utilizar menos caracteres):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14</a:t>
            </a:r>
            <a:endParaRPr b="1" i="1" sz="24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corpo conciso que retorne um objeto.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15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Retornando 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Shape 72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SyntaxError...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Retornando 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 a: 10, ...}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Recebe uma ou mais funções como argumento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Retorna uma função como resultado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'Higher order function!'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'Higher order function!'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Shape 749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'Higher order function!'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'Higher order function!'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setTimeout(callback, delay)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Shape 75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'After 2 secs...'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Variáveis globais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imprime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e agende-a para ser aplicada após 5 segundos.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16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setInterval(callback, delay)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'After every sec...'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ser aplicada a cada 2 segundos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cada aplicação, a função deve mostrar a quantidad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atual de aplicações.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Após a quinta aplicação, a função deve parar de ser aplicada.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17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“Arrays are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collections of data which are ordered by an index value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Tamanho do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Populando um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Shape 814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Documento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Iterando sobre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Shape 820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'blue'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'green'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uma nova lista com os valores dobrados.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Shape 82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18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uma nova lista com os valores pares.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19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a somatória de todos eles.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Shape 83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20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concat()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'b', 'c', 'd', 'e', 'f']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join(delimiter = ',')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Shape 85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'a-b-c'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push()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Shape 85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'b', 'c', 'd']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lastItem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'c'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shift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firstItem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shift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'a'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['b', 'c']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unshift()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Shape 87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unshift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['w', 'y', 'z', 'a', b', 'c']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Módulos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require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reverse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['c', 'b', 'a']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5, 6] 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/>
        </p:nvSpPr>
        <p:spPr>
          <a:xfrm>
            <a:off x="628050" y="-43325"/>
            <a:ext cx="7883100" cy="51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MDN web docs / Indexed collections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https://developer.mozilla.org/en-US/docs/Web/JavaScript/Guide/Indexed_collections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(callback)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Shape 89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map(callback)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map(callback)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plusOne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plusOne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função que receba uma lista de valores inteiros e retorne uma nova lista com os valores dobrados usando “map”.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filter(callback)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greaterThan2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greaterThan2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[3, 4]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função que receba uma lista de valores inteiros e retorne uma nova lista com os valores pares usando “filter”.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Shape 92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(callback, initialValue)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Shape 93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Papéis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função que receba uma lista de valores inteiros e retorne a somatória de todos eles usando “reduce”.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Shape 93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Shape 95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object is a collection of properties, and a property is an association between a name (or key) and a value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Acessando propriedades do objeto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Shape 95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myProperty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'myProperty'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Acessando propriedades não atribuídas do objeto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Shape 96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myProperty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Shape 97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Shape 98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'model'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Shape 98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Função construtora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 message here'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 +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 message here'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Função construtora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Shape 998"/>
          <p:cNvSpPr txBox="1"/>
          <p:nvPr/>
        </p:nvSpPr>
        <p:spPr>
          <a:xfrm>
            <a:off x="617225" y="1340200"/>
            <a:ext cx="79914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myFord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myHonda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'Honda'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'Civic'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myChevrolet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'Chevrolet'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'Onix'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Criar duas funções construtoras de objetos: 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para representar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pessoas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outra para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Todo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deve ter um atributo “proprietário”, que receberá uma instância de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pessoas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escreva um método para retornar o nome do proprietário.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Shape 100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 programa que imprima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World, this app is running on {Node || Browser}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Gramática e tipos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caseSensitive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console.log(CaseSensitive);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Uncaught ReferenceError: CaseSensitive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Alexandre Thebaldi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@ahlechandre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GitHub: 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piano-x </a:t>
            </a:r>
            <a:r>
              <a:rPr i="1" lang="en"/>
              <a:t>(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https://github.com/ahlechandre/piano-x</a:t>
            </a:r>
            <a:r>
              <a:rPr i="1" lang="en"/>
              <a:t>) ~ 2015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terere-theme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accent5"/>
                </a:solidFill>
                <a:hlinkClick r:id="rId4"/>
              </a:rPr>
              <a:t>https://github.com/ahlechandre/terere-theme</a:t>
            </a:r>
            <a:r>
              <a:rPr i="1" lang="en">
                <a:solidFill>
                  <a:schemeClr val="dk1"/>
                </a:solidFill>
              </a:rPr>
              <a:t>) ~ 2015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mdl-stepper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accent5"/>
                </a:solidFill>
                <a:hlinkClick r:id="rId5"/>
              </a:rPr>
              <a:t>https://github.com/ahlechandre/mdl-stepper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chart-handler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hlink"/>
                </a:solidFill>
                <a:hlinkClick r:id="rId6"/>
              </a:rPr>
              <a:t>https://github.com/ahlechandre/chart-handler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consl</a:t>
            </a:r>
            <a:r>
              <a:rPr i="1" lang="en">
                <a:solidFill>
                  <a:schemeClr val="dk1"/>
                </a:solidFill>
              </a:rPr>
              <a:t> (</a:t>
            </a:r>
            <a:r>
              <a:rPr i="1" lang="en" u="sng">
                <a:solidFill>
                  <a:schemeClr val="hlink"/>
                </a:solidFill>
                <a:hlinkClick r:id="rId7"/>
              </a:rPr>
              <a:t>https://github.com/ahlechandre/fp-loop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Medium: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Lambda Calculus com JavaScript: </a:t>
            </a:r>
            <a:r>
              <a:rPr lang="en">
                <a:solidFill>
                  <a:schemeClr val="dk1"/>
                </a:solidFill>
              </a:rPr>
              <a:t>Abordagem introdutória às raízes da programação funcional ~ 2017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Os Méritos da Programação Funcional: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Uma análise sobre os paradigmas ~ 2017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StackOverflow: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~117k people reached</a:t>
            </a:r>
            <a:r>
              <a:rPr lang="en">
                <a:solidFill>
                  <a:schemeClr val="dk1"/>
                </a:solidFill>
              </a:rPr>
              <a:t> (1,850)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xyz = x + y + z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60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xyz = x + y + z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Uncaught SyntaxError: Unexpected identifier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xyz = x + y + z;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Comentários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 one line comment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this is a longer,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* multi-line comment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You can't, however, /* nest comments */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SyntaxError */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Tipos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variável, escopo da função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variável, escopo do bloco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apenas leitura, escopo do bloco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Avaliando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b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SyntaxError: Missing initializer in const declaration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Avaliando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três variáveis (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condicionalmente.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seguida, tente imprimir o valor de todas em contexto global.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Escopo (var)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Escopo (let)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y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Sumário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Gramática e tipos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Fluxo de controle e manipulação de erros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IV: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Laços e iteração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"wtf"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"wtf"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(let)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x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'now it makes sense'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{...}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window.x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goes to global object'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window.x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"this goes to global object"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1. Boolean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2. Null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3.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4. Number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5. String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6. Symbol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7.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 ~ Conversão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'now it is a string'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 ~ Conversão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'the answer is 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"the answer is 100"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'100'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"10010"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'100'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90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1. Array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2. Boolean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3. Floating-point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4. Integers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5. Object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6. RegExp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7. String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Arrays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list2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list3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Objects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b: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'something'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Objects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rectangle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length: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width: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area: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 *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.width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Strings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first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second = first +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", two"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"one, two"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third = second +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"one, two, three"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Strings (template)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text`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 line 1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string text line 2`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 ${expression} string text`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duas variáveis apenas de leitura com valores inteiros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seguida, inicialize uma variável (string) com o template: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+ {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value2}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{result}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Fluxo de controle e manipulação de erros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statement_1;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statement_2;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statement_n;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statement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'abc'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if (condition)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statement_runs_if_is_true;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 else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statement_runs_if_is_false;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true`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false`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que é JavaScript?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Interpretada;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Orientada a objetos;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Prototype-based;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First-class functions;</a:t>
            </a:r>
            <a:endParaRPr b="1"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Dinâmica;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Multiparadigma (orientada a objetos, imperativa e funcional);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Páginas Web e outros ambientes.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switch (expression)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case label_1: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statements_1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default: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statements_def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050425" y="1104500"/>
            <a:ext cx="70995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red!`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not red!`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 “falsos”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null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NaN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Manipulação de erros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throw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try...catch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Manipulação de erros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 c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ustom message'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console.log(e.message)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"My custom message"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Lance um erro condicionalmente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capture-o para exibir sua mensagem.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IV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Laços e iteração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([initialExpression]; [condition]; [incrementExpression])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0, 1, 2, ..., 9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do...while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do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while (condition);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ECMAScript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do...while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while (condition)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for...in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(variable in object)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for...in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 = {x: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y: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z: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console.log(key)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"x", "y", "z"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uma variável contendo um objeto.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Ande pelas propriedades do objeto, concatene suas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uma string separando-as por “-” e imprima o resultado.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5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for...of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(variable of array)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for...of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myArray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myArray)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console.log(value)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10, 20, 30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uma lista com valores inteiros.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Ande pelo array, some todos os valores e imprima o resultado.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6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0" y="10825"/>
            <a:ext cx="91440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 é padronizado internacionalmente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88" y="1876425"/>
            <a:ext cx="35528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Declaração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First-class functions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“The language 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supports passing functions as arguments to other functions, returning them as the values from other functions, and assigning them to variables or storing them in data structures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Wikipedia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Expressão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Aplicando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uma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7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expressão de função que imprima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e aplique-a antes da sua linha de definição.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Substitua a expressão de função por uma declaração de função.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"this is hoisted"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hoisted'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TypeError: hoist is not a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 also'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hoist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 also'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IIFE (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 Invoked Function Expression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'Invoked!'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"Invoked!"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SpiderMonkey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primeira. Por Brendan Eich para Netscape Navigator e utilizada no Firefox;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V8 -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Por Google para Google Chrome;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JavaScriptCore (ou Nitro) -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Por Apple para Safari;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Chakra (JScript9)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Microsoft para Internet Explorer;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Chakra (JavaScript)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Microsoft para Microsoft Edge.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Principais ECMAScript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IIFE (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 Invoked Function Expression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'Invoked!'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"Invoked"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TypeError...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expressão de função imediatamente invocada (IIFE) que retorne o ano de nascimento, dado uma idade.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8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8</a:t>
            </a:r>
            <a:endParaRPr b="1" sz="24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birth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birth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1996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Escopo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Escopo global.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Acessa variáveis fora do seu escopo.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que acessa e altera o valor de uma variável externa ao seu escopo.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9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 closure is an expression that can have free variables together with an environment that binds those variables”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retorna um argumento inteiro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dobrado vindo da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função parente.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10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“Is 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technique of translating the evaluation of a function that takes multiple arguments into evaluating a sequence of functions, each with a single argument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Wikipedia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Começando com JavaScript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 ~ Aplicação parcial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third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 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Criar uma função para calcular a área de um retângulo (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* altura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 aplique-a parcialmente.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 function that calls itself is called a recursive function. In some ways, recursion is analogous to a loop. Both execute the same code multiple times, and both require a condition”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 (sem recursão)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callee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internalName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internalName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recursiva que decrementa um número inteiro até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-100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padrão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