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47"/>
  </p:notesMasterIdLst>
  <p:sldIdLst>
    <p:sldId id="281" r:id="rId2"/>
    <p:sldId id="365" r:id="rId3"/>
    <p:sldId id="403" r:id="rId4"/>
    <p:sldId id="404" r:id="rId5"/>
    <p:sldId id="373" r:id="rId6"/>
    <p:sldId id="402" r:id="rId7"/>
    <p:sldId id="364" r:id="rId8"/>
    <p:sldId id="409" r:id="rId9"/>
    <p:sldId id="410" r:id="rId10"/>
    <p:sldId id="401" r:id="rId11"/>
    <p:sldId id="366" r:id="rId12"/>
    <p:sldId id="368" r:id="rId13"/>
    <p:sldId id="369" r:id="rId14"/>
    <p:sldId id="400" r:id="rId15"/>
    <p:sldId id="370" r:id="rId16"/>
    <p:sldId id="382" r:id="rId17"/>
    <p:sldId id="388" r:id="rId18"/>
    <p:sldId id="411" r:id="rId19"/>
    <p:sldId id="412" r:id="rId20"/>
    <p:sldId id="398" r:id="rId21"/>
    <p:sldId id="374" r:id="rId22"/>
    <p:sldId id="390" r:id="rId23"/>
    <p:sldId id="385" r:id="rId24"/>
    <p:sldId id="413" r:id="rId25"/>
    <p:sldId id="414" r:id="rId26"/>
    <p:sldId id="375" r:id="rId27"/>
    <p:sldId id="376" r:id="rId28"/>
    <p:sldId id="391" r:id="rId29"/>
    <p:sldId id="386" r:id="rId30"/>
    <p:sldId id="387" r:id="rId31"/>
    <p:sldId id="389" r:id="rId32"/>
    <p:sldId id="399" r:id="rId33"/>
    <p:sldId id="405" r:id="rId34"/>
    <p:sldId id="395" r:id="rId35"/>
    <p:sldId id="418" r:id="rId36"/>
    <p:sldId id="393" r:id="rId37"/>
    <p:sldId id="394" r:id="rId38"/>
    <p:sldId id="396" r:id="rId39"/>
    <p:sldId id="397" r:id="rId40"/>
    <p:sldId id="415" r:id="rId41"/>
    <p:sldId id="416" r:id="rId42"/>
    <p:sldId id="417" r:id="rId43"/>
    <p:sldId id="407" r:id="rId44"/>
    <p:sldId id="406" r:id="rId45"/>
    <p:sldId id="346" r:id="rId46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C"/>
    <a:srgbClr val="CC9900"/>
    <a:srgbClr val="E6E6E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C0FF5-F7A0-49E4-AF44-5FBE3C1C352F}">
  <a:tblStyle styleId="{341C0FF5-F7A0-49E4-AF44-5FBE3C1C352F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4" autoAdjust="0"/>
    <p:restoredTop sz="93913" autoAdjust="0"/>
  </p:normalViewPr>
  <p:slideViewPr>
    <p:cSldViewPr snapToGrid="0">
      <p:cViewPr varScale="1">
        <p:scale>
          <a:sx n="108" d="100"/>
          <a:sy n="108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7985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88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Clean</a:t>
            </a:r>
            <a:r>
              <a:rPr lang="en-US" altLang="zh-TW" baseline="0" dirty="0"/>
              <a:t> debug </a:t>
            </a:r>
            <a:r>
              <a:rPr lang="zh-TW" altLang="en-US" baseline="0" dirty="0"/>
              <a:t>作用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64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https://bitbucket.org/sdnhub/ryu-starter-kit/src/7a162d81f97d080c10beb15d8653a8e0eff8a469/host_tracker_rest.py?at=master&amp;fileviewer=file-view-default#host_tracker_rest.py-66:67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73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MININET</a:t>
            </a:r>
            <a:r>
              <a:rPr lang="zh-TW" altLang="en-US" dirty="0"/>
              <a:t>會預設掛</a:t>
            </a:r>
            <a:r>
              <a:rPr lang="en-US" altLang="zh-TW" dirty="0"/>
              <a:t>HOST+</a:t>
            </a:r>
            <a:r>
              <a:rPr lang="zh-TW" altLang="en-US" dirty="0"/>
              <a:t>圖</a:t>
            </a:r>
            <a:endParaRPr lang="en-US" altLang="zh-TW" dirty="0"/>
          </a:p>
          <a:p>
            <a:r>
              <a:rPr lang="zh-TW" altLang="en-US" dirty="0"/>
              <a:t>截圖上方不需要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97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pingall</a:t>
            </a:r>
            <a:r>
              <a:rPr lang="en-US" altLang="zh-TW" baseline="0" dirty="0"/>
              <a:t> to </a:t>
            </a:r>
            <a:endParaRPr lang="en-US" altLang="zh-TW" dirty="0"/>
          </a:p>
          <a:p>
            <a:r>
              <a:rPr lang="en-US" altLang="zh-TW" dirty="0" err="1"/>
              <a:t>Onos</a:t>
            </a:r>
            <a:r>
              <a:rPr lang="en-US" altLang="zh-TW" dirty="0"/>
              <a:t> detect host only when host send packets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74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7950" y="83657"/>
            <a:ext cx="8928100" cy="2114866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Shape 20" descr="clou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0200" y="4103687"/>
            <a:ext cx="4822824" cy="23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071688" y="512612"/>
            <a:ext cx="66246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371600" y="2507083"/>
            <a:ext cx="6400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699250" y="6632428"/>
            <a:ext cx="2432498" cy="190646"/>
          </a:xfrm>
          <a:prstGeom prst="rect">
            <a:avLst/>
          </a:prstGeom>
          <a:noFill/>
          <a:ln>
            <a:noFill/>
          </a:ln>
        </p:spPr>
        <p:txBody>
          <a:bodyPr wrap="square" lIns="82100" tIns="41050" rIns="82100" bIns="41050" anchor="b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2012, Wireless Internet Laboratory. All rights reserved.</a:t>
            </a:r>
          </a:p>
        </p:txBody>
      </p:sp>
      <p:pic>
        <p:nvPicPr>
          <p:cNvPr id="24" name="Shape 24" descr="comp-man-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6" y="126188"/>
            <a:ext cx="1892589" cy="203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Wingdings" panose="05000000000000000000" pitchFamily="2" charset="2"/>
              <a:buChar char="p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90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Calibri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Wingdings" panose="05000000000000000000" pitchFamily="2" charset="2"/>
              <a:buChar char="l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Tx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/>
              <a:t>第一層</a:t>
            </a:r>
            <a:endParaRPr lang="en-US" dirty="0"/>
          </a:p>
          <a:p>
            <a:pPr lvl="1"/>
            <a:r>
              <a:rPr lang="zh-TW" altLang="en-US" dirty="0"/>
              <a:t>第二層</a:t>
            </a:r>
            <a:endParaRPr lang="en-US" dirty="0"/>
          </a:p>
          <a:p>
            <a:pPr lvl="2"/>
            <a:r>
              <a:rPr lang="zh-TW" altLang="en-US" dirty="0"/>
              <a:t> 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r>
              <a:rPr lang="zh-TW" altLang="en-US" dirty="0"/>
              <a:t>按一下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000" b="1" i="0" u="none" strike="noStrike" cap="none">
                <a:solidFill>
                  <a:srgbClr val="CC99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/>
              <a:t>按一下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1727994" y="-711993"/>
            <a:ext cx="5688011" cy="878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4856163" y="2236787"/>
            <a:ext cx="6335711" cy="2239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297657" y="70644"/>
            <a:ext cx="6335711" cy="6572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  <p:extLst>
      <p:ext uri="{BB962C8B-B14F-4D97-AF65-F5344CB8AC3E}">
        <p14:creationId xmlns:p14="http://schemas.microsoft.com/office/powerpoint/2010/main" val="44567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950" y="83658"/>
            <a:ext cx="8928100" cy="692149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1"/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07950" y="6488112"/>
            <a:ext cx="8856662" cy="36512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" name="Shape 17" descr="comp-man-transparent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776287" cy="836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16510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p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94360" marR="0" lvl="1" indent="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azel.build/versions/master/install-ubuntu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onosproject.org/display/ONOS/Developer+Quick+Star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ininet.org/api/classmininet_1_1node_1_1Node.html#a396d8db5def991c6ebd41f17a936bfcb" TargetMode="External"/><Relationship Id="rId2" Type="http://schemas.openxmlformats.org/officeDocument/2006/relationships/hyperlink" Target="http://mininet.org/api/classmininet_1_1net_1_1Mininet.html#ae01361739c8c8a4ab26a6bf12517d5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ninet.org/api/classmininet_1_1node_1_1OVSSwitch.html#aa3e0723a5b433fe03bbb4c39ab09c2c8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rg/ry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srg.github.io/ryu-book/en/html/" TargetMode="External"/><Relationship Id="rId4" Type="http://schemas.openxmlformats.org/officeDocument/2006/relationships/hyperlink" Target="https://ryu.readthedocs.io/en/lates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SDN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NFV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Lab 1:</a:t>
            </a:r>
            <a:r>
              <a:rPr lang="zh-TW" altLang="en-US" dirty="0"/>
              <a:t> </a:t>
            </a:r>
            <a:r>
              <a:rPr lang="en-US" altLang="zh-TW" dirty="0"/>
              <a:t>ONOS/Ryu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Mininet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/>
              <a:t>Environment Setup &amp; Basic Operation</a:t>
            </a:r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1888255391"/>
              </p:ext>
            </p:extLst>
          </p:nvPr>
        </p:nvGraphicFramePr>
        <p:xfrm>
          <a:off x="1331640" y="5108623"/>
          <a:ext cx="6480725" cy="1080000"/>
        </p:xfrm>
        <a:graphic>
          <a:graphicData uri="http://schemas.openxmlformats.org/drawingml/2006/table">
            <a:tbl>
              <a:tblPr firstRow="1" bandRow="1">
                <a:noFill/>
                <a:tableStyleId>{341C0FF5-F7A0-49E4-AF44-5FBE3C1C352F}</a:tableStyleId>
              </a:tblPr>
              <a:tblGrid>
                <a:gridCol w="23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2019/02/18 (Mon.) 9:00</a:t>
                      </a:r>
                      <a:endParaRPr lang="en-US" sz="2800" b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Deadline: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2019/02/24 (Mon.) 23:59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4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VirtualBox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ONOS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Installation</a:t>
            </a:r>
          </a:p>
          <a:p>
            <a:pPr lvl="2"/>
            <a:r>
              <a:rPr lang="en-US" altLang="zh-TW" dirty="0"/>
              <a:t>ONOS Dependencies Installation</a:t>
            </a:r>
          </a:p>
          <a:p>
            <a:pPr lvl="2"/>
            <a:r>
              <a:rPr lang="en-US" altLang="zh-TW" dirty="0" err="1"/>
              <a:t>Bazel</a:t>
            </a:r>
            <a:r>
              <a:rPr lang="en-US" altLang="zh-TW" dirty="0"/>
              <a:t> Installation</a:t>
            </a:r>
          </a:p>
          <a:p>
            <a:pPr lvl="2"/>
            <a:r>
              <a:rPr lang="en-US" altLang="zh-TW" dirty="0"/>
              <a:t>ONOS</a:t>
            </a:r>
            <a:r>
              <a:rPr lang="zh-TW" altLang="en-US" dirty="0"/>
              <a:t> </a:t>
            </a:r>
            <a:r>
              <a:rPr lang="en-US" altLang="zh-TW" dirty="0"/>
              <a:t>Installation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4476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ONOS Dependencies Installation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 dependency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Other dependencies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339541"/>
            <a:ext cx="8450361" cy="1780863"/>
            <a:chOff x="4612118" y="1852677"/>
            <a:chExt cx="3530601" cy="2018489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201848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apt-get install software-properties-common -y &amp;&amp; \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add-apt-repository ppa:webupd8team/java -y &amp;&amp; \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apt-get update &amp;&amp; \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echo "oracle-java8-installer shared/accepted-oracle-license-v1-1 select true" |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debconf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-set-selections &amp;&amp; \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apt-get install oracle-java8-installer oracle-java8-set-default -y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20184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14248" y="3990812"/>
            <a:ext cx="8450361" cy="395869"/>
            <a:chOff x="4612118" y="1852677"/>
            <a:chExt cx="3530601" cy="448691"/>
          </a:xfrm>
        </p:grpSpPr>
        <p:sp>
          <p:nvSpPr>
            <p:cNvPr id="10" name="文字方塊 9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apt-get install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git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zip curl unzip python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1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Bazel</a:t>
            </a:r>
            <a:r>
              <a:rPr lang="en-US" altLang="zh-TW" dirty="0"/>
              <a:t> Installation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Install required packages</a:t>
            </a:r>
          </a:p>
          <a:p>
            <a:pPr marL="177800" indent="0">
              <a:buNone/>
            </a:pPr>
            <a:endParaRPr lang="en-US" altLang="zh-TW" dirty="0"/>
          </a:p>
          <a:p>
            <a:r>
              <a:rPr lang="en-US" altLang="zh-TW" dirty="0"/>
              <a:t>Download </a:t>
            </a:r>
            <a:r>
              <a:rPr lang="en-US" altLang="zh-TW" dirty="0" err="1"/>
              <a:t>Bazel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Run the installer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“</a:t>
            </a:r>
            <a:r>
              <a:rPr lang="en-US" altLang="zh-TW" dirty="0">
                <a:latin typeface="Comic Sans MS" panose="030F0702030302020204" pitchFamily="66" charset="0"/>
              </a:rPr>
              <a:t>--user</a:t>
            </a:r>
            <a:r>
              <a:rPr lang="en-US" altLang="zh-TW" dirty="0"/>
              <a:t>”: Make </a:t>
            </a:r>
            <a:r>
              <a:rPr lang="en-US" altLang="zh-TW" dirty="0" err="1"/>
              <a:t>Bazel</a:t>
            </a:r>
            <a:r>
              <a:rPr lang="en-US" altLang="zh-TW" dirty="0"/>
              <a:t> executable installed in $HOME/bin directory.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Add $HOME/bin in default paths in ~/.</a:t>
            </a:r>
            <a:r>
              <a:rPr lang="en-US" altLang="zh-TW" dirty="0" err="1">
                <a:solidFill>
                  <a:schemeClr val="tx1"/>
                </a:solidFill>
              </a:rPr>
              <a:t>bashrc</a:t>
            </a:r>
            <a:r>
              <a:rPr lang="en-US" altLang="zh-TW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339541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apt-get install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pkg-config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zip g++ zlib1g-dev unzip python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14250" y="2224608"/>
            <a:ext cx="8450361" cy="949866"/>
            <a:chOff x="4612118" y="1852677"/>
            <a:chExt cx="3530601" cy="1076609"/>
          </a:xfrm>
        </p:grpSpPr>
        <p:sp>
          <p:nvSpPr>
            <p:cNvPr id="10" name="文字方塊 9"/>
            <p:cNvSpPr txBox="1"/>
            <p:nvPr/>
          </p:nvSpPr>
          <p:spPr>
            <a:xfrm>
              <a:off x="4612118" y="1852677"/>
              <a:ext cx="3530601" cy="107660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wget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-c https://github.com/bazelbuild/bazel/releases/download/0.22.0/bazel-0.22.0-installer-linux-x86_64.sh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4612118" y="1852677"/>
              <a:ext cx="3530601" cy="107660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14248" y="3995806"/>
            <a:ext cx="8450361" cy="672867"/>
            <a:chOff x="4612118" y="1852677"/>
            <a:chExt cx="3530601" cy="762649"/>
          </a:xfrm>
        </p:grpSpPr>
        <p:sp>
          <p:nvSpPr>
            <p:cNvPr id="14" name="文字方塊 13"/>
            <p:cNvSpPr txBox="1"/>
            <p:nvPr/>
          </p:nvSpPr>
          <p:spPr>
            <a:xfrm>
              <a:off x="4612118" y="1852677"/>
              <a:ext cx="3530601" cy="76264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chmod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+x bazel-0.22.0-installer-linux-x86_64.sh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./bazel-0.22.0-installer-linux-x86_64.sh --user</a:t>
              </a: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4612118" y="1852677"/>
              <a:ext cx="3530601" cy="7626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14248" y="5720027"/>
            <a:ext cx="8450361" cy="395869"/>
            <a:chOff x="4612118" y="1852677"/>
            <a:chExt cx="3530601" cy="448691"/>
          </a:xfrm>
        </p:grpSpPr>
        <p:sp>
          <p:nvSpPr>
            <p:cNvPr id="17" name="文字方塊 16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export PATH="$PATH:$HOME/bin"</a:t>
              </a: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55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ONOS</a:t>
            </a:r>
            <a:r>
              <a:rPr lang="zh-TW" altLang="en-US" dirty="0"/>
              <a:t> </a:t>
            </a:r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Download ONOS code &amp; checkout to version 1.15.</a:t>
            </a:r>
          </a:p>
          <a:p>
            <a:endParaRPr lang="en-US" altLang="zh-TW" dirty="0"/>
          </a:p>
          <a:p>
            <a:pPr marL="177800" indent="0">
              <a:buNone/>
            </a:pPr>
            <a:endParaRPr lang="en-US" altLang="zh-TW" dirty="0"/>
          </a:p>
          <a:p>
            <a:r>
              <a:rPr lang="en-US" altLang="zh-TW" dirty="0"/>
              <a:t>Build ONOS</a:t>
            </a:r>
          </a:p>
          <a:p>
            <a:endParaRPr lang="en-US" altLang="zh-TW" dirty="0"/>
          </a:p>
          <a:p>
            <a:r>
              <a:rPr lang="en-US" altLang="zh-TW" dirty="0"/>
              <a:t>Run ONOS.</a:t>
            </a:r>
          </a:p>
          <a:p>
            <a:endParaRPr lang="en-US" altLang="zh-TW" dirty="0"/>
          </a:p>
          <a:p>
            <a:r>
              <a:rPr lang="en-US" altLang="zh-TW" dirty="0"/>
              <a:t>Stop ONOS</a:t>
            </a:r>
          </a:p>
          <a:p>
            <a:pPr marL="17780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For more information, please refer to:</a:t>
            </a:r>
          </a:p>
          <a:p>
            <a:pPr lvl="1"/>
            <a:r>
              <a:rPr lang="en-US" altLang="zh-TW" dirty="0">
                <a:hlinkClick r:id="rId3"/>
              </a:rPr>
              <a:t>Installing </a:t>
            </a:r>
            <a:r>
              <a:rPr lang="en-US" altLang="zh-TW" dirty="0" err="1">
                <a:hlinkClick r:id="rId3"/>
              </a:rPr>
              <a:t>Bazel</a:t>
            </a:r>
            <a:r>
              <a:rPr lang="en-US" altLang="zh-TW" dirty="0">
                <a:hlinkClick r:id="rId3"/>
              </a:rPr>
              <a:t> on Ubuntu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Developer Quick Start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339542"/>
            <a:ext cx="8450361" cy="672867"/>
            <a:chOff x="4612118" y="1852677"/>
            <a:chExt cx="3530601" cy="762649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4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cd ~/ &amp;&amp;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git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clone https://gerrit.onosproject.org/onos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cd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&amp;&amp;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git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checkout onos-1.15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48" y="3535089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bazel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run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-local -- clean debug</a:t>
              </a: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50" y="4415382"/>
            <a:ext cx="8450361" cy="395869"/>
            <a:chOff x="4612118" y="1852677"/>
            <a:chExt cx="3530601" cy="448691"/>
          </a:xfrm>
        </p:grpSpPr>
        <p:sp>
          <p:nvSpPr>
            <p:cNvPr id="12" name="圓角矩形 11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&lt;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ctl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+</a:t>
              </a:r>
              <a:r>
                <a:rPr lang="zh-TW" altLang="en-US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C&gt;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14247" y="2642500"/>
            <a:ext cx="8450361" cy="395869"/>
            <a:chOff x="4612118" y="1852677"/>
            <a:chExt cx="3530601" cy="448691"/>
          </a:xfrm>
        </p:grpSpPr>
        <p:sp>
          <p:nvSpPr>
            <p:cNvPr id="15" name="文字方塊 14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bazel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build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onos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84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VirtualBox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Mininet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54704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Mininet</a:t>
            </a:r>
            <a:r>
              <a:rPr lang="en-US" altLang="zh-TW" dirty="0"/>
              <a:t> Installation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Download from source code &amp; build </a:t>
            </a:r>
            <a:r>
              <a:rPr lang="en-US" altLang="zh-TW" dirty="0" err="1"/>
              <a:t>Mininet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Exit </a:t>
            </a:r>
            <a:r>
              <a:rPr lang="en-US" altLang="zh-TW" dirty="0" err="1"/>
              <a:t>mininet</a:t>
            </a:r>
            <a:r>
              <a:rPr lang="en-US" altLang="zh-TW" dirty="0"/>
              <a:t> shell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Clean</a:t>
            </a:r>
            <a:r>
              <a:rPr lang="zh-TW" altLang="en-US" dirty="0"/>
              <a:t> </a:t>
            </a:r>
            <a:r>
              <a:rPr lang="en-US" altLang="zh-TW" dirty="0"/>
              <a:t>the environment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339542"/>
            <a:ext cx="8450361" cy="949867"/>
            <a:chOff x="4612118" y="1852677"/>
            <a:chExt cx="3530601" cy="107661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107660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cd ~/ &amp;&amp;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git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clone https://github.com/mininet/mininet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cd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mininet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util/install.sh -a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8"/>
              <a:ext cx="3530601" cy="107660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0" y="4406205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-c</a:t>
              </a: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50" y="3094380"/>
            <a:ext cx="8450361" cy="395869"/>
            <a:chOff x="4612118" y="1852677"/>
            <a:chExt cx="3530601" cy="448691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mininet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&gt; exit</a:t>
              </a: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67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VirtualBox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  <a:endParaRPr lang="en-US" altLang="zh-TW" dirty="0"/>
          </a:p>
          <a:p>
            <a:r>
              <a:rPr lang="en-US" altLang="zh-TW" dirty="0"/>
              <a:t>Basic Operation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Activate basic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APPs</a:t>
            </a:r>
          </a:p>
          <a:p>
            <a:pPr lvl="1"/>
            <a:r>
              <a:rPr lang="en-US" altLang="zh-TW" dirty="0"/>
              <a:t>Activate basic ONOS APPs</a:t>
            </a:r>
          </a:p>
          <a:p>
            <a:pPr lvl="1"/>
            <a:r>
              <a:rPr lang="en-US" altLang="zh-TW" dirty="0"/>
              <a:t>Create a topology controlled by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/>
              <a:t>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80948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Operation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ONOS APPs &amp; Custom Topology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17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19812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VirtualBox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  <a:endParaRPr lang="en-US" altLang="zh-TW" dirty="0"/>
          </a:p>
          <a:p>
            <a:r>
              <a:rPr lang="en-US" altLang="zh-TW" dirty="0"/>
              <a:t>Basic Operation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Activate basic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89041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Activate basic </a:t>
            </a:r>
            <a:r>
              <a:rPr lang="en-US" altLang="zh-TW" dirty="0" err="1"/>
              <a:t>Ryu</a:t>
            </a:r>
            <a:r>
              <a:rPr lang="en-US" altLang="zh-TW" dirty="0"/>
              <a:t> APPs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Ryu</a:t>
            </a:r>
            <a:r>
              <a:rPr lang="en-US" altLang="zh-TW" dirty="0"/>
              <a:t> controller and applications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this project, we are going to use a repository named </a:t>
            </a:r>
            <a:r>
              <a:rPr lang="en-US" altLang="zh-TW" dirty="0" err="1"/>
              <a:t>ryu</a:t>
            </a:r>
            <a:r>
              <a:rPr lang="en-US" altLang="zh-TW" dirty="0"/>
              <a:t>-starter-kit provided by SDN Hub.</a:t>
            </a:r>
          </a:p>
          <a:p>
            <a:pPr lvl="1"/>
            <a:r>
              <a:rPr lang="en-US" altLang="zh-TW" dirty="0"/>
              <a:t>https://bitbucket.org/sdnhub/ryu-starter-kit</a:t>
            </a:r>
          </a:p>
          <a:p>
            <a:endParaRPr lang="en-US" altLang="zh-TW" dirty="0"/>
          </a:p>
          <a:p>
            <a:r>
              <a:rPr lang="en-US" altLang="zh-TW" dirty="0"/>
              <a:t>The repository contains applications included learning switch function, web server and so on.</a:t>
            </a:r>
            <a:endParaRPr lang="zh-TW" altLang="en-US" dirty="0"/>
          </a:p>
          <a:p>
            <a:pPr marL="177800" indent="0">
              <a:buNone/>
            </a:pPr>
            <a:endParaRPr lang="en-US" altLang="zh-TW" dirty="0"/>
          </a:p>
          <a:p>
            <a:r>
              <a:rPr lang="en-US" altLang="zh-TW" dirty="0"/>
              <a:t>Follow the installation instructions, and simple run the script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14248" y="1347118"/>
            <a:ext cx="8450361" cy="395869"/>
            <a:chOff x="4612118" y="1852677"/>
            <a:chExt cx="3530601" cy="448691"/>
          </a:xfrm>
        </p:grpSpPr>
        <p:sp>
          <p:nvSpPr>
            <p:cNvPr id="7" name="文字方塊 6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-manager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yourapp.py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14248" y="5575525"/>
            <a:ext cx="8450361" cy="395869"/>
            <a:chOff x="4612118" y="1852677"/>
            <a:chExt cx="3530601" cy="448691"/>
          </a:xfrm>
        </p:grpSpPr>
        <p:sp>
          <p:nvSpPr>
            <p:cNvPr id="11" name="文字方塊 10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./ryu/app/sdnhub_apps/run_sdnhub_apps.sh</a:t>
              </a: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01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群組 59"/>
          <p:cNvGrpSpPr/>
          <p:nvPr/>
        </p:nvGrpSpPr>
        <p:grpSpPr>
          <a:xfrm>
            <a:off x="1199625" y="2691682"/>
            <a:ext cx="5913287" cy="2630143"/>
            <a:chOff x="1199625" y="2691682"/>
            <a:chExt cx="5913287" cy="2630143"/>
          </a:xfrm>
        </p:grpSpPr>
        <p:sp>
          <p:nvSpPr>
            <p:cNvPr id="6" name="雲朵形 5"/>
            <p:cNvSpPr/>
            <p:nvPr/>
          </p:nvSpPr>
          <p:spPr>
            <a:xfrm>
              <a:off x="1199625" y="2691682"/>
              <a:ext cx="5578679" cy="2561159"/>
            </a:xfrm>
            <a:prstGeom prst="cloud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>
              <a:stCxn id="10" idx="2"/>
            </p:cNvCxnSpPr>
            <p:nvPr/>
          </p:nvCxnSpPr>
          <p:spPr>
            <a:xfrm>
              <a:off x="2862405" y="4944481"/>
              <a:ext cx="506502" cy="37734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12" idx="3"/>
            </p:cNvCxnSpPr>
            <p:nvPr/>
          </p:nvCxnSpPr>
          <p:spPr>
            <a:xfrm flipV="1">
              <a:off x="6531050" y="3866353"/>
              <a:ext cx="581862" cy="4826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35" y="5161261"/>
            <a:ext cx="878047" cy="8780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5" y="3468085"/>
            <a:ext cx="785768" cy="785768"/>
          </a:xfrm>
          <a:prstGeom prst="rect">
            <a:avLst/>
          </a:prstGeom>
        </p:spPr>
      </p:pic>
      <p:grpSp>
        <p:nvGrpSpPr>
          <p:cNvPr id="89" name="群組 88"/>
          <p:cNvGrpSpPr/>
          <p:nvPr/>
        </p:nvGrpSpPr>
        <p:grpSpPr>
          <a:xfrm>
            <a:off x="1101498" y="2564141"/>
            <a:ext cx="6842876" cy="3460488"/>
            <a:chOff x="1101498" y="2564141"/>
            <a:chExt cx="6842876" cy="3460488"/>
          </a:xfrm>
        </p:grpSpPr>
        <p:sp>
          <p:nvSpPr>
            <p:cNvPr id="14" name="圓角矩形 13"/>
            <p:cNvSpPr/>
            <p:nvPr/>
          </p:nvSpPr>
          <p:spPr>
            <a:xfrm>
              <a:off x="1101498" y="2564141"/>
              <a:ext cx="6842876" cy="3460488"/>
            </a:xfrm>
            <a:prstGeom prst="round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946084" y="5600284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Mininet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1101498" y="1224794"/>
            <a:ext cx="2977250" cy="1205366"/>
            <a:chOff x="1101498" y="1224794"/>
            <a:chExt cx="2977250" cy="1205366"/>
          </a:xfrm>
        </p:grpSpPr>
        <p:sp>
          <p:nvSpPr>
            <p:cNvPr id="17" name="圓角矩形 16"/>
            <p:cNvSpPr/>
            <p:nvPr/>
          </p:nvSpPr>
          <p:spPr>
            <a:xfrm>
              <a:off x="1101498" y="1224794"/>
              <a:ext cx="2977250" cy="1205366"/>
            </a:xfrm>
            <a:prstGeom prst="round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563390" y="1356278"/>
              <a:ext cx="713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ONOS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906011" y="1023457"/>
            <a:ext cx="7282086" cy="5217952"/>
            <a:chOff x="906011" y="1023457"/>
            <a:chExt cx="7282086" cy="5217952"/>
          </a:xfrm>
        </p:grpSpPr>
        <p:sp>
          <p:nvSpPr>
            <p:cNvPr id="22" name="文字方塊 21"/>
            <p:cNvSpPr txBox="1"/>
            <p:nvPr/>
          </p:nvSpPr>
          <p:spPr>
            <a:xfrm>
              <a:off x="6225009" y="1059105"/>
              <a:ext cx="1963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Virtual Machine</a:t>
              </a:r>
              <a:endParaRPr lang="zh-TW" altLang="en-US" sz="2000" dirty="0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6011" y="1023457"/>
              <a:ext cx="7248087" cy="5217952"/>
            </a:xfrm>
            <a:prstGeom prst="rect">
              <a:avLst/>
            </a:prstGeom>
            <a:noFill/>
            <a:ln w="38100">
              <a:solidFill>
                <a:schemeClr val="accent4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558952" y="1610835"/>
            <a:ext cx="4588108" cy="2949656"/>
            <a:chOff x="1558952" y="1610835"/>
            <a:chExt cx="4588108" cy="29496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952" y="1610835"/>
              <a:ext cx="785768" cy="785768"/>
            </a:xfrm>
            <a:prstGeom prst="rect">
              <a:avLst/>
            </a:prstGeom>
          </p:spPr>
        </p:pic>
        <p:cxnSp>
          <p:nvCxnSpPr>
            <p:cNvPr id="68" name="直線接點 67"/>
            <p:cNvCxnSpPr>
              <a:stCxn id="9" idx="2"/>
              <a:endCxn id="10" idx="0"/>
            </p:cNvCxnSpPr>
            <p:nvPr/>
          </p:nvCxnSpPr>
          <p:spPr bwMode="auto">
            <a:xfrm>
              <a:off x="1951836" y="2396603"/>
              <a:ext cx="910569" cy="21638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線接點 70"/>
            <p:cNvCxnSpPr>
              <a:stCxn id="9" idx="2"/>
              <a:endCxn id="13" idx="1"/>
            </p:cNvCxnSpPr>
            <p:nvPr/>
          </p:nvCxnSpPr>
          <p:spPr bwMode="auto">
            <a:xfrm>
              <a:off x="1951836" y="2396603"/>
              <a:ext cx="2554321" cy="1570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接點 73"/>
            <p:cNvCxnSpPr>
              <a:stCxn id="9" idx="2"/>
              <a:endCxn id="11" idx="0"/>
            </p:cNvCxnSpPr>
            <p:nvPr/>
          </p:nvCxnSpPr>
          <p:spPr bwMode="auto">
            <a:xfrm>
              <a:off x="1951836" y="2396603"/>
              <a:ext cx="3750643" cy="17798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接點 79"/>
            <p:cNvCxnSpPr>
              <a:stCxn id="9" idx="2"/>
              <a:endCxn id="12" idx="1"/>
            </p:cNvCxnSpPr>
            <p:nvPr/>
          </p:nvCxnSpPr>
          <p:spPr bwMode="auto">
            <a:xfrm>
              <a:off x="1951836" y="2396603"/>
              <a:ext cx="4195224" cy="15180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群組 86"/>
          <p:cNvGrpSpPr/>
          <p:nvPr/>
        </p:nvGrpSpPr>
        <p:grpSpPr>
          <a:xfrm>
            <a:off x="2670410" y="3722622"/>
            <a:ext cx="3860640" cy="1221859"/>
            <a:chOff x="2670410" y="3722622"/>
            <a:chExt cx="3860640" cy="1221859"/>
          </a:xfrm>
        </p:grpSpPr>
        <p:grpSp>
          <p:nvGrpSpPr>
            <p:cNvPr id="62" name="群組 61"/>
            <p:cNvGrpSpPr/>
            <p:nvPr/>
          </p:nvGrpSpPr>
          <p:grpSpPr>
            <a:xfrm>
              <a:off x="2670410" y="3722622"/>
              <a:ext cx="3860640" cy="1221859"/>
              <a:chOff x="2670410" y="3722622"/>
              <a:chExt cx="3860640" cy="1221859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0410" y="4560491"/>
                <a:ext cx="383990" cy="383990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0484" y="4176501"/>
                <a:ext cx="383990" cy="38399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7060" y="3722622"/>
                <a:ext cx="383990" cy="383990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6157" y="3774922"/>
                <a:ext cx="383990" cy="383990"/>
              </a:xfrm>
              <a:prstGeom prst="rect">
                <a:avLst/>
              </a:prstGeom>
            </p:spPr>
          </p:pic>
          <p:cxnSp>
            <p:nvCxnSpPr>
              <p:cNvPr id="47" name="直線接點 46"/>
              <p:cNvCxnSpPr>
                <a:stCxn id="11" idx="0"/>
                <a:endCxn id="12" idx="1"/>
              </p:cNvCxnSpPr>
              <p:nvPr/>
            </p:nvCxnSpPr>
            <p:spPr>
              <a:xfrm flipV="1">
                <a:off x="5702479" y="3914617"/>
                <a:ext cx="444581" cy="26188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>
                <a:stCxn id="11" idx="0"/>
                <a:endCxn id="13" idx="3"/>
              </p:cNvCxnSpPr>
              <p:nvPr/>
            </p:nvCxnSpPr>
            <p:spPr>
              <a:xfrm flipH="1" flipV="1">
                <a:off x="4890147" y="3966917"/>
                <a:ext cx="812332" cy="20958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線接點 83"/>
            <p:cNvCxnSpPr>
              <a:stCxn id="10" idx="3"/>
              <a:endCxn id="13" idx="1"/>
            </p:cNvCxnSpPr>
            <p:nvPr/>
          </p:nvCxnSpPr>
          <p:spPr>
            <a:xfrm flipV="1">
              <a:off x="3054400" y="3966917"/>
              <a:ext cx="1451757" cy="78556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7" name="圖片 5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10" y="1427258"/>
            <a:ext cx="959121" cy="796598"/>
          </a:xfrm>
          <a:prstGeom prst="rect">
            <a:avLst/>
          </a:prstGeom>
        </p:spPr>
      </p:pic>
      <p:sp>
        <p:nvSpPr>
          <p:cNvPr id="508" name="文字方塊 507"/>
          <p:cNvSpPr txBox="1"/>
          <p:nvPr/>
        </p:nvSpPr>
        <p:spPr>
          <a:xfrm>
            <a:off x="2379244" y="1704253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ONOS GUI to </a:t>
            </a:r>
          </a:p>
          <a:p>
            <a:r>
              <a:rPr lang="en-US" altLang="zh-TW" dirty="0"/>
              <a:t>see the topology</a:t>
            </a:r>
            <a:endParaRPr lang="zh-TW" altLang="en-US" dirty="0"/>
          </a:p>
        </p:txBody>
      </p:sp>
      <p:sp>
        <p:nvSpPr>
          <p:cNvPr id="509" name="文字方塊 508"/>
          <p:cNvSpPr txBox="1"/>
          <p:nvPr/>
        </p:nvSpPr>
        <p:spPr>
          <a:xfrm>
            <a:off x="2520805" y="432531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switch</a:t>
            </a:r>
            <a:endParaRPr lang="zh-TW" altLang="en-US" dirty="0"/>
          </a:p>
        </p:txBody>
      </p:sp>
      <p:sp>
        <p:nvSpPr>
          <p:cNvPr id="510" name="文字方塊 509"/>
          <p:cNvSpPr txBox="1"/>
          <p:nvPr/>
        </p:nvSpPr>
        <p:spPr>
          <a:xfrm>
            <a:off x="3518828" y="565896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511" name="文字方塊 510"/>
          <p:cNvSpPr txBox="1"/>
          <p:nvPr/>
        </p:nvSpPr>
        <p:spPr>
          <a:xfrm>
            <a:off x="7119535" y="419901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84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VirtualBox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  <a:endParaRPr lang="en-US" altLang="zh-TW" dirty="0"/>
          </a:p>
          <a:p>
            <a:r>
              <a:rPr lang="en-US" altLang="zh-TW" dirty="0"/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/>
              <a:t>Activate basic ONOS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61975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Activate basic ONOS APPs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384" y="836614"/>
            <a:ext cx="8785225" cy="5688011"/>
          </a:xfrm>
        </p:spPr>
        <p:txBody>
          <a:bodyPr/>
          <a:lstStyle/>
          <a:p>
            <a:r>
              <a:rPr lang="en-US" altLang="zh-TW" dirty="0"/>
              <a:t>Run ONOS in localhost.</a:t>
            </a:r>
          </a:p>
          <a:p>
            <a:pPr marL="17780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Login into ONOS CLI</a:t>
            </a:r>
          </a:p>
          <a:p>
            <a:pPr marL="17780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Activate applications by ONOS</a:t>
            </a:r>
            <a:r>
              <a:rPr lang="zh-TW" altLang="en-US" dirty="0"/>
              <a:t> </a:t>
            </a:r>
            <a:r>
              <a:rPr lang="en-US" altLang="zh-TW" dirty="0"/>
              <a:t>CLI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4248" y="1347118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bazel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run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-local -- clean debug</a:t>
              </a: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48" y="3979949"/>
            <a:ext cx="8450361" cy="672867"/>
            <a:chOff x="4612118" y="1852677"/>
            <a:chExt cx="3530601" cy="762650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8"/>
              <a:ext cx="3530601" cy="76264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&gt; app activate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org.onosproject.openflow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&gt; app activate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org.onosproject.fwd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14250" y="2640536"/>
            <a:ext cx="8450361" cy="395869"/>
            <a:chOff x="4612118" y="1852677"/>
            <a:chExt cx="3530601" cy="448691"/>
          </a:xfrm>
        </p:grpSpPr>
        <p:sp>
          <p:nvSpPr>
            <p:cNvPr id="17" name="文字方塊 16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tools/test/bin/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localhost</a:t>
              </a: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08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Environment Setup</a:t>
            </a:r>
          </a:p>
          <a:p>
            <a:r>
              <a:rPr lang="en-US" altLang="zh-TW" dirty="0"/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/>
              <a:t>Create a topology controlled by </a:t>
            </a:r>
            <a:r>
              <a:rPr lang="en-US" altLang="zh-TW" dirty="0" err="1"/>
              <a:t>Ryu</a:t>
            </a:r>
            <a:r>
              <a:rPr lang="en-US" altLang="zh-TW" dirty="0"/>
              <a:t>/ONOS</a:t>
            </a:r>
          </a:p>
          <a:p>
            <a:pPr lvl="2"/>
            <a:r>
              <a:rPr lang="en-US" altLang="zh-TW" dirty="0"/>
              <a:t>[Way 1] </a:t>
            </a:r>
            <a:r>
              <a:rPr lang="en-US" altLang="zh-TW" dirty="0" err="1"/>
              <a:t>Mininet</a:t>
            </a:r>
            <a:r>
              <a:rPr lang="en-US" altLang="zh-TW" dirty="0"/>
              <a:t> CLI: “</a:t>
            </a:r>
            <a:r>
              <a:rPr lang="en-US" altLang="zh-TW" dirty="0">
                <a:latin typeface="Comic Sans MS" panose="030F0702030302020204" pitchFamily="66" charset="0"/>
              </a:rPr>
              <a:t>--topo</a:t>
            </a:r>
            <a:r>
              <a:rPr lang="en-US" altLang="zh-TW" dirty="0"/>
              <a:t>” option</a:t>
            </a:r>
          </a:p>
          <a:p>
            <a:pPr lvl="3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Create a topology controlled by ONOS</a:t>
            </a:r>
          </a:p>
          <a:p>
            <a:pPr lvl="3"/>
            <a:r>
              <a:rPr lang="en-US" altLang="zh-TW" dirty="0"/>
              <a:t>Topology in ONOS GUI</a:t>
            </a:r>
          </a:p>
          <a:p>
            <a:pPr lvl="3"/>
            <a:r>
              <a:rPr lang="en-US" altLang="zh-TW" dirty="0"/>
              <a:t>Hosts in ONOS</a:t>
            </a:r>
            <a:r>
              <a:rPr lang="zh-TW" altLang="en-US" dirty="0"/>
              <a:t> </a:t>
            </a:r>
            <a:r>
              <a:rPr lang="en-US" altLang="zh-TW" dirty="0"/>
              <a:t>GUI</a:t>
            </a:r>
          </a:p>
          <a:p>
            <a:pPr lvl="2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[Way 2] Custom Topology: Python script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63712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Create a topology controlled by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Ryu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/ONOS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Mininet</a:t>
            </a:r>
            <a:r>
              <a:rPr lang="en-US" altLang="zh-TW" dirty="0"/>
              <a:t> controlled by ONOS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177800" indent="0">
              <a:buNone/>
            </a:pPr>
            <a:endParaRPr lang="en-US" altLang="zh-TW" dirty="0"/>
          </a:p>
          <a:p>
            <a:endParaRPr lang="en-US" altLang="zh-TW" sz="1400" dirty="0"/>
          </a:p>
          <a:p>
            <a:pPr lvl="1"/>
            <a:r>
              <a:rPr lang="en-US" altLang="zh-TW" dirty="0"/>
              <a:t>By default, a switch would have one host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295776"/>
            <a:ext cx="8450361" cy="3781411"/>
            <a:chOff x="4612118" y="1852677"/>
            <a:chExt cx="3530601" cy="4285978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285978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$ </a:t>
              </a:r>
              <a:r>
                <a:rPr lang="en-US" altLang="zh-TW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dirty="0">
                  <a:latin typeface="Comic Sans MS" panose="030F0702030302020204" pitchFamily="66" charset="0"/>
                </a:rPr>
                <a:t> </a:t>
              </a:r>
              <a:r>
                <a:rPr lang="en-US" altLang="zh-TW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dirty="0">
                  <a:latin typeface="Comic Sans MS" panose="030F0702030302020204" pitchFamily="66" charset="0"/>
                </a:rPr>
                <a:t> --topo=linear,3 --controller=</a:t>
              </a:r>
              <a:r>
                <a:rPr lang="en-US" altLang="zh-TW" dirty="0" err="1">
                  <a:latin typeface="Comic Sans MS" panose="030F0702030302020204" pitchFamily="66" charset="0"/>
                </a:rPr>
                <a:t>remote,ip</a:t>
              </a:r>
              <a:r>
                <a:rPr lang="en-US" altLang="zh-TW" dirty="0">
                  <a:latin typeface="Comic Sans MS" panose="030F0702030302020204" pitchFamily="66" charset="0"/>
                </a:rPr>
                <a:t>=127.0.0.1:6653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Creating network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Adding controller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Adding hosts: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h1 h2 h3 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Adding switches: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s1 s2 s3 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Adding links: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(h1, s1) (h2, s2) (h3, s3) (s2, s1) (s3, s2) 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Configuring hosts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h1 h2 h3 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Starting controller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c0 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Starting 3 switches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s1 s2 s3 ...</a:t>
              </a:r>
            </a:p>
            <a:p>
              <a:pPr marL="177800"/>
              <a:r>
                <a:rPr lang="en-US" altLang="zh-TW" dirty="0">
                  <a:latin typeface="Comic Sans MS" panose="030F0702030302020204" pitchFamily="66" charset="0"/>
                </a:rPr>
                <a:t>*** Starting CLI:</a:t>
              </a:r>
            </a:p>
            <a:p>
              <a:pPr marL="177800"/>
              <a:r>
                <a:rPr lang="en-US" altLang="zh-TW" dirty="0" err="1">
                  <a:latin typeface="Comic Sans MS" panose="030F0702030302020204" pitchFamily="66" charset="0"/>
                </a:rPr>
                <a:t>mininet</a:t>
              </a:r>
              <a:r>
                <a:rPr lang="en-US" altLang="zh-TW" dirty="0">
                  <a:latin typeface="Comic Sans MS" panose="030F0702030302020204" pitchFamily="66" charset="0"/>
                </a:rPr>
                <a:t>&gt; 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28597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279645" y="2321498"/>
            <a:ext cx="1995186" cy="2527741"/>
            <a:chOff x="6187366" y="1701070"/>
            <a:chExt cx="1995186" cy="2527741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049" y="2873304"/>
              <a:ext cx="441820" cy="44182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366" y="3505094"/>
              <a:ext cx="441820" cy="44182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049" y="1972320"/>
              <a:ext cx="441820" cy="44182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366" y="2873304"/>
              <a:ext cx="441820" cy="44182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32" y="2873304"/>
              <a:ext cx="441820" cy="44182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049" y="3505094"/>
              <a:ext cx="441820" cy="44182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32" y="3505094"/>
              <a:ext cx="441820" cy="441820"/>
            </a:xfrm>
            <a:prstGeom prst="rect">
              <a:avLst/>
            </a:prstGeom>
          </p:spPr>
        </p:pic>
        <p:cxnSp>
          <p:nvCxnSpPr>
            <p:cNvPr id="18" name="直線接點 17"/>
            <p:cNvCxnSpPr>
              <a:stCxn id="13" idx="2"/>
              <a:endCxn id="14" idx="0"/>
            </p:cNvCxnSpPr>
            <p:nvPr/>
          </p:nvCxnSpPr>
          <p:spPr bwMode="auto">
            <a:xfrm flipH="1">
              <a:off x="6408276" y="2414140"/>
              <a:ext cx="776683" cy="4591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線接點 20"/>
            <p:cNvCxnSpPr>
              <a:stCxn id="13" idx="2"/>
              <a:endCxn id="11" idx="0"/>
            </p:cNvCxnSpPr>
            <p:nvPr/>
          </p:nvCxnSpPr>
          <p:spPr bwMode="auto">
            <a:xfrm>
              <a:off x="7184959" y="2414140"/>
              <a:ext cx="0" cy="4591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線接點 21"/>
            <p:cNvCxnSpPr>
              <a:endCxn id="15" idx="0"/>
            </p:cNvCxnSpPr>
            <p:nvPr/>
          </p:nvCxnSpPr>
          <p:spPr bwMode="auto">
            <a:xfrm>
              <a:off x="7184959" y="2414140"/>
              <a:ext cx="776683" cy="4591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線接點 26"/>
            <p:cNvCxnSpPr>
              <a:stCxn id="14" idx="2"/>
              <a:endCxn id="12" idx="0"/>
            </p:cNvCxnSpPr>
            <p:nvPr/>
          </p:nvCxnSpPr>
          <p:spPr>
            <a:xfrm>
              <a:off x="6408276" y="3315124"/>
              <a:ext cx="0" cy="1899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11" idx="2"/>
              <a:endCxn id="16" idx="0"/>
            </p:cNvCxnSpPr>
            <p:nvPr/>
          </p:nvCxnSpPr>
          <p:spPr>
            <a:xfrm>
              <a:off x="7184959" y="3315124"/>
              <a:ext cx="0" cy="1899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15" idx="2"/>
              <a:endCxn id="17" idx="0"/>
            </p:cNvCxnSpPr>
            <p:nvPr/>
          </p:nvCxnSpPr>
          <p:spPr>
            <a:xfrm>
              <a:off x="7961642" y="3315124"/>
              <a:ext cx="0" cy="1899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14" idx="3"/>
              <a:endCxn id="11" idx="1"/>
            </p:cNvCxnSpPr>
            <p:nvPr/>
          </p:nvCxnSpPr>
          <p:spPr>
            <a:xfrm>
              <a:off x="6629186" y="3094214"/>
              <a:ext cx="33486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11" idx="3"/>
              <a:endCxn id="15" idx="1"/>
            </p:cNvCxnSpPr>
            <p:nvPr/>
          </p:nvCxnSpPr>
          <p:spPr>
            <a:xfrm>
              <a:off x="7405869" y="3094214"/>
              <a:ext cx="33486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6828130" y="1701070"/>
              <a:ext cx="713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ONOS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221366" y="285346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s1</a:t>
              </a:r>
              <a:endParaRPr lang="zh-TW" altLang="en-US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003166" y="2853966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s2</a:t>
              </a:r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774732" y="2873302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s3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216557" y="392103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h1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995644" y="392103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h2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772327" y="392103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h3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264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Topology in </a:t>
            </a:r>
            <a:r>
              <a:rPr lang="en-US" altLang="zh-TW" dirty="0" err="1"/>
              <a:t>Ryu</a:t>
            </a:r>
            <a:r>
              <a:rPr lang="en-US" altLang="zh-TW" dirty="0"/>
              <a:t> GUI (SDN Hub)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Visit </a:t>
            </a:r>
            <a:r>
              <a:rPr lang="en-US" altLang="zh-TW" dirty="0">
                <a:hlinkClick r:id="rId2"/>
              </a:rPr>
              <a:t>http://localhost:8080</a:t>
            </a:r>
            <a:r>
              <a:rPr lang="en-US" altLang="zh-TW" dirty="0"/>
              <a:t> on your web browser</a:t>
            </a:r>
          </a:p>
          <a:p>
            <a:pPr lvl="1"/>
            <a:r>
              <a:rPr lang="en-US" altLang="zh-TW" dirty="0"/>
              <a:t>Use IE, Edge or </a:t>
            </a:r>
            <a:r>
              <a:rPr lang="en-US" altLang="zh-TW" dirty="0" err="1"/>
              <a:t>FireFox</a:t>
            </a:r>
            <a:r>
              <a:rPr lang="en-US" altLang="zh-TW" dirty="0"/>
              <a:t> if Google Chrome cannot show the topology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934452"/>
            <a:ext cx="8352244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4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See hosts in </a:t>
            </a:r>
            <a:r>
              <a:rPr lang="en-US" altLang="zh-TW" dirty="0" err="1"/>
              <a:t>Ryu</a:t>
            </a:r>
            <a:r>
              <a:rPr lang="zh-TW" altLang="en-US" dirty="0"/>
              <a:t> </a:t>
            </a:r>
            <a:r>
              <a:rPr lang="en-US" altLang="zh-TW" dirty="0"/>
              <a:t>GUI (SDN Hub)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“</a:t>
            </a:r>
            <a:r>
              <a:rPr lang="en-US" altLang="zh-TW" dirty="0" err="1">
                <a:latin typeface="Comic Sans MS" panose="030F0702030302020204" pitchFamily="66" charset="0"/>
              </a:rPr>
              <a:t>pingall</a:t>
            </a:r>
            <a:r>
              <a:rPr lang="en-US" altLang="zh-TW" dirty="0"/>
              <a:t>” in </a:t>
            </a:r>
            <a:r>
              <a:rPr lang="en-US" altLang="zh-TW" dirty="0" err="1"/>
              <a:t>Mininet</a:t>
            </a:r>
            <a:r>
              <a:rPr lang="en-US" altLang="zh-TW" dirty="0"/>
              <a:t> shell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Refresh the web page if hosts were not shown in few seconds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1355507"/>
            <a:ext cx="8450361" cy="1596197"/>
            <a:chOff x="4612118" y="1852677"/>
            <a:chExt cx="3530601" cy="1809182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1809182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mininet&gt; pingall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*** Ping: testing ping reachability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h1 -&gt; h2 h3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h2 -&gt; h1 h3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h3 -&gt; h1 h2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*** Results: 0% dropped (6/6 received)</a:t>
              </a:r>
              <a:endParaRPr lang="en-US" altLang="zh-TW" sz="16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180918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l="62485" t="4317" r="14606" b="64861"/>
          <a:stretch/>
        </p:blipFill>
        <p:spPr>
          <a:xfrm>
            <a:off x="1004727" y="3473953"/>
            <a:ext cx="7134547" cy="337452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102358" y="4453328"/>
            <a:ext cx="303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There is something wrong with host probing!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3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33" y="2115287"/>
            <a:ext cx="4371975" cy="4467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Topology in ONOS GUI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Open ONOS web page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or alternatively visit http://localhost:8181/onos/ui </a:t>
            </a:r>
          </a:p>
          <a:p>
            <a:pPr lvl="1"/>
            <a:r>
              <a:rPr lang="en-US" altLang="zh-TW" dirty="0"/>
              <a:t>user/password: </a:t>
            </a:r>
            <a:r>
              <a:rPr lang="en-US" altLang="zh-TW" dirty="0" err="1"/>
              <a:t>onos</a:t>
            </a:r>
            <a:r>
              <a:rPr lang="en-US" altLang="zh-TW" dirty="0"/>
              <a:t>/rocks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2" name="向右箭號 11"/>
          <p:cNvSpPr/>
          <p:nvPr/>
        </p:nvSpPr>
        <p:spPr>
          <a:xfrm rot="682249">
            <a:off x="5190260" y="4598877"/>
            <a:ext cx="1369467" cy="25167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571096" y="4560555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Switch information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3336" y="4295163"/>
            <a:ext cx="343948" cy="3523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514247" y="1295986"/>
            <a:ext cx="8450361" cy="395869"/>
            <a:chOff x="4612118" y="1852677"/>
            <a:chExt cx="3530601" cy="448691"/>
          </a:xfrm>
        </p:grpSpPr>
        <p:sp>
          <p:nvSpPr>
            <p:cNvPr id="16" name="文字方塊 1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tools/test/bin/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onos-gui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localhost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4767560" y="399371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641639" y="375191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230832" y="358911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38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See hosts in ONOS</a:t>
            </a:r>
            <a:r>
              <a:rPr lang="zh-TW" altLang="en-US" dirty="0"/>
              <a:t> </a:t>
            </a:r>
            <a:r>
              <a:rPr lang="en-US" altLang="zh-TW" dirty="0"/>
              <a:t>GUI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“</a:t>
            </a:r>
            <a:r>
              <a:rPr lang="en-US" altLang="zh-TW" dirty="0" err="1">
                <a:latin typeface="Comic Sans MS" panose="030F0702030302020204" pitchFamily="66" charset="0"/>
              </a:rPr>
              <a:t>pingall</a:t>
            </a:r>
            <a:r>
              <a:rPr lang="en-US" altLang="zh-TW" dirty="0"/>
              <a:t>” in </a:t>
            </a:r>
            <a:r>
              <a:rPr lang="en-US" altLang="zh-TW" dirty="0" err="1"/>
              <a:t>Mininet</a:t>
            </a:r>
            <a:r>
              <a:rPr lang="en-US" altLang="zh-TW" dirty="0"/>
              <a:t> shell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Type “h” in ONOS GUI to see hosts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1355507"/>
            <a:ext cx="8450361" cy="1596197"/>
            <a:chOff x="4612118" y="1852677"/>
            <a:chExt cx="3530601" cy="1809182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1809182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mininet&gt; pingall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*** Ping: testing ping reachability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h1 -&gt; h2 h3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h2 -&gt; h1 h3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h3 -&gt; h1 h2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*** Results: 0% dropped (6/6 received)</a:t>
              </a:r>
              <a:endParaRPr lang="en-US" altLang="zh-TW" sz="16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180918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48" y="3543363"/>
            <a:ext cx="3487301" cy="294399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1235110" y="5439598"/>
            <a:ext cx="845360" cy="26365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30884" y="5191523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Host information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0748" y="5437860"/>
            <a:ext cx="343948" cy="2653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75044" y="499150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0387" y="473570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7297" y="427649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1003" y="57019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70078" y="51453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22447" y="458181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16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Environment Setup</a:t>
            </a:r>
          </a:p>
          <a:p>
            <a:r>
              <a:rPr lang="en-US" altLang="zh-TW" dirty="0"/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/>
              <a:t>Create a topology controlled by </a:t>
            </a:r>
            <a:r>
              <a:rPr lang="en-US" altLang="zh-TW" dirty="0" err="1"/>
              <a:t>Ryu</a:t>
            </a:r>
            <a:r>
              <a:rPr lang="en-US" altLang="zh-TW" dirty="0"/>
              <a:t>/ONOS</a:t>
            </a:r>
          </a:p>
          <a:p>
            <a:pPr lvl="2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[Way 1]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CLI: “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--topo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” option</a:t>
            </a:r>
          </a:p>
          <a:p>
            <a:pPr lvl="2"/>
            <a:r>
              <a:rPr lang="en-US" altLang="zh-TW" dirty="0"/>
              <a:t>[Way 2] Custom Topology: Python script</a:t>
            </a:r>
          </a:p>
          <a:p>
            <a:pPr lvl="3"/>
            <a:r>
              <a:rPr lang="en-US" altLang="zh-TW" dirty="0"/>
              <a:t>Customizing “</a:t>
            </a:r>
            <a:r>
              <a:rPr lang="en-US" altLang="zh-TW" dirty="0" err="1">
                <a:latin typeface="Comic Sans MS" panose="030F0702030302020204" pitchFamily="66" charset="0"/>
              </a:rPr>
              <a:t>mn</a:t>
            </a:r>
            <a:r>
              <a:rPr lang="en-US" altLang="zh-TW" dirty="0"/>
              <a:t>” using “</a:t>
            </a:r>
            <a:r>
              <a:rPr lang="en-US" altLang="zh-TW" dirty="0">
                <a:latin typeface="Comic Sans MS" panose="030F0702030302020204" pitchFamily="66" charset="0"/>
              </a:rPr>
              <a:t>--custom</a:t>
            </a:r>
            <a:r>
              <a:rPr lang="en-US" altLang="zh-TW" dirty="0"/>
              <a:t>” files</a:t>
            </a:r>
          </a:p>
          <a:p>
            <a:pPr lvl="3"/>
            <a:r>
              <a:rPr lang="en-US" altLang="zh-TW" dirty="0"/>
              <a:t>Python Script</a:t>
            </a:r>
          </a:p>
          <a:p>
            <a:pPr lvl="3"/>
            <a:r>
              <a:rPr lang="en-US" altLang="zh-TW" dirty="0"/>
              <a:t>Add new CLI command in a “</a:t>
            </a:r>
            <a:r>
              <a:rPr lang="en-US" altLang="zh-TW" dirty="0">
                <a:latin typeface="Comic Sans MS" panose="030F0702030302020204" pitchFamily="66" charset="0"/>
              </a:rPr>
              <a:t>--custom</a:t>
            </a:r>
            <a:r>
              <a:rPr lang="en-US" altLang="zh-TW" dirty="0"/>
              <a:t>” file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533384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Customizing “</a:t>
            </a:r>
            <a:r>
              <a:rPr lang="en-US" altLang="zh-TW" dirty="0" err="1">
                <a:latin typeface="Comic Sans MS" panose="030F0702030302020204" pitchFamily="66" charset="0"/>
              </a:rPr>
              <a:t>mn</a:t>
            </a:r>
            <a:r>
              <a:rPr lang="en-US" altLang="zh-TW" dirty="0"/>
              <a:t>” using “</a:t>
            </a:r>
            <a:r>
              <a:rPr lang="en-US" altLang="zh-TW" dirty="0">
                <a:latin typeface="Comic Sans MS" panose="030F0702030302020204" pitchFamily="66" charset="0"/>
              </a:rPr>
              <a:t>--custom</a:t>
            </a:r>
            <a:r>
              <a:rPr lang="en-US" altLang="zh-TW" dirty="0"/>
              <a:t>” files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Invoke your own custom topology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“</a:t>
            </a:r>
            <a:r>
              <a:rPr lang="en-US" altLang="zh-TW" dirty="0" err="1">
                <a:latin typeface="Comic Sans MS" panose="030F0702030302020204" pitchFamily="66" charset="0"/>
              </a:rPr>
              <a:t>mn</a:t>
            </a:r>
            <a:r>
              <a:rPr lang="en-US" altLang="zh-TW" dirty="0"/>
              <a:t>” adds new features which can be invoked</a:t>
            </a:r>
          </a:p>
          <a:p>
            <a:pPr lvl="1"/>
            <a:r>
              <a:rPr lang="en-US" altLang="zh-TW" dirty="0"/>
              <a:t>Need to define a </a:t>
            </a:r>
            <a:r>
              <a:rPr lang="en-US" altLang="zh-TW" dirty="0" err="1"/>
              <a:t>dict</a:t>
            </a:r>
            <a:r>
              <a:rPr lang="en-US" altLang="zh-TW" dirty="0"/>
              <a:t> in “</a:t>
            </a:r>
            <a:r>
              <a:rPr lang="en-US" altLang="zh-TW" dirty="0">
                <a:latin typeface="Comic Sans MS" panose="030F0702030302020204" pitchFamily="66" charset="0"/>
              </a:rPr>
              <a:t>--custom</a:t>
            </a:r>
            <a:r>
              <a:rPr lang="en-US" altLang="zh-TW" dirty="0"/>
              <a:t>” file (sample.py) based on the option type</a:t>
            </a:r>
          </a:p>
          <a:p>
            <a:pPr lvl="2"/>
            <a:r>
              <a:rPr lang="en-US" altLang="zh-TW" dirty="0" err="1"/>
              <a:t>dict’s</a:t>
            </a:r>
            <a:r>
              <a:rPr lang="en-US" altLang="zh-TW" dirty="0"/>
              <a:t> key are short names passed to the appropriate option</a:t>
            </a:r>
          </a:p>
          <a:p>
            <a:pPr lvl="2"/>
            <a:r>
              <a:rPr lang="en-US" altLang="zh-TW" dirty="0" err="1"/>
              <a:t>dict’s</a:t>
            </a:r>
            <a:r>
              <a:rPr lang="en-US" altLang="zh-TW" dirty="0"/>
              <a:t> value are the corresponding subclasses, constructors or functions: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“</a:t>
            </a:r>
            <a:r>
              <a:rPr lang="en-US" altLang="zh-TW" dirty="0" err="1">
                <a:latin typeface="Comic Sans MS" panose="030F0702030302020204" pitchFamily="66" charset="0"/>
              </a:rPr>
              <a:t>topos</a:t>
            </a:r>
            <a:r>
              <a:rPr lang="en-US" altLang="zh-TW" dirty="0">
                <a:latin typeface="Comic Sans MS" panose="030F0702030302020204" pitchFamily="66" charset="0"/>
              </a:rPr>
              <a:t>={}</a:t>
            </a:r>
            <a:r>
              <a:rPr lang="en-US" altLang="zh-TW" dirty="0"/>
              <a:t>” allows the file to be imported by “</a:t>
            </a:r>
            <a:r>
              <a:rPr lang="en-US" altLang="zh-TW" dirty="0">
                <a:latin typeface="Comic Sans MS" panose="030F0702030302020204" pitchFamily="66" charset="0"/>
              </a:rPr>
              <a:t>--topo</a:t>
            </a:r>
            <a:r>
              <a:rPr lang="en-US" altLang="zh-TW" dirty="0"/>
              <a:t>” option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14248" y="1347118"/>
            <a:ext cx="8450361" cy="395869"/>
            <a:chOff x="4612118" y="1852677"/>
            <a:chExt cx="3530601" cy="448691"/>
          </a:xfrm>
        </p:grpSpPr>
        <p:sp>
          <p:nvSpPr>
            <p:cNvPr id="7" name="文字方塊 6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--custom=sample.py --topo=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mytopo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28442"/>
              </p:ext>
            </p:extLst>
          </p:nvPr>
        </p:nvGraphicFramePr>
        <p:xfrm>
          <a:off x="1901824" y="3680617"/>
          <a:ext cx="6096000" cy="670560"/>
        </p:xfrm>
        <a:graphic>
          <a:graphicData uri="http://schemas.openxmlformats.org/drawingml/2006/table">
            <a:tbl>
              <a:tblPr firstRow="1" bandRow="1">
                <a:tableStyleId>{341C0FF5-F7A0-49E4-AF44-5FBE3C1C352F}</a:tableStyleId>
              </a:tblPr>
              <a:tblGrid>
                <a:gridCol w="960646">
                  <a:extLst>
                    <a:ext uri="{9D8B030D-6E8A-4147-A177-3AD203B41FA5}">
                      <a16:colId xmlns:a16="http://schemas.microsoft.com/office/drawing/2014/main" val="191116538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1321980119"/>
                    </a:ext>
                  </a:extLst>
                </a:gridCol>
                <a:gridCol w="3783633">
                  <a:extLst>
                    <a:ext uri="{9D8B030D-6E8A-4147-A177-3AD203B41FA5}">
                      <a16:colId xmlns:a16="http://schemas.microsoft.com/office/drawing/2014/main" val="3945698393"/>
                    </a:ext>
                  </a:extLst>
                </a:gridCol>
              </a:tblGrid>
              <a:tr h="334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</a:t>
                      </a:r>
                      <a:r>
                        <a:rPr lang="en-US" altLang="zh-TW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Key:value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01518"/>
                  </a:ext>
                </a:extLst>
              </a:tr>
              <a:tr h="334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--topo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topos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‘short name’: Topo constructor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72939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514251" y="5000886"/>
            <a:ext cx="8450361" cy="1286635"/>
            <a:chOff x="4612118" y="1852677"/>
            <a:chExt cx="3530601" cy="1458314"/>
          </a:xfrm>
        </p:grpSpPr>
        <p:sp>
          <p:nvSpPr>
            <p:cNvPr id="11" name="文字方塊 10"/>
            <p:cNvSpPr txBox="1"/>
            <p:nvPr/>
          </p:nvSpPr>
          <p:spPr>
            <a:xfrm>
              <a:off x="4612118" y="1852677"/>
              <a:ext cx="3530601" cy="139056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class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MyTopo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( Topo ):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def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build( self, ...):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...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topos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= { '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mytopo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':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MyTopo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}</a:t>
              </a: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612118" y="1852677"/>
              <a:ext cx="3530601" cy="1458314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083191" y="5066586"/>
            <a:ext cx="5825917" cy="584775"/>
            <a:chOff x="3083191" y="5066586"/>
            <a:chExt cx="5825917" cy="584775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35406" y="5066586"/>
              <a:ext cx="5673702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Add “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MyTopo</a:t>
              </a:r>
              <a:r>
                <a:rPr lang="en-US" altLang="zh-TW" sz="1600" dirty="0"/>
                <a:t>” class (or constructor) to the “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topos</a:t>
              </a:r>
              <a:r>
                <a:rPr lang="en-US" altLang="zh-TW" sz="1600" dirty="0"/>
                <a:t>” dictionary, allowing it to be used with the 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“--topo</a:t>
              </a:r>
              <a:r>
                <a:rPr lang="en-US" altLang="zh-TW" sz="1600" dirty="0"/>
                <a:t>” option</a:t>
              </a:r>
              <a:endParaRPr lang="zh-TW" altLang="en-US" sz="1600" dirty="0"/>
            </a:p>
          </p:txBody>
        </p:sp>
        <p:sp>
          <p:nvSpPr>
            <p:cNvPr id="15" name="向左箭號 14"/>
            <p:cNvSpPr/>
            <p:nvPr/>
          </p:nvSpPr>
          <p:spPr>
            <a:xfrm>
              <a:off x="3083191" y="5116918"/>
              <a:ext cx="193421" cy="235258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48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VirtualBox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ONOS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Mininet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Basic Operation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Activate basic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Activate basic ONOS APPs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/ONOS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[Way 1] </a:t>
            </a:r>
            <a:r>
              <a:rPr lang="en-US" altLang="zh-TW" dirty="0" err="1">
                <a:solidFill>
                  <a:schemeClr val="tx1"/>
                </a:solidFill>
              </a:rPr>
              <a:t>Mininet</a:t>
            </a:r>
            <a:r>
              <a:rPr lang="en-US" altLang="zh-TW" dirty="0">
                <a:solidFill>
                  <a:schemeClr val="tx1"/>
                </a:solidFill>
              </a:rPr>
              <a:t> CLI: “</a:t>
            </a:r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--topo</a:t>
            </a:r>
            <a:r>
              <a:rPr lang="en-US" altLang="zh-TW" dirty="0">
                <a:solidFill>
                  <a:schemeClr val="tx1"/>
                </a:solidFill>
              </a:rPr>
              <a:t>” option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[Way 2] Custom Topology: Python script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824825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Script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Edit “sample.py” and run the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Picture 2" descr="https://scontent-tpe1-1.xx.fbcdn.net/v/t1.15752-9/42419156_2186977641558268_6477965564714156032_n.png?_nc_cat=105&amp;oh=33922a97947ec1e0a4a3fa8f5ad1a1ac&amp;oe=5C2795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50762"/>
            <a:ext cx="32099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514250" y="1289135"/>
            <a:ext cx="8450361" cy="672867"/>
            <a:chOff x="4612118" y="1852677"/>
            <a:chExt cx="3530601" cy="762650"/>
          </a:xfrm>
        </p:grpSpPr>
        <p:sp>
          <p:nvSpPr>
            <p:cNvPr id="7" name="文字方塊 6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--custom=sample.py --topo=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mytopo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\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&gt; --controller=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remote,ip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=127.0.0.1,port=6653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978521" y="2906665"/>
            <a:ext cx="990977" cy="882803"/>
            <a:chOff x="6118253" y="3407414"/>
            <a:chExt cx="990977" cy="88280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6118253" y="3407414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s1(switch)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980137" y="4295088"/>
            <a:ext cx="869659" cy="1023550"/>
            <a:chOff x="5439283" y="4913281"/>
            <a:chExt cx="869659" cy="102355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5453964" y="4913281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h1(host)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080391" y="4295087"/>
            <a:ext cx="869659" cy="1023551"/>
            <a:chOff x="5591683" y="5065680"/>
            <a:chExt cx="869659" cy="1023551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h2(host)</a:t>
              </a:r>
              <a:endParaRPr lang="zh-TW" altLang="en-US" dirty="0"/>
            </a:p>
          </p:txBody>
        </p:sp>
      </p:grpSp>
      <p:cxnSp>
        <p:nvCxnSpPr>
          <p:cNvPr id="19" name="直線接點 18"/>
          <p:cNvCxnSpPr>
            <a:stCxn id="9" idx="2"/>
            <a:endCxn id="10" idx="3"/>
          </p:cNvCxnSpPr>
          <p:nvPr/>
        </p:nvCxnSpPr>
        <p:spPr>
          <a:xfrm flipH="1">
            <a:off x="5849796" y="3789468"/>
            <a:ext cx="624214" cy="1094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2"/>
            <a:endCxn id="13" idx="1"/>
          </p:cNvCxnSpPr>
          <p:nvPr/>
        </p:nvCxnSpPr>
        <p:spPr>
          <a:xfrm>
            <a:off x="6474010" y="3789468"/>
            <a:ext cx="606381" cy="1094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29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new CLI command in a “</a:t>
            </a:r>
            <a:r>
              <a:rPr lang="en-US" altLang="zh-TW" dirty="0">
                <a:latin typeface="Comic Sans MS" panose="030F0702030302020204" pitchFamily="66" charset="0"/>
              </a:rPr>
              <a:t>--custom</a:t>
            </a:r>
            <a:r>
              <a:rPr lang="en-US" altLang="zh-TW" dirty="0"/>
              <a:t>” file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Define a function in your Python script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600" dirty="0"/>
          </a:p>
          <a:p>
            <a:pPr lvl="1"/>
            <a:r>
              <a:rPr lang="en-US" altLang="zh-TW" dirty="0"/>
              <a:t>The command function that added to CLI should have “</a:t>
            </a:r>
            <a:r>
              <a:rPr lang="en-US" altLang="zh-TW" dirty="0">
                <a:latin typeface="Comic Sans MS" panose="030F0702030302020204" pitchFamily="66" charset="0"/>
              </a:rPr>
              <a:t>do_</a:t>
            </a:r>
            <a:r>
              <a:rPr lang="en-US" altLang="zh-TW" dirty="0"/>
              <a:t>” prefix</a:t>
            </a:r>
          </a:p>
          <a:p>
            <a:endParaRPr lang="en-US" altLang="zh-TW" dirty="0"/>
          </a:p>
          <a:p>
            <a:r>
              <a:rPr lang="en-US" altLang="zh-TW" dirty="0"/>
              <a:t>The above function adds a “</a:t>
            </a:r>
            <a:r>
              <a:rPr lang="en-US" altLang="zh-TW" dirty="0" err="1">
                <a:latin typeface="Comic Sans MS" panose="030F0702030302020204" pitchFamily="66" charset="0"/>
              </a:rPr>
              <a:t>mycmd</a:t>
            </a:r>
            <a:r>
              <a:rPr lang="en-US" altLang="zh-TW" dirty="0"/>
              <a:t>” command to </a:t>
            </a:r>
            <a:r>
              <a:rPr lang="en-US" altLang="zh-TW" dirty="0" err="1"/>
              <a:t>Mininet</a:t>
            </a:r>
            <a:r>
              <a:rPr lang="en-US" altLang="zh-TW" dirty="0"/>
              <a:t> CLI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0" y="1289135"/>
            <a:ext cx="8450361" cy="1503864"/>
            <a:chOff x="4612118" y="1852677"/>
            <a:chExt cx="3530601" cy="170453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170453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def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mycmd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( self, line ):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"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mycmd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is an example command to extend the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Mininet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CLI"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net = self.mn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   output( '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mycmd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invoked for', net, 'with line', line, '\n'  )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CLI.do_mycmd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=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mycmd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170453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48" y="4383615"/>
            <a:ext cx="8450361" cy="1349976"/>
            <a:chOff x="4612118" y="1852677"/>
            <a:chExt cx="3530601" cy="1530108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1530108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6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--custom &lt;python_script.py&gt; -v output</a:t>
              </a:r>
            </a:p>
            <a:p>
              <a:pPr marL="177800"/>
              <a:r>
                <a:rPr lang="en-US" altLang="zh-TW" sz="1600" dirty="0" err="1">
                  <a:latin typeface="Comic Sans MS" panose="030F0702030302020204" pitchFamily="66" charset="0"/>
                </a:rPr>
                <a:t>mininet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&gt; help 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mycmd</a:t>
              </a:r>
              <a:endParaRPr lang="en-US" altLang="zh-TW" sz="16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600" dirty="0" err="1">
                  <a:latin typeface="Comic Sans MS" panose="030F0702030302020204" pitchFamily="66" charset="0"/>
                </a:rPr>
                <a:t>mycmd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is an example command to extend the 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Mininet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CLI</a:t>
              </a:r>
            </a:p>
            <a:p>
              <a:pPr marL="177800"/>
              <a:r>
                <a:rPr lang="en-US" altLang="zh-TW" sz="1600" dirty="0" err="1">
                  <a:latin typeface="Comic Sans MS" panose="030F0702030302020204" pitchFamily="66" charset="0"/>
                </a:rPr>
                <a:t>mininet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&gt; 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mycmd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foo</a:t>
              </a:r>
            </a:p>
            <a:p>
              <a:pPr marL="177800"/>
              <a:r>
                <a:rPr lang="en-US" altLang="zh-TW" sz="1600" dirty="0" err="1">
                  <a:latin typeface="Comic Sans MS" panose="030F0702030302020204" pitchFamily="66" charset="0"/>
                </a:rPr>
                <a:t>mycmd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invoked for &lt;</a:t>
              </a:r>
              <a:r>
                <a:rPr lang="en-US" altLang="zh-TW" sz="1600" dirty="0" err="1">
                  <a:latin typeface="Comic Sans MS" panose="030F0702030302020204" pitchFamily="66" charset="0"/>
                </a:rPr>
                <a:t>mininet.net.Mininet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object at 0x7fd7235fb9d0&gt; with line foo</a:t>
              </a: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153010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530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VirtualBox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/ONOS</a:t>
            </a:r>
          </a:p>
          <a:p>
            <a:r>
              <a:rPr lang="en-US" altLang="zh-TW" dirty="0"/>
              <a:t>Project1 requirements</a:t>
            </a:r>
          </a:p>
          <a:p>
            <a:pPr lvl="1"/>
            <a:r>
              <a:rPr lang="en-US" altLang="zh-TW" dirty="0"/>
              <a:t>Answer Questions</a:t>
            </a:r>
          </a:p>
          <a:p>
            <a:pPr lvl="1"/>
            <a:r>
              <a:rPr lang="en-US" altLang="zh-TW" dirty="0"/>
              <a:t>Write a custom Topology</a:t>
            </a:r>
          </a:p>
          <a:p>
            <a:pPr lvl="1"/>
            <a:r>
              <a:rPr lang="en-US" altLang="zh-TW" dirty="0"/>
              <a:t>Add your own CLI command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709053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Project1 requirements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ONOS APPs &amp; Custom Topologies &amp;</a:t>
            </a:r>
            <a:r>
              <a:rPr lang="zh-TW" altLang="en-US" dirty="0"/>
              <a:t> </a:t>
            </a:r>
            <a:r>
              <a:rPr lang="en-US" altLang="zh-TW" dirty="0"/>
              <a:t>Add a new command</a:t>
            </a:r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33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31775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Answer Questions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Ryu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Activate</a:t>
            </a:r>
            <a:r>
              <a:rPr lang="zh-TW" altLang="en-US" dirty="0"/>
              <a:t> </a:t>
            </a:r>
            <a:r>
              <a:rPr lang="en-US" altLang="zh-TW" dirty="0"/>
              <a:t>Ryu APPs</a:t>
            </a:r>
          </a:p>
          <a:p>
            <a:pPr lvl="1"/>
            <a:r>
              <a:rPr lang="en-US" altLang="zh-TW" dirty="0"/>
              <a:t>Please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APPs</a:t>
            </a:r>
            <a:r>
              <a:rPr lang="zh-TW" altLang="en-US" dirty="0"/>
              <a:t> </a:t>
            </a:r>
            <a:r>
              <a:rPr lang="en-US" altLang="zh-TW" dirty="0"/>
              <a:t>activated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 err="1"/>
              <a:t>run_sdnhub_apps.sh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Observe listening ports.</a:t>
            </a:r>
          </a:p>
          <a:p>
            <a:pPr lvl="1"/>
            <a:r>
              <a:rPr lang="en-US" altLang="zh-TW" dirty="0" err="1"/>
              <a:t>Openflow</a:t>
            </a:r>
            <a:r>
              <a:rPr lang="en-US" altLang="zh-TW" dirty="0"/>
              <a:t> defines the TCP port for connection between controller and switch. What is the number of these ports?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97598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Answer Questions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ONOS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Activate ONOS APPs</a:t>
            </a:r>
          </a:p>
          <a:p>
            <a:pPr lvl="1"/>
            <a:r>
              <a:rPr lang="en-US" altLang="zh-TW" dirty="0"/>
              <a:t>When activating “</a:t>
            </a:r>
            <a:r>
              <a:rPr lang="en-US" altLang="zh-TW" dirty="0" err="1">
                <a:latin typeface="Comic Sans MS" panose="030F0702030302020204" pitchFamily="66" charset="0"/>
              </a:rPr>
              <a:t>org.onosproject.openflow</a:t>
            </a:r>
            <a:r>
              <a:rPr lang="en-US" altLang="zh-TW" dirty="0"/>
              <a:t>”, what are the APPs also be activated?</a:t>
            </a:r>
          </a:p>
          <a:p>
            <a:pPr lvl="1"/>
            <a:r>
              <a:rPr lang="en-US" altLang="zh-TW" dirty="0"/>
              <a:t>Which APP enables hosts to ping each other?</a:t>
            </a:r>
          </a:p>
          <a:p>
            <a:endParaRPr lang="en-US" altLang="zh-TW" dirty="0"/>
          </a:p>
          <a:p>
            <a:r>
              <a:rPr lang="en-US" altLang="zh-TW" dirty="0"/>
              <a:t>Observe listening ports.</a:t>
            </a:r>
          </a:p>
          <a:p>
            <a:pPr lvl="1"/>
            <a:r>
              <a:rPr lang="en-US" altLang="zh-TW" dirty="0" err="1"/>
              <a:t>Openflow</a:t>
            </a:r>
            <a:r>
              <a:rPr lang="en-US" altLang="zh-TW" dirty="0"/>
              <a:t> defines the TCP port for connection between controller and switch. What is the number of these ports?</a:t>
            </a:r>
          </a:p>
          <a:p>
            <a:pPr lvl="1"/>
            <a:r>
              <a:rPr lang="en-US" altLang="zh-TW" dirty="0"/>
              <a:t>Which APP enables the TCP port be listening?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685521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a Custom Topology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following command to execute your script: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400" dirty="0"/>
          </a:p>
          <a:p>
            <a:r>
              <a:rPr lang="en-US" altLang="zh-TW" dirty="0"/>
              <a:t>The class name of the topology in Python script is required to be “</a:t>
            </a:r>
            <a:r>
              <a:rPr lang="en-US" altLang="zh-TW" dirty="0">
                <a:latin typeface="Comic Sans MS" panose="030F0702030302020204" pitchFamily="66" charset="0"/>
              </a:rPr>
              <a:t>Project1_Topo_</a:t>
            </a:r>
            <a:r>
              <a:rPr lang="en-US" altLang="zh-TW" dirty="0">
                <a:solidFill>
                  <a:srgbClr val="00B050"/>
                </a:solidFill>
                <a:latin typeface="Comic Sans MS" panose="030F0702030302020204" pitchFamily="66" charset="0"/>
              </a:rPr>
              <a:t>&lt;</a:t>
            </a:r>
            <a:r>
              <a:rPr lang="en-US" altLang="zh-TW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studentID</a:t>
            </a:r>
            <a:r>
              <a:rPr lang="en-US" altLang="zh-TW" dirty="0">
                <a:solidFill>
                  <a:srgbClr val="00B050"/>
                </a:solidFill>
                <a:latin typeface="Comic Sans MS" panose="030F0702030302020204" pitchFamily="66" charset="0"/>
              </a:rPr>
              <a:t>&gt;</a:t>
            </a:r>
            <a:r>
              <a:rPr lang="en-US" altLang="zh-TW" dirty="0"/>
              <a:t>”</a:t>
            </a:r>
          </a:p>
          <a:p>
            <a:endParaRPr lang="en-US" altLang="zh-TW" sz="1400" dirty="0"/>
          </a:p>
          <a:p>
            <a:r>
              <a:rPr lang="en-US" altLang="zh-TW" dirty="0"/>
              <a:t>Try to write a script to build the following topology: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87296" y="4986360"/>
            <a:ext cx="990977" cy="882803"/>
            <a:chOff x="6118253" y="3407414"/>
            <a:chExt cx="990977" cy="88280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6118253" y="3407414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s1(switch)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08326" y="5592944"/>
            <a:ext cx="869659" cy="1023550"/>
            <a:chOff x="5439283" y="4913281"/>
            <a:chExt cx="869659" cy="102355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53964" y="4913281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h1(host)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492577" y="5572633"/>
            <a:ext cx="869659" cy="1023551"/>
            <a:chOff x="5591683" y="5065680"/>
            <a:chExt cx="869659" cy="1023551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h2(host)</a:t>
              </a:r>
              <a:endParaRPr lang="zh-TW" altLang="en-US" dirty="0"/>
            </a:p>
          </p:txBody>
        </p:sp>
      </p:grpSp>
      <p:cxnSp>
        <p:nvCxnSpPr>
          <p:cNvPr id="14" name="直線接點 13"/>
          <p:cNvCxnSpPr>
            <a:stCxn id="6" idx="2"/>
            <a:endCxn id="9" idx="3"/>
          </p:cNvCxnSpPr>
          <p:nvPr/>
        </p:nvCxnSpPr>
        <p:spPr>
          <a:xfrm flipH="1">
            <a:off x="2877985" y="5869163"/>
            <a:ext cx="304800" cy="3125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2"/>
            <a:endCxn id="12" idx="1"/>
          </p:cNvCxnSpPr>
          <p:nvPr/>
        </p:nvCxnSpPr>
        <p:spPr>
          <a:xfrm>
            <a:off x="3182785" y="5869163"/>
            <a:ext cx="309792" cy="2921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5464346" y="4986360"/>
            <a:ext cx="990977" cy="873716"/>
            <a:chOff x="6118253" y="3416501"/>
            <a:chExt cx="990977" cy="873716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6118253" y="3416501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s2(switch)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687296" y="3940685"/>
            <a:ext cx="990977" cy="879759"/>
            <a:chOff x="6118253" y="3410458"/>
            <a:chExt cx="990977" cy="879759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6118253" y="3410458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s3(switch)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64346" y="3946562"/>
            <a:ext cx="990977" cy="883910"/>
            <a:chOff x="6118253" y="3406307"/>
            <a:chExt cx="990977" cy="88391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6118253" y="3406307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s4(switch)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85376" y="5572634"/>
            <a:ext cx="869659" cy="1023550"/>
            <a:chOff x="5439283" y="4913281"/>
            <a:chExt cx="869659" cy="102355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5453964" y="4913281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h3(host)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64635" y="5572633"/>
            <a:ext cx="869659" cy="1023551"/>
            <a:chOff x="5591683" y="5065680"/>
            <a:chExt cx="869659" cy="1023551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h4(host)</a:t>
              </a:r>
              <a:endParaRPr lang="zh-TW" altLang="en-US" dirty="0"/>
            </a:p>
          </p:txBody>
        </p:sp>
      </p:grpSp>
      <p:cxnSp>
        <p:nvCxnSpPr>
          <p:cNvPr id="31" name="直線接點 30"/>
          <p:cNvCxnSpPr>
            <a:stCxn id="17" idx="2"/>
            <a:endCxn id="26" idx="3"/>
          </p:cNvCxnSpPr>
          <p:nvPr/>
        </p:nvCxnSpPr>
        <p:spPr>
          <a:xfrm flipH="1">
            <a:off x="5655035" y="5860076"/>
            <a:ext cx="304800" cy="3012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7" idx="2"/>
            <a:endCxn id="29" idx="1"/>
          </p:cNvCxnSpPr>
          <p:nvPr/>
        </p:nvCxnSpPr>
        <p:spPr>
          <a:xfrm>
            <a:off x="5959835" y="5860076"/>
            <a:ext cx="304800" cy="3012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0" idx="2"/>
            <a:endCxn id="7" idx="0"/>
          </p:cNvCxnSpPr>
          <p:nvPr/>
        </p:nvCxnSpPr>
        <p:spPr>
          <a:xfrm>
            <a:off x="3182785" y="4820444"/>
            <a:ext cx="0" cy="16591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3" idx="1"/>
            <a:endCxn id="6" idx="3"/>
          </p:cNvCxnSpPr>
          <p:nvPr/>
        </p:nvCxnSpPr>
        <p:spPr>
          <a:xfrm flipH="1">
            <a:off x="3487585" y="4525672"/>
            <a:ext cx="2167450" cy="10386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0" idx="3"/>
            <a:endCxn id="17" idx="1"/>
          </p:cNvCxnSpPr>
          <p:nvPr/>
        </p:nvCxnSpPr>
        <p:spPr>
          <a:xfrm>
            <a:off x="3487585" y="4515644"/>
            <a:ext cx="2167450" cy="1039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3" idx="2"/>
            <a:endCxn id="18" idx="0"/>
          </p:cNvCxnSpPr>
          <p:nvPr/>
        </p:nvCxnSpPr>
        <p:spPr>
          <a:xfrm>
            <a:off x="5959835" y="4830472"/>
            <a:ext cx="0" cy="1558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14251" y="1287821"/>
            <a:ext cx="8450361" cy="949866"/>
            <a:chOff x="4612118" y="1852677"/>
            <a:chExt cx="3530601" cy="1076610"/>
          </a:xfrm>
        </p:grpSpPr>
        <p:sp>
          <p:nvSpPr>
            <p:cNvPr id="39" name="文字方塊 38"/>
            <p:cNvSpPr txBox="1"/>
            <p:nvPr/>
          </p:nvSpPr>
          <p:spPr>
            <a:xfrm>
              <a:off x="4612118" y="1852677"/>
              <a:ext cx="3530601" cy="107661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--custom=project1_</a:t>
              </a:r>
              <a:r>
                <a:rPr lang="en-US" altLang="zh-TW" sz="1800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&lt;</a:t>
              </a:r>
              <a:r>
                <a:rPr lang="en-US" altLang="zh-TW" sz="1800" dirty="0" err="1">
                  <a:solidFill>
                    <a:srgbClr val="00B050"/>
                  </a:solidFill>
                  <a:latin typeface="Comic Sans MS" panose="030F0702030302020204" pitchFamily="66" charset="0"/>
                </a:rPr>
                <a:t>studentID</a:t>
              </a:r>
              <a:r>
                <a:rPr lang="en-US" altLang="zh-TW" sz="1800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&gt;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.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py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\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&gt; --topo=topology_</a:t>
              </a:r>
              <a:r>
                <a:rPr lang="en-US" altLang="zh-TW" sz="1800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&lt;</a:t>
              </a:r>
              <a:r>
                <a:rPr lang="en-US" altLang="zh-TW" sz="1800" dirty="0" err="1">
                  <a:solidFill>
                    <a:srgbClr val="00B050"/>
                  </a:solidFill>
                  <a:latin typeface="Comic Sans MS" panose="030F0702030302020204" pitchFamily="66" charset="0"/>
                </a:rPr>
                <a:t>studentID</a:t>
              </a:r>
              <a:r>
                <a:rPr lang="en-US" altLang="zh-TW" sz="1800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&gt;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\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&gt; --controller=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remote,ip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=127.0.0.1:6653</a:t>
              </a: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4612118" y="1852677"/>
              <a:ext cx="3530601" cy="107661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419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example: Using </a:t>
            </a:r>
            <a:r>
              <a:rPr lang="en-US" altLang="zh-TW" dirty="0" err="1"/>
              <a:t>studentID</a:t>
            </a:r>
            <a:r>
              <a:rPr lang="en-US" altLang="zh-TW" dirty="0"/>
              <a:t>: 0748787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should use the following command: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Class name in script should be: </a:t>
            </a:r>
            <a:r>
              <a:rPr lang="en-US" altLang="zh-TW" dirty="0">
                <a:latin typeface="Comic Sans MS" panose="030F0702030302020204" pitchFamily="66" charset="0"/>
              </a:rPr>
              <a:t>Project1_Topo_</a:t>
            </a:r>
            <a:r>
              <a:rPr lang="en-US" altLang="zh-TW" dirty="0">
                <a:solidFill>
                  <a:srgbClr val="00B050"/>
                </a:solidFill>
                <a:latin typeface="Comic Sans MS" panose="030F0702030302020204" pitchFamily="66" charset="0"/>
              </a:rPr>
              <a:t>0748787</a:t>
            </a:r>
            <a:endParaRPr lang="zh-TW" altLang="en-US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endParaRPr lang="en-US" altLang="zh-TW" dirty="0"/>
          </a:p>
          <a:p>
            <a:r>
              <a:rPr lang="en-US" altLang="zh-TW" dirty="0"/>
              <a:t>Take a screenshot with switch name and hosts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14251" y="1285864"/>
            <a:ext cx="8450361" cy="949866"/>
            <a:chOff x="4612118" y="1852677"/>
            <a:chExt cx="3530601" cy="1076610"/>
          </a:xfrm>
        </p:grpSpPr>
        <p:sp>
          <p:nvSpPr>
            <p:cNvPr id="7" name="文字方塊 6"/>
            <p:cNvSpPr txBox="1"/>
            <p:nvPr/>
          </p:nvSpPr>
          <p:spPr>
            <a:xfrm>
              <a:off x="4612118" y="1852677"/>
              <a:ext cx="3530601" cy="107661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--custom=project1_</a:t>
              </a:r>
              <a:r>
                <a:rPr lang="en-US" altLang="zh-TW" sz="1800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0748787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.py \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&gt; --topo=topology_</a:t>
              </a:r>
              <a:r>
                <a:rPr lang="en-US" altLang="zh-TW" sz="1800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0748787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\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&gt; --controller=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remote,ip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=127.0.0.1:6653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612118" y="1852677"/>
              <a:ext cx="3530601" cy="107661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47614" y="4988069"/>
            <a:ext cx="861133" cy="881092"/>
            <a:chOff x="6178571" y="3409125"/>
            <a:chExt cx="861133" cy="88109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6178571" y="3409125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of:000…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996816" y="5559395"/>
            <a:ext cx="901209" cy="1057097"/>
            <a:chOff x="5427773" y="4879734"/>
            <a:chExt cx="901209" cy="1057097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5427773" y="4879734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&lt;</a:t>
              </a:r>
              <a:r>
                <a:rPr lang="en-US" altLang="zh-TW" dirty="0" err="1"/>
                <a:t>hostIP</a:t>
              </a:r>
              <a:r>
                <a:rPr lang="en-US" altLang="zh-TW" dirty="0"/>
                <a:t>&gt;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492577" y="5562873"/>
            <a:ext cx="906201" cy="1033309"/>
            <a:chOff x="5591683" y="5055922"/>
            <a:chExt cx="906201" cy="1033309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5596675" y="5055922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&lt;</a:t>
              </a:r>
              <a:r>
                <a:rPr lang="en-US" altLang="zh-TW" dirty="0" err="1"/>
                <a:t>hostIP</a:t>
              </a:r>
              <a:r>
                <a:rPr lang="en-US" altLang="zh-TW" dirty="0"/>
                <a:t>&gt;</a:t>
              </a:r>
              <a:endParaRPr lang="zh-TW" altLang="en-US" dirty="0"/>
            </a:p>
          </p:txBody>
        </p:sp>
      </p:grpSp>
      <p:cxnSp>
        <p:nvCxnSpPr>
          <p:cNvPr id="18" name="直線接點 17"/>
          <p:cNvCxnSpPr>
            <a:stCxn id="10" idx="2"/>
            <a:endCxn id="13" idx="3"/>
          </p:cNvCxnSpPr>
          <p:nvPr/>
        </p:nvCxnSpPr>
        <p:spPr>
          <a:xfrm flipH="1">
            <a:off x="2877985" y="5869161"/>
            <a:ext cx="304800" cy="3125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2"/>
            <a:endCxn id="16" idx="1"/>
          </p:cNvCxnSpPr>
          <p:nvPr/>
        </p:nvCxnSpPr>
        <p:spPr>
          <a:xfrm>
            <a:off x="3182785" y="5869161"/>
            <a:ext cx="309792" cy="2921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5529266" y="4988068"/>
            <a:ext cx="861133" cy="872006"/>
            <a:chOff x="6183173" y="3418211"/>
            <a:chExt cx="861133" cy="872006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6183173" y="341821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of:000…</a:t>
              </a:r>
              <a:endParaRPr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752217" y="3949703"/>
            <a:ext cx="861133" cy="870739"/>
            <a:chOff x="6183174" y="3419478"/>
            <a:chExt cx="861133" cy="870739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6183174" y="3419478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of:000…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529267" y="3955990"/>
            <a:ext cx="861133" cy="874480"/>
            <a:chOff x="6183174" y="3415737"/>
            <a:chExt cx="861133" cy="874480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6183174" y="3415737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of:000…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764918" y="5562873"/>
            <a:ext cx="901209" cy="1033309"/>
            <a:chOff x="5418825" y="4903522"/>
            <a:chExt cx="901209" cy="1033309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5418825" y="4903522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&lt;</a:t>
              </a:r>
              <a:r>
                <a:rPr lang="en-US" altLang="zh-TW" dirty="0" err="1"/>
                <a:t>hostIP</a:t>
              </a:r>
              <a:r>
                <a:rPr lang="en-US" altLang="zh-TW" dirty="0"/>
                <a:t>&gt;</a:t>
              </a:r>
              <a:endParaRPr lang="zh-TW" altLang="en-US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6253543" y="5562873"/>
            <a:ext cx="901209" cy="1033309"/>
            <a:chOff x="5580591" y="5055922"/>
            <a:chExt cx="901209" cy="1033309"/>
          </a:xfrm>
        </p:grpSpPr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34" name="文字方塊 33"/>
            <p:cNvSpPr txBox="1"/>
            <p:nvPr/>
          </p:nvSpPr>
          <p:spPr>
            <a:xfrm>
              <a:off x="5580591" y="5055922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&lt;</a:t>
              </a:r>
              <a:r>
                <a:rPr lang="en-US" altLang="zh-TW" dirty="0" err="1"/>
                <a:t>hostIP</a:t>
              </a:r>
              <a:r>
                <a:rPr lang="en-US" altLang="zh-TW" dirty="0"/>
                <a:t>&gt;</a:t>
              </a:r>
              <a:endParaRPr lang="zh-TW" altLang="en-US" dirty="0"/>
            </a:p>
          </p:txBody>
        </p:sp>
      </p:grpSp>
      <p:cxnSp>
        <p:nvCxnSpPr>
          <p:cNvPr id="35" name="直線接點 34"/>
          <p:cNvCxnSpPr>
            <a:stCxn id="21" idx="2"/>
            <a:endCxn id="30" idx="3"/>
          </p:cNvCxnSpPr>
          <p:nvPr/>
        </p:nvCxnSpPr>
        <p:spPr>
          <a:xfrm flipH="1">
            <a:off x="5655035" y="5860074"/>
            <a:ext cx="304800" cy="3012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1" idx="2"/>
            <a:endCxn id="33" idx="1"/>
          </p:cNvCxnSpPr>
          <p:nvPr/>
        </p:nvCxnSpPr>
        <p:spPr>
          <a:xfrm>
            <a:off x="5959835" y="5860074"/>
            <a:ext cx="304800" cy="3012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2"/>
            <a:endCxn id="11" idx="0"/>
          </p:cNvCxnSpPr>
          <p:nvPr/>
        </p:nvCxnSpPr>
        <p:spPr>
          <a:xfrm flipH="1">
            <a:off x="3178181" y="4820442"/>
            <a:ext cx="4604" cy="1676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7" idx="1"/>
            <a:endCxn id="10" idx="3"/>
          </p:cNvCxnSpPr>
          <p:nvPr/>
        </p:nvCxnSpPr>
        <p:spPr>
          <a:xfrm flipH="1">
            <a:off x="3487585" y="4525670"/>
            <a:ext cx="2167450" cy="10386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4" idx="3"/>
            <a:endCxn id="21" idx="1"/>
          </p:cNvCxnSpPr>
          <p:nvPr/>
        </p:nvCxnSpPr>
        <p:spPr>
          <a:xfrm>
            <a:off x="3487585" y="4515642"/>
            <a:ext cx="2167450" cy="1039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7" idx="2"/>
            <a:endCxn id="22" idx="0"/>
          </p:cNvCxnSpPr>
          <p:nvPr/>
        </p:nvCxnSpPr>
        <p:spPr>
          <a:xfrm flipH="1">
            <a:off x="5959833" y="4830470"/>
            <a:ext cx="2" cy="15759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131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altLang="zh-TW" dirty="0"/>
              <a:t>Write a command to add a host to specific switch.</a:t>
            </a:r>
          </a:p>
          <a:p>
            <a:r>
              <a:rPr lang="en-US" altLang="zh-TW" dirty="0"/>
              <a:t>The command format should be:</a:t>
            </a:r>
          </a:p>
          <a:p>
            <a:endParaRPr lang="en-US" altLang="zh-TW" dirty="0"/>
          </a:p>
          <a:p>
            <a:r>
              <a:rPr lang="en-US" altLang="zh-TW" dirty="0"/>
              <a:t>The host numbering should be in order</a:t>
            </a:r>
          </a:p>
          <a:p>
            <a:r>
              <a:rPr lang="en-US" altLang="zh-TW" dirty="0"/>
              <a:t>The host IP should assign in format: 10.0.0.&lt;</a:t>
            </a:r>
            <a:r>
              <a:rPr lang="en-US" altLang="zh-TW" dirty="0" err="1"/>
              <a:t>host_numbering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The command should designate new host to specific switch.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2" name="圓角矩形 51"/>
          <p:cNvSpPr/>
          <p:nvPr/>
        </p:nvSpPr>
        <p:spPr>
          <a:xfrm>
            <a:off x="6515003" y="3940685"/>
            <a:ext cx="2064454" cy="175615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your own CLI command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725148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mininet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&gt; &lt;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your_command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&gt; &lt;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switch_name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&gt;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687296" y="4986360"/>
            <a:ext cx="990977" cy="882803"/>
            <a:chOff x="6118253" y="3407414"/>
            <a:chExt cx="990977" cy="88280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118253" y="3407414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s1(switch)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008326" y="5592944"/>
            <a:ext cx="869659" cy="1023550"/>
            <a:chOff x="5439283" y="4913281"/>
            <a:chExt cx="869659" cy="10235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5453964" y="4913281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h1(host)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492577" y="5572633"/>
            <a:ext cx="869659" cy="1023551"/>
            <a:chOff x="5591683" y="5065680"/>
            <a:chExt cx="869659" cy="1023551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h2(host)</a:t>
              </a:r>
              <a:endParaRPr lang="zh-TW" altLang="en-US" dirty="0"/>
            </a:p>
          </p:txBody>
        </p:sp>
      </p:grpSp>
      <p:cxnSp>
        <p:nvCxnSpPr>
          <p:cNvPr id="17" name="直線接點 16"/>
          <p:cNvCxnSpPr>
            <a:stCxn id="9" idx="2"/>
            <a:endCxn id="12" idx="3"/>
          </p:cNvCxnSpPr>
          <p:nvPr/>
        </p:nvCxnSpPr>
        <p:spPr>
          <a:xfrm flipH="1">
            <a:off x="2877985" y="5869163"/>
            <a:ext cx="304800" cy="3125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9" idx="2"/>
            <a:endCxn id="15" idx="1"/>
          </p:cNvCxnSpPr>
          <p:nvPr/>
        </p:nvCxnSpPr>
        <p:spPr>
          <a:xfrm>
            <a:off x="3182785" y="5869163"/>
            <a:ext cx="309792" cy="2921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5464346" y="4986360"/>
            <a:ext cx="990977" cy="873716"/>
            <a:chOff x="6118253" y="3416501"/>
            <a:chExt cx="990977" cy="873716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6118253" y="3416501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s2(switch)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687296" y="3940685"/>
            <a:ext cx="990977" cy="879759"/>
            <a:chOff x="6118253" y="3410458"/>
            <a:chExt cx="990977" cy="879759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6118253" y="3410458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s3(switch)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464346" y="3946562"/>
            <a:ext cx="990977" cy="883910"/>
            <a:chOff x="6118253" y="3406307"/>
            <a:chExt cx="990977" cy="88391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6118253" y="3406307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s4(switch)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85376" y="5572634"/>
            <a:ext cx="869659" cy="1023550"/>
            <a:chOff x="5439283" y="4913281"/>
            <a:chExt cx="869659" cy="102355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5453964" y="4913281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h3(host)</a:t>
              </a:r>
              <a:endParaRPr lang="zh-TW" altLang="en-US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264635" y="5572633"/>
            <a:ext cx="869659" cy="1023551"/>
            <a:chOff x="5591683" y="5065680"/>
            <a:chExt cx="869659" cy="10235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33" name="文字方塊 32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h4(host)</a:t>
              </a:r>
              <a:endParaRPr lang="zh-TW" altLang="en-US" dirty="0"/>
            </a:p>
          </p:txBody>
        </p:sp>
      </p:grpSp>
      <p:cxnSp>
        <p:nvCxnSpPr>
          <p:cNvPr id="34" name="直線接點 33"/>
          <p:cNvCxnSpPr>
            <a:stCxn id="20" idx="2"/>
            <a:endCxn id="29" idx="3"/>
          </p:cNvCxnSpPr>
          <p:nvPr/>
        </p:nvCxnSpPr>
        <p:spPr>
          <a:xfrm flipH="1">
            <a:off x="5655035" y="5860076"/>
            <a:ext cx="304800" cy="3012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0" idx="2"/>
            <a:endCxn id="32" idx="1"/>
          </p:cNvCxnSpPr>
          <p:nvPr/>
        </p:nvCxnSpPr>
        <p:spPr>
          <a:xfrm>
            <a:off x="5959835" y="5860076"/>
            <a:ext cx="304800" cy="3012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3" idx="2"/>
            <a:endCxn id="10" idx="0"/>
          </p:cNvCxnSpPr>
          <p:nvPr/>
        </p:nvCxnSpPr>
        <p:spPr>
          <a:xfrm>
            <a:off x="3182785" y="4820444"/>
            <a:ext cx="0" cy="16591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6" idx="1"/>
            <a:endCxn id="9" idx="3"/>
          </p:cNvCxnSpPr>
          <p:nvPr/>
        </p:nvCxnSpPr>
        <p:spPr>
          <a:xfrm flipH="1">
            <a:off x="3487585" y="4525672"/>
            <a:ext cx="2167450" cy="10386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3" idx="3"/>
            <a:endCxn id="20" idx="1"/>
          </p:cNvCxnSpPr>
          <p:nvPr/>
        </p:nvCxnSpPr>
        <p:spPr>
          <a:xfrm>
            <a:off x="3487585" y="4515644"/>
            <a:ext cx="2167450" cy="1039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6" idx="2"/>
            <a:endCxn id="21" idx="0"/>
          </p:cNvCxnSpPr>
          <p:nvPr/>
        </p:nvCxnSpPr>
        <p:spPr>
          <a:xfrm>
            <a:off x="5959835" y="4830472"/>
            <a:ext cx="0" cy="1558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7482510" y="3956017"/>
            <a:ext cx="869659" cy="1023551"/>
            <a:chOff x="5591683" y="5065680"/>
            <a:chExt cx="869659" cy="1023551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h5(host)</a:t>
              </a:r>
              <a:endParaRPr lang="zh-TW" altLang="en-US" dirty="0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7495182" y="4771517"/>
            <a:ext cx="869659" cy="1023551"/>
            <a:chOff x="5591683" y="5065680"/>
            <a:chExt cx="869659" cy="1023551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h6(host)</a:t>
              </a:r>
              <a:endParaRPr lang="zh-TW" altLang="en-US" dirty="0"/>
            </a:p>
          </p:txBody>
        </p:sp>
      </p:grpSp>
      <p:cxnSp>
        <p:nvCxnSpPr>
          <p:cNvPr id="46" name="直線接點 45"/>
          <p:cNvCxnSpPr>
            <a:stCxn id="26" idx="3"/>
            <a:endCxn id="41" idx="1"/>
          </p:cNvCxnSpPr>
          <p:nvPr/>
        </p:nvCxnSpPr>
        <p:spPr>
          <a:xfrm>
            <a:off x="6264635" y="4525672"/>
            <a:ext cx="1217875" cy="190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6" idx="3"/>
            <a:endCxn id="44" idx="1"/>
          </p:cNvCxnSpPr>
          <p:nvPr/>
        </p:nvCxnSpPr>
        <p:spPr>
          <a:xfrm>
            <a:off x="6264635" y="4525672"/>
            <a:ext cx="1230547" cy="8345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78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example: “</a:t>
            </a:r>
            <a:r>
              <a:rPr lang="en-US" altLang="zh-TW" dirty="0" err="1">
                <a:latin typeface="Comic Sans MS" panose="030F0702030302020204" pitchFamily="66" charset="0"/>
              </a:rPr>
              <a:t>addHostToSwitch</a:t>
            </a:r>
            <a:r>
              <a:rPr lang="en-US" altLang="zh-TW" dirty="0"/>
              <a:t>” command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altLang="zh-TW" dirty="0"/>
              <a:t>With the above topology wrote before.</a:t>
            </a:r>
          </a:p>
          <a:p>
            <a:r>
              <a:rPr lang="en-US" altLang="zh-TW" dirty="0"/>
              <a:t>Add two more hosts to s3 and s4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723186"/>
            <a:ext cx="8450361" cy="4797074"/>
            <a:chOff x="4612118" y="1852676"/>
            <a:chExt cx="3530601" cy="5437164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543716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mininet&gt; addHostToSwitch s3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mininet&gt; pingall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*** Ping: testing ping reachability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h1 -&gt; h2 h3 h4 h5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h2 -&gt; h1 h3 h4 h5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h3 -&gt; h1 h2 h4 h5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h4 -&gt; h1 h2 h3 h5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h5 -&gt; h1 h2 h3 h4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*** Results: 0% dropped (20/20 received)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mininet&gt; addHostToSwitch s4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mininet&gt; pingall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*** Ping: testing ping reachability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h1 -&gt; h2 h3 h4 h5 h6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h2 -&gt; h1 h3 h4 h5 h6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h3 -&gt; h1 h2 h4 h5 h6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h4 -&gt; h1 h2 h3 h5 h6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h5 -&gt; h1 h2 h3 h4 h6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h6 -&gt; h1 h2 h3 h4 h5 </a:t>
              </a:r>
            </a:p>
            <a:p>
              <a:pPr marL="177800"/>
              <a:r>
                <a:rPr lang="pt-BR" altLang="zh-TW" sz="1600" dirty="0">
                  <a:latin typeface="Comic Sans MS" panose="030F0702030302020204" pitchFamily="66" charset="0"/>
                </a:rPr>
                <a:t>*** Results: 0% dropped (30/30 received)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6"/>
              <a:ext cx="3530601" cy="543716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74" y="1824188"/>
            <a:ext cx="3626625" cy="229753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1" y="4219890"/>
            <a:ext cx="3836588" cy="22022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矩形 9"/>
          <p:cNvSpPr/>
          <p:nvPr/>
        </p:nvSpPr>
        <p:spPr>
          <a:xfrm>
            <a:off x="3902586" y="3275112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ca.nctu.edu.tw</a:t>
            </a:r>
          </a:p>
        </p:txBody>
      </p:sp>
    </p:spTree>
    <p:extLst>
      <p:ext uri="{BB962C8B-B14F-4D97-AF65-F5344CB8AC3E}">
        <p14:creationId xmlns:p14="http://schemas.microsoft.com/office/powerpoint/2010/main" val="250923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VirtualBox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ONOS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Mininet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5922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</a:t>
            </a:r>
            <a:r>
              <a:rPr lang="zh-TW" altLang="en-US" dirty="0"/>
              <a:t> </a:t>
            </a:r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40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699762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Topology for Emulation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Mininet</a:t>
            </a:r>
            <a:r>
              <a:rPr lang="en-US" altLang="zh-TW" dirty="0"/>
              <a:t> uses the root namespace, the only way to run OVS</a:t>
            </a:r>
          </a:p>
          <a:p>
            <a:pPr lvl="1"/>
            <a:r>
              <a:rPr lang="en-US" altLang="zh-TW" dirty="0"/>
              <a:t>Observe the linear topology with two devices</a:t>
            </a:r>
          </a:p>
          <a:p>
            <a:pPr lvl="2"/>
            <a:r>
              <a:rPr lang="en-US" altLang="zh-TW" dirty="0"/>
              <a:t>s1 has two interfaces: </a:t>
            </a:r>
            <a:r>
              <a:rPr lang="en-US" altLang="zh-TW" dirty="0">
                <a:latin typeface="Comic Sans MS" panose="030F0702030302020204" pitchFamily="66" charset="0"/>
              </a:rPr>
              <a:t>s1-eth1</a:t>
            </a:r>
            <a:r>
              <a:rPr lang="en-US" altLang="zh-TW" dirty="0"/>
              <a:t> and </a:t>
            </a:r>
            <a:r>
              <a:rPr lang="en-US" altLang="zh-TW" dirty="0">
                <a:latin typeface="Comic Sans MS" panose="030F0702030302020204" pitchFamily="66" charset="0"/>
              </a:rPr>
              <a:t>s1-eth2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179388" y="2203901"/>
            <a:ext cx="4861809" cy="3995152"/>
            <a:chOff x="195733" y="2480604"/>
            <a:chExt cx="4861809" cy="3995152"/>
          </a:xfrm>
        </p:grpSpPr>
        <p:sp>
          <p:nvSpPr>
            <p:cNvPr id="5" name="圓角矩形 4"/>
            <p:cNvSpPr/>
            <p:nvPr/>
          </p:nvSpPr>
          <p:spPr bwMode="auto">
            <a:xfrm>
              <a:off x="278374" y="4916364"/>
              <a:ext cx="1858840" cy="1546344"/>
            </a:xfrm>
            <a:prstGeom prst="round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 bwMode="auto">
            <a:xfrm>
              <a:off x="274033" y="2667841"/>
              <a:ext cx="4783509" cy="2051538"/>
            </a:xfrm>
            <a:prstGeom prst="round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080449" y="2775021"/>
              <a:ext cx="186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Root namespace</a:t>
              </a:r>
              <a:endParaRPr lang="zh-TW" altLang="en-US" dirty="0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33" y="2480604"/>
              <a:ext cx="1046285" cy="1046285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399718" y="2815817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eth0</a:t>
              </a:r>
              <a:endParaRPr lang="zh-TW" altLang="en-US" dirty="0"/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1573010" y="3275732"/>
              <a:ext cx="3326266" cy="411036"/>
            </a:xfrm>
            <a:prstGeom prst="round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</a:rPr>
                <a:t>Software switch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90429" y="6080099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h1 namespace</a:t>
              </a:r>
              <a:endParaRPr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75" y="4806796"/>
              <a:ext cx="1046285" cy="1046285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674742" y="5180848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h1-eth0</a:t>
              </a:r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585523" y="5669063"/>
              <a:ext cx="1244829" cy="411036"/>
            </a:xfrm>
            <a:prstGeom prst="round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</a:rPr>
                <a:t>Process 1</a:t>
              </a:r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3178818" y="4929412"/>
              <a:ext cx="1858840" cy="1546344"/>
            </a:xfrm>
            <a:prstGeom prst="round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279325" y="6093147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h2 namespace</a:t>
              </a:r>
              <a:endParaRPr lang="zh-TW" altLang="en-US" dirty="0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319" y="4839782"/>
              <a:ext cx="1046285" cy="1046285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3575185" y="5173959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h2-eth0</a:t>
              </a:r>
              <a:endParaRPr lang="zh-TW" altLang="en-US" dirty="0"/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3485823" y="5682111"/>
              <a:ext cx="1244829" cy="411036"/>
            </a:xfrm>
            <a:prstGeom prst="round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</a:rPr>
                <a:t>Process 2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305229" y="4000339"/>
              <a:ext cx="1717612" cy="667137"/>
            </a:xfrm>
            <a:prstGeom prst="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cxnSp>
          <p:nvCxnSpPr>
            <p:cNvPr id="21" name="肘形接點 20"/>
            <p:cNvCxnSpPr>
              <a:stCxn id="9" idx="2"/>
              <a:endCxn id="10" idx="1"/>
            </p:cNvCxnSpPr>
            <p:nvPr/>
          </p:nvCxnSpPr>
          <p:spPr bwMode="auto">
            <a:xfrm rot="16200000" flipH="1">
              <a:off x="997893" y="2906132"/>
              <a:ext cx="296101" cy="85413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矩形 21"/>
            <p:cNvSpPr/>
            <p:nvPr/>
          </p:nvSpPr>
          <p:spPr bwMode="auto">
            <a:xfrm>
              <a:off x="3222931" y="4005945"/>
              <a:ext cx="1717612" cy="667137"/>
            </a:xfrm>
            <a:prstGeom prst="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1067501" y="3700045"/>
              <a:ext cx="2046938" cy="1492526"/>
              <a:chOff x="4796408" y="3353374"/>
              <a:chExt cx="2046938" cy="1492526"/>
            </a:xfrm>
          </p:grpSpPr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3139" y="3516923"/>
                <a:ext cx="1046285" cy="1046285"/>
              </a:xfrm>
              <a:prstGeom prst="rect">
                <a:avLst/>
              </a:prstGeom>
            </p:spPr>
          </p:pic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7061" y="3516923"/>
                <a:ext cx="1046285" cy="1046285"/>
              </a:xfrm>
              <a:prstGeom prst="rect">
                <a:avLst/>
              </a:prstGeom>
            </p:spPr>
          </p:pic>
          <p:sp>
            <p:nvSpPr>
              <p:cNvPr id="26" name="文字方塊 25"/>
              <p:cNvSpPr txBox="1"/>
              <p:nvPr/>
            </p:nvSpPr>
            <p:spPr>
              <a:xfrm>
                <a:off x="4990830" y="3908359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s1-eth1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5844752" y="3908359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s1-eth2</a:t>
                </a:r>
                <a:endParaRPr lang="zh-TW" altLang="en-US" dirty="0"/>
              </a:p>
            </p:txBody>
          </p:sp>
          <p:cxnSp>
            <p:nvCxnSpPr>
              <p:cNvPr id="28" name="肘形接點 27"/>
              <p:cNvCxnSpPr>
                <a:stCxn id="26" idx="2"/>
                <a:endCxn id="13" idx="0"/>
              </p:cNvCxnSpPr>
              <p:nvPr/>
            </p:nvCxnSpPr>
            <p:spPr bwMode="auto">
              <a:xfrm rot="5400000">
                <a:off x="4894999" y="4274617"/>
                <a:ext cx="568209" cy="574357"/>
              </a:xfrm>
              <a:prstGeom prst="bent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" name="文字方塊 28"/>
              <p:cNvSpPr txBox="1"/>
              <p:nvPr/>
            </p:nvSpPr>
            <p:spPr>
              <a:xfrm>
                <a:off x="4796408" y="4264413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veth</a:t>
                </a:r>
                <a:endParaRPr lang="zh-TW" altLang="en-US" dirty="0"/>
              </a:p>
            </p:txBody>
          </p:sp>
          <p:cxnSp>
            <p:nvCxnSpPr>
              <p:cNvPr id="30" name="直線接點 29"/>
              <p:cNvCxnSpPr>
                <a:stCxn id="26" idx="0"/>
              </p:cNvCxnSpPr>
              <p:nvPr/>
            </p:nvCxnSpPr>
            <p:spPr bwMode="auto">
              <a:xfrm flipH="1" flipV="1">
                <a:off x="5466280" y="3353374"/>
                <a:ext cx="1" cy="55498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群組 30"/>
            <p:cNvGrpSpPr/>
            <p:nvPr/>
          </p:nvGrpSpPr>
          <p:grpSpPr>
            <a:xfrm>
              <a:off x="3157335" y="3686768"/>
              <a:ext cx="1900207" cy="1498915"/>
              <a:chOff x="6698674" y="3340097"/>
              <a:chExt cx="1900207" cy="1498915"/>
            </a:xfrm>
          </p:grpSpPr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8674" y="3530597"/>
                <a:ext cx="1046285" cy="1046285"/>
              </a:xfrm>
              <a:prstGeom prst="rect">
                <a:avLst/>
              </a:prstGeom>
            </p:spPr>
          </p:pic>
          <p:sp>
            <p:nvSpPr>
              <p:cNvPr id="33" name="文字方塊 32"/>
              <p:cNvSpPr txBox="1"/>
              <p:nvPr/>
            </p:nvSpPr>
            <p:spPr>
              <a:xfrm>
                <a:off x="6746365" y="3922033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s2-eth2</a:t>
                </a:r>
                <a:endParaRPr lang="zh-TW" altLang="en-US" dirty="0"/>
              </a:p>
            </p:txBody>
          </p:sp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2596" y="3516923"/>
                <a:ext cx="1046285" cy="1046285"/>
              </a:xfrm>
              <a:prstGeom prst="rect">
                <a:avLst/>
              </a:prstGeom>
            </p:spPr>
          </p:pic>
          <p:sp>
            <p:nvSpPr>
              <p:cNvPr id="35" name="文字方塊 34"/>
              <p:cNvSpPr txBox="1"/>
              <p:nvPr/>
            </p:nvSpPr>
            <p:spPr>
              <a:xfrm>
                <a:off x="7600287" y="3908359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s2-eth1</a:t>
                </a:r>
                <a:endParaRPr lang="zh-TW" altLang="en-US" dirty="0"/>
              </a:p>
            </p:txBody>
          </p:sp>
          <p:cxnSp>
            <p:nvCxnSpPr>
              <p:cNvPr id="36" name="肘形接點 35"/>
              <p:cNvCxnSpPr>
                <a:stCxn id="35" idx="2"/>
                <a:endCxn id="18" idx="0"/>
              </p:cNvCxnSpPr>
              <p:nvPr/>
            </p:nvCxnSpPr>
            <p:spPr bwMode="auto">
              <a:xfrm rot="5400000">
                <a:off x="7559609" y="4322882"/>
                <a:ext cx="561320" cy="470939"/>
              </a:xfrm>
              <a:prstGeom prst="bent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文字方塊 36"/>
              <p:cNvSpPr txBox="1"/>
              <p:nvPr/>
            </p:nvSpPr>
            <p:spPr>
              <a:xfrm>
                <a:off x="7408522" y="4264413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veth</a:t>
                </a:r>
                <a:endParaRPr lang="zh-TW" altLang="en-US" dirty="0"/>
              </a:p>
            </p:txBody>
          </p:sp>
          <p:cxnSp>
            <p:nvCxnSpPr>
              <p:cNvPr id="38" name="直線接點 37"/>
              <p:cNvCxnSpPr>
                <a:stCxn id="35" idx="0"/>
              </p:cNvCxnSpPr>
              <p:nvPr/>
            </p:nvCxnSpPr>
            <p:spPr bwMode="auto">
              <a:xfrm flipH="1" flipV="1">
                <a:off x="8075737" y="3340097"/>
                <a:ext cx="1" cy="56826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" name="文字方塊 38"/>
            <p:cNvSpPr txBox="1"/>
            <p:nvPr/>
          </p:nvSpPr>
          <p:spPr>
            <a:xfrm>
              <a:off x="1691861" y="3659885"/>
              <a:ext cx="830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socket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682574" y="3659885"/>
              <a:ext cx="830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socket</a:t>
              </a:r>
              <a:endParaRPr lang="zh-TW" altLang="en-US" dirty="0"/>
            </a:p>
          </p:txBody>
        </p:sp>
        <p:cxnSp>
          <p:nvCxnSpPr>
            <p:cNvPr id="41" name="直線接點 40"/>
            <p:cNvCxnSpPr>
              <a:stCxn id="33" idx="0"/>
            </p:cNvCxnSpPr>
            <p:nvPr/>
          </p:nvCxnSpPr>
          <p:spPr bwMode="auto">
            <a:xfrm flipV="1">
              <a:off x="3680477" y="3700045"/>
              <a:ext cx="2096" cy="5686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線接點 41"/>
            <p:cNvCxnSpPr>
              <a:stCxn id="27" idx="0"/>
            </p:cNvCxnSpPr>
            <p:nvPr/>
          </p:nvCxnSpPr>
          <p:spPr bwMode="auto">
            <a:xfrm flipH="1" flipV="1">
              <a:off x="2589488" y="3700045"/>
              <a:ext cx="1808" cy="554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群組 44"/>
          <p:cNvGrpSpPr/>
          <p:nvPr/>
        </p:nvGrpSpPr>
        <p:grpSpPr>
          <a:xfrm>
            <a:off x="5909188" y="4257807"/>
            <a:ext cx="609600" cy="612577"/>
            <a:chOff x="6308942" y="3677640"/>
            <a:chExt cx="609600" cy="612577"/>
          </a:xfrm>
        </p:grpSpPr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47" name="文字方塊 46"/>
            <p:cNvSpPr txBox="1"/>
            <p:nvPr/>
          </p:nvSpPr>
          <p:spPr>
            <a:xfrm>
              <a:off x="6426832" y="367764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s1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7927233" y="4256319"/>
            <a:ext cx="609600" cy="612577"/>
            <a:chOff x="6308942" y="3677640"/>
            <a:chExt cx="609600" cy="612577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942" y="3680617"/>
              <a:ext cx="609600" cy="609600"/>
            </a:xfrm>
            <a:prstGeom prst="rect">
              <a:avLst/>
            </a:prstGeom>
          </p:spPr>
        </p:pic>
        <p:sp>
          <p:nvSpPr>
            <p:cNvPr id="50" name="文字方塊 49"/>
            <p:cNvSpPr txBox="1"/>
            <p:nvPr/>
          </p:nvSpPr>
          <p:spPr>
            <a:xfrm>
              <a:off x="6426832" y="367764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s2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5779160" y="5420142"/>
            <a:ext cx="869659" cy="1023550"/>
            <a:chOff x="5439283" y="4913281"/>
            <a:chExt cx="869659" cy="1023550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283" y="5067172"/>
              <a:ext cx="869659" cy="869659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5453964" y="4913281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h1(host)</a:t>
              </a:r>
              <a:endParaRPr lang="zh-TW" altLang="en-US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7795846" y="5399831"/>
            <a:ext cx="869659" cy="1023551"/>
            <a:chOff x="5591683" y="5065680"/>
            <a:chExt cx="869659" cy="1023551"/>
          </a:xfrm>
        </p:grpSpPr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683" y="5219572"/>
              <a:ext cx="869659" cy="869659"/>
            </a:xfrm>
            <a:prstGeom prst="rect">
              <a:avLst/>
            </a:prstGeom>
          </p:spPr>
        </p:pic>
        <p:sp>
          <p:nvSpPr>
            <p:cNvPr id="56" name="文字方塊 55"/>
            <p:cNvSpPr txBox="1"/>
            <p:nvPr/>
          </p:nvSpPr>
          <p:spPr>
            <a:xfrm>
              <a:off x="5606364" y="50656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h2(host)</a:t>
              </a:r>
              <a:endParaRPr lang="zh-TW" altLang="en-US" dirty="0"/>
            </a:p>
          </p:txBody>
        </p:sp>
      </p:grpSp>
      <p:cxnSp>
        <p:nvCxnSpPr>
          <p:cNvPr id="57" name="直線接點 56"/>
          <p:cNvCxnSpPr>
            <a:stCxn id="46" idx="3"/>
            <a:endCxn id="49" idx="1"/>
          </p:cNvCxnSpPr>
          <p:nvPr/>
        </p:nvCxnSpPr>
        <p:spPr>
          <a:xfrm flipV="1">
            <a:off x="6518788" y="4564096"/>
            <a:ext cx="1408445" cy="14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6" idx="2"/>
            <a:endCxn id="53" idx="0"/>
          </p:cNvCxnSpPr>
          <p:nvPr/>
        </p:nvCxnSpPr>
        <p:spPr>
          <a:xfrm>
            <a:off x="6213988" y="4870384"/>
            <a:ext cx="1" cy="5497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9" idx="2"/>
            <a:endCxn id="56" idx="0"/>
          </p:cNvCxnSpPr>
          <p:nvPr/>
        </p:nvCxnSpPr>
        <p:spPr>
          <a:xfrm flipH="1">
            <a:off x="8230675" y="4868896"/>
            <a:ext cx="1358" cy="5309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69" y="4501132"/>
            <a:ext cx="1046285" cy="1046285"/>
          </a:xfrm>
          <a:prstGeom prst="rect">
            <a:avLst/>
          </a:prstGeom>
        </p:spPr>
      </p:pic>
      <p:sp>
        <p:nvSpPr>
          <p:cNvPr id="70" name="文字方塊 69"/>
          <p:cNvSpPr txBox="1"/>
          <p:nvPr/>
        </p:nvSpPr>
        <p:spPr>
          <a:xfrm>
            <a:off x="5493960" y="489256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s1-eth1</a:t>
            </a:r>
            <a:endParaRPr lang="zh-TW" altLang="en-US" dirty="0"/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42" y="3671699"/>
            <a:ext cx="1046285" cy="1046285"/>
          </a:xfrm>
          <a:prstGeom prst="rect">
            <a:avLst/>
          </a:prstGeom>
        </p:spPr>
      </p:pic>
      <p:sp>
        <p:nvSpPr>
          <p:cNvPr id="72" name="文字方塊 71"/>
          <p:cNvSpPr txBox="1"/>
          <p:nvPr/>
        </p:nvSpPr>
        <p:spPr>
          <a:xfrm>
            <a:off x="6188733" y="406313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s1-eth2</a:t>
            </a:r>
            <a:endParaRPr lang="zh-TW" altLang="en-US" dirty="0"/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54" y="4505950"/>
            <a:ext cx="1046285" cy="1046285"/>
          </a:xfrm>
          <a:prstGeom prst="rect">
            <a:avLst/>
          </a:prstGeom>
        </p:spPr>
      </p:pic>
      <p:sp>
        <p:nvSpPr>
          <p:cNvPr id="74" name="文字方塊 73"/>
          <p:cNvSpPr txBox="1"/>
          <p:nvPr/>
        </p:nvSpPr>
        <p:spPr>
          <a:xfrm>
            <a:off x="7506645" y="48973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s2-eth1</a:t>
            </a:r>
            <a:endParaRPr lang="zh-TW" altLang="en-US" dirty="0"/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25" y="3670211"/>
            <a:ext cx="1046285" cy="1046285"/>
          </a:xfrm>
          <a:prstGeom prst="rect">
            <a:avLst/>
          </a:prstGeom>
        </p:spPr>
      </p:pic>
      <p:sp>
        <p:nvSpPr>
          <p:cNvPr id="76" name="文字方塊 75"/>
          <p:cNvSpPr txBox="1"/>
          <p:nvPr/>
        </p:nvSpPr>
        <p:spPr>
          <a:xfrm>
            <a:off x="7235016" y="406164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s2-eth2</a:t>
            </a:r>
            <a:endParaRPr lang="zh-TW" altLang="en-US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378" y="1889670"/>
            <a:ext cx="2193045" cy="1972268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2732333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7921-8CE9-0A42-A275-07F6B0A3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Recommended</a:t>
            </a:r>
            <a:r>
              <a:rPr lang="zh-TW" altLang="en-US" dirty="0"/>
              <a:t> </a:t>
            </a:r>
            <a:r>
              <a:rPr lang="en-US" altLang="zh-TW" dirty="0"/>
              <a:t>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2311F-AAE0-7647-AE6E-CFF0014D3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indent="-457200">
              <a:buFont typeface="+mj-lt"/>
              <a:buAutoNum type="arabicPeriod"/>
            </a:pP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switch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host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topology</a:t>
            </a:r>
          </a:p>
          <a:p>
            <a:pPr marL="635000" indent="-457200">
              <a:buFont typeface="+mj-lt"/>
              <a:buAutoNum type="arabicPeriod"/>
            </a:pP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link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switch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host</a:t>
            </a:r>
          </a:p>
          <a:p>
            <a:pPr marL="635000" indent="-457200">
              <a:buFont typeface="+mj-lt"/>
              <a:buAutoNum type="arabicPeriod"/>
            </a:pP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switch</a:t>
            </a:r>
          </a:p>
          <a:p>
            <a:pPr marL="635000" indent="-457200">
              <a:buFont typeface="+mj-lt"/>
              <a:buAutoNum type="arabicPeriod"/>
            </a:pPr>
            <a:r>
              <a:rPr lang="en-US" altLang="zh-TW" dirty="0"/>
              <a:t>Attach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switch</a:t>
            </a:r>
          </a:p>
          <a:p>
            <a:pPr marL="635000" indent="-457200">
              <a:buFont typeface="+mj-lt"/>
              <a:buAutoNum type="arabicPeriod"/>
            </a:pP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host</a:t>
            </a:r>
          </a:p>
          <a:p>
            <a:endParaRPr lang="en-US" altLang="zh-TW" dirty="0"/>
          </a:p>
          <a:p>
            <a:r>
              <a:rPr lang="en-US" altLang="zh-TW" dirty="0" err="1"/>
              <a:t>Mininet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</a:p>
          <a:p>
            <a:pPr lvl="1"/>
            <a:r>
              <a:rPr lang="en-US" dirty="0">
                <a:latin typeface="Comic Sans MS" panose="030F0902030302020204" pitchFamily="66" charset="0"/>
                <a:hlinkClick r:id="rId2"/>
              </a:rPr>
              <a:t>mininet.net.Mininet</a:t>
            </a:r>
            <a:r>
              <a:rPr lang="zh-TW" altLang="en-US" dirty="0">
                <a:hlinkClick r:id="rId2"/>
              </a:rPr>
              <a:t> </a:t>
            </a:r>
            <a:r>
              <a:rPr lang="en-US" dirty="0">
                <a:hlinkClick r:id="rId2"/>
              </a:rPr>
              <a:t>Class</a:t>
            </a:r>
            <a:endParaRPr lang="en-US" dirty="0"/>
          </a:p>
          <a:p>
            <a:pPr lvl="1"/>
            <a:r>
              <a:rPr lang="en-US" dirty="0">
                <a:latin typeface="Comic Sans MS" panose="030F0902030302020204" pitchFamily="66" charset="0"/>
                <a:hlinkClick r:id="rId3"/>
              </a:rPr>
              <a:t>mininet.node.Node</a:t>
            </a:r>
            <a:r>
              <a:rPr lang="en-US" dirty="0">
                <a:hlinkClick r:id="rId3"/>
              </a:rPr>
              <a:t> Class</a:t>
            </a:r>
            <a:endParaRPr lang="en-US" dirty="0"/>
          </a:p>
          <a:p>
            <a:pPr lvl="1"/>
            <a:r>
              <a:rPr lang="en-US" dirty="0">
                <a:latin typeface="Comic Sans MS" panose="030F0902030302020204" pitchFamily="66" charset="0"/>
                <a:hlinkClick r:id="rId4"/>
              </a:rPr>
              <a:t>mininet.node.OVSSwitch</a:t>
            </a:r>
            <a:r>
              <a:rPr lang="zh-TW" altLang="en-US" dirty="0">
                <a:hlinkClick r:id="rId4"/>
              </a:rPr>
              <a:t> </a:t>
            </a:r>
            <a:r>
              <a:rPr lang="en-US" altLang="zh-TW" dirty="0">
                <a:hlinkClick r:id="rId4"/>
              </a:rPr>
              <a:t>Class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A96E8-C827-1148-82FA-9F1B4C6A7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359687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Report &amp; Python script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43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761244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 to e3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Files </a:t>
            </a:r>
          </a:p>
          <a:p>
            <a:pPr lvl="1"/>
            <a:r>
              <a:rPr lang="en-US" altLang="zh-TW" dirty="0"/>
              <a:t>A python script: </a:t>
            </a:r>
            <a:r>
              <a:rPr lang="en-US" altLang="zh-TW" b="1" dirty="0">
                <a:solidFill>
                  <a:srgbClr val="00B050"/>
                </a:solidFill>
              </a:rPr>
              <a:t>&lt;You have to name it&gt;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py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 report: </a:t>
            </a:r>
            <a:r>
              <a:rPr lang="en-US" altLang="zh-TW" b="1" dirty="0">
                <a:solidFill>
                  <a:srgbClr val="FF0000"/>
                </a:solidFill>
              </a:rPr>
              <a:t>project1_studentID.pdf</a:t>
            </a:r>
          </a:p>
          <a:p>
            <a:pPr lvl="2"/>
            <a:r>
              <a:rPr lang="en-US" altLang="zh-TW" dirty="0"/>
              <a:t>Record your process (especially </a:t>
            </a:r>
            <a:r>
              <a:rPr lang="en-US" altLang="zh-TW" u="sng" dirty="0">
                <a:solidFill>
                  <a:schemeClr val="accent1"/>
                </a:solidFill>
              </a:rPr>
              <a:t>your command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Take screenshots (ONOS GUI or CLI) and </a:t>
            </a:r>
            <a:r>
              <a:rPr lang="en-US" altLang="zh-TW" u="sng" dirty="0">
                <a:solidFill>
                  <a:schemeClr val="accent1"/>
                </a:solidFill>
              </a:rPr>
              <a:t>explain</a:t>
            </a:r>
            <a:r>
              <a:rPr lang="en-US" altLang="zh-TW" dirty="0"/>
              <a:t> or </a:t>
            </a:r>
            <a:r>
              <a:rPr lang="en-US" altLang="zh-TW" u="sng" dirty="0">
                <a:solidFill>
                  <a:schemeClr val="accent1"/>
                </a:solidFill>
              </a:rPr>
              <a:t>mark</a:t>
            </a:r>
            <a:r>
              <a:rPr lang="en-US" altLang="zh-TW" dirty="0"/>
              <a:t> them</a:t>
            </a:r>
          </a:p>
          <a:p>
            <a:pPr lvl="2"/>
            <a:r>
              <a:rPr lang="en-US" altLang="zh-TW" dirty="0"/>
              <a:t>Write down what you learn or solve</a:t>
            </a:r>
          </a:p>
          <a:p>
            <a:r>
              <a:rPr lang="en-US" altLang="zh-TW" dirty="0"/>
              <a:t>Submit </a:t>
            </a:r>
          </a:p>
          <a:p>
            <a:pPr lvl="1"/>
            <a:r>
              <a:rPr lang="en-US" altLang="zh-TW" dirty="0"/>
              <a:t>Upload “.zip” file to e3</a:t>
            </a:r>
          </a:p>
          <a:p>
            <a:pPr lvl="2"/>
            <a:r>
              <a:rPr lang="en-US" altLang="zh-TW" dirty="0"/>
              <a:t>Named: </a:t>
            </a:r>
            <a:r>
              <a:rPr lang="en-US" altLang="zh-TW" b="1" dirty="0">
                <a:solidFill>
                  <a:srgbClr val="FF0000"/>
                </a:solidFill>
              </a:rPr>
              <a:t>project1_studentID.zip</a:t>
            </a:r>
          </a:p>
          <a:p>
            <a:pPr lvl="1"/>
            <a:r>
              <a:rPr lang="en-US" altLang="zh-TW" dirty="0"/>
              <a:t>Wrong file name or format would not be scored</a:t>
            </a:r>
          </a:p>
          <a:p>
            <a:r>
              <a:rPr lang="en-US" altLang="zh-TW" dirty="0"/>
              <a:t>Demo </a:t>
            </a:r>
          </a:p>
          <a:p>
            <a:pPr lvl="1"/>
            <a:r>
              <a:rPr lang="en-US" altLang="zh-TW" dirty="0"/>
              <a:t>Show your own command to add new host to specific switch.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396031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45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6160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VirtualBox</a:t>
            </a:r>
            <a:r>
              <a:rPr lang="en-US" altLang="zh-TW" dirty="0"/>
              <a:t> &amp; ONOS &amp; </a:t>
            </a:r>
            <a:r>
              <a:rPr lang="en-US" altLang="zh-TW" dirty="0" err="1"/>
              <a:t>Mininet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5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10981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VirtualBox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56730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a Operational Environment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VirtualBox</a:t>
            </a:r>
            <a:r>
              <a:rPr lang="en-US" altLang="zh-TW" dirty="0"/>
              <a:t>: Open source cross-platform virtualization application</a:t>
            </a:r>
          </a:p>
          <a:p>
            <a:pPr lvl="1"/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Ubuntu</a:t>
            </a:r>
            <a:r>
              <a:rPr lang="zh-TW" altLang="en-US" dirty="0"/>
              <a:t> </a:t>
            </a:r>
            <a:r>
              <a:rPr lang="en-US" altLang="zh-TW" dirty="0"/>
              <a:t>16.04</a:t>
            </a:r>
          </a:p>
          <a:p>
            <a:pPr lvl="1"/>
            <a:r>
              <a:rPr lang="en-US" altLang="zh-TW" dirty="0"/>
              <a:t>Recommended Hardware requirement</a:t>
            </a:r>
          </a:p>
          <a:p>
            <a:pPr lvl="2"/>
            <a:r>
              <a:rPr lang="en-US" altLang="zh-TW" dirty="0"/>
              <a:t> 2 Cores</a:t>
            </a:r>
          </a:p>
          <a:p>
            <a:pPr lvl="2"/>
            <a:r>
              <a:rPr lang="en-US" altLang="zh-TW" dirty="0"/>
              <a:t> 4G RAM</a:t>
            </a:r>
          </a:p>
          <a:p>
            <a:pPr lvl="2"/>
            <a:r>
              <a:rPr lang="en-US" altLang="zh-TW" dirty="0"/>
              <a:t> 40G HDD</a:t>
            </a:r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For more information, please refers to:</a:t>
            </a:r>
          </a:p>
          <a:p>
            <a:pPr lvl="1"/>
            <a:r>
              <a:rPr lang="en-US" altLang="zh-TW" dirty="0"/>
              <a:t>[File] SDN_Environment_Setup.pptx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88793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Environment Setup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VirtualBox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Installation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Installation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Installation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Basic Operation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Activate basic ONOS APPs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Create a topology controlled by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/ONOS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Project1 requirements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23227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Ryu</a:t>
            </a:r>
            <a:r>
              <a:rPr lang="en-US" altLang="zh-TW" dirty="0"/>
              <a:t> Installation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Install dependencies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Install </a:t>
            </a:r>
            <a:r>
              <a:rPr lang="en-US" altLang="zh-TW" dirty="0" err="1"/>
              <a:t>Ryu</a:t>
            </a:r>
            <a:r>
              <a:rPr lang="en-US" altLang="zh-TW" dirty="0"/>
              <a:t> from source code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For more information, please refer to:</a:t>
            </a:r>
          </a:p>
          <a:p>
            <a:pPr lvl="1"/>
            <a:r>
              <a:rPr lang="en-US" altLang="zh-TW" dirty="0" err="1">
                <a:hlinkClick r:id="rId3"/>
              </a:rPr>
              <a:t>Github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 err="1">
                <a:hlinkClick r:id="rId4"/>
              </a:rPr>
              <a:t>Ryu</a:t>
            </a:r>
            <a:r>
              <a:rPr lang="en-US" altLang="zh-TW" dirty="0">
                <a:hlinkClick r:id="rId4"/>
              </a:rPr>
              <a:t> Document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5"/>
              </a:rPr>
              <a:t>Ryubook</a:t>
            </a:r>
            <a:r>
              <a:rPr lang="en-US" altLang="zh-TW" dirty="0">
                <a:hlinkClick r:id="rId5"/>
              </a:rPr>
              <a:t> 1.0</a:t>
            </a:r>
            <a:r>
              <a:rPr lang="en-US" altLang="zh-TW" dirty="0"/>
              <a:t> (For your reference of future work on applications)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8" y="1397241"/>
            <a:ext cx="8450361" cy="672867"/>
            <a:chOff x="4612118" y="1852677"/>
            <a:chExt cx="3530601" cy="76265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apt install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gcc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python-dev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libffi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-dev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libssl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-dev libxml2-dev libxslt1-dev zlib1g-dev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14248" y="2728900"/>
            <a:ext cx="8450361" cy="672867"/>
            <a:chOff x="4612118" y="1852677"/>
            <a:chExt cx="3530601" cy="762650"/>
          </a:xfrm>
        </p:grpSpPr>
        <p:sp>
          <p:nvSpPr>
            <p:cNvPr id="10" name="文字方塊 9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git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clone git://github.com/osrg/ryu.git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cd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; pip install .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97208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15180</TotalTime>
  <Words>2610</Words>
  <Application>Microsoft Macintosh PowerPoint</Application>
  <PresentationFormat>On-screen Show (4:3)</PresentationFormat>
  <Paragraphs>613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Noto Sans Symbols</vt:lpstr>
      <vt:lpstr>Quintessential</vt:lpstr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佈景主題1</vt:lpstr>
      <vt:lpstr>SDN &amp; NFV  Lab 1: ONOS/Ryu + Mininet</vt:lpstr>
      <vt:lpstr>Overview </vt:lpstr>
      <vt:lpstr>Outline </vt:lpstr>
      <vt:lpstr>Outline </vt:lpstr>
      <vt:lpstr>Environment Setup</vt:lpstr>
      <vt:lpstr>Outline </vt:lpstr>
      <vt:lpstr>Prepare a Operational Environment</vt:lpstr>
      <vt:lpstr>Outline </vt:lpstr>
      <vt:lpstr>Ryu Installation</vt:lpstr>
      <vt:lpstr>Outline </vt:lpstr>
      <vt:lpstr>ONOS Dependencies Installation</vt:lpstr>
      <vt:lpstr>Bazel Installation</vt:lpstr>
      <vt:lpstr>ONOS Installation</vt:lpstr>
      <vt:lpstr>Outline </vt:lpstr>
      <vt:lpstr>Mininet Installation</vt:lpstr>
      <vt:lpstr>Outline </vt:lpstr>
      <vt:lpstr>Basic Operation</vt:lpstr>
      <vt:lpstr>Outline </vt:lpstr>
      <vt:lpstr>Activate basic Ryu APPs </vt:lpstr>
      <vt:lpstr>Outline </vt:lpstr>
      <vt:lpstr>Activate basic ONOS APPs</vt:lpstr>
      <vt:lpstr>Outline </vt:lpstr>
      <vt:lpstr>Create a topology controlled by Ryu/ONOS</vt:lpstr>
      <vt:lpstr>Topology in Ryu GUI (SDN Hub)</vt:lpstr>
      <vt:lpstr>See hosts in Ryu GUI (SDN Hub)</vt:lpstr>
      <vt:lpstr>Topology in ONOS GUI</vt:lpstr>
      <vt:lpstr>See hosts in ONOS GUI</vt:lpstr>
      <vt:lpstr>Outline </vt:lpstr>
      <vt:lpstr>Customizing “mn” using “--custom” files</vt:lpstr>
      <vt:lpstr>Python Script</vt:lpstr>
      <vt:lpstr>Add new CLI command in a “--custom” file</vt:lpstr>
      <vt:lpstr>Outline </vt:lpstr>
      <vt:lpstr>Project1 requirements</vt:lpstr>
      <vt:lpstr>Answer Questions - Ryu</vt:lpstr>
      <vt:lpstr>Answer Questions - ONOS</vt:lpstr>
      <vt:lpstr>Write a Custom Topology</vt:lpstr>
      <vt:lpstr>An example: Using studentID: 0748787</vt:lpstr>
      <vt:lpstr>Add your own CLI command </vt:lpstr>
      <vt:lpstr>An example: “addHostToSwitch” command</vt:lpstr>
      <vt:lpstr>Additional Description</vt:lpstr>
      <vt:lpstr>Network Topology for Emulation</vt:lpstr>
      <vt:lpstr>Recommended Procedure</vt:lpstr>
      <vt:lpstr>Submit </vt:lpstr>
      <vt:lpstr>Submit to e3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 Project 1-1</dc:title>
  <dc:creator>orzohmygodorz</dc:creator>
  <cp:lastModifiedBy>光 陽</cp:lastModifiedBy>
  <cp:revision>257</cp:revision>
  <dcterms:modified xsi:type="dcterms:W3CDTF">2019-02-18T01:33:06Z</dcterms:modified>
</cp:coreProperties>
</file>