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29"/>
  </p:notesMasterIdLst>
  <p:sldIdLst>
    <p:sldId id="281" r:id="rId2"/>
    <p:sldId id="403" r:id="rId3"/>
    <p:sldId id="448" r:id="rId4"/>
    <p:sldId id="446" r:id="rId5"/>
    <p:sldId id="452" r:id="rId6"/>
    <p:sldId id="451" r:id="rId7"/>
    <p:sldId id="449" r:id="rId8"/>
    <p:sldId id="447" r:id="rId9"/>
    <p:sldId id="453" r:id="rId10"/>
    <p:sldId id="457" r:id="rId11"/>
    <p:sldId id="456" r:id="rId12"/>
    <p:sldId id="458" r:id="rId13"/>
    <p:sldId id="459" r:id="rId14"/>
    <p:sldId id="455" r:id="rId15"/>
    <p:sldId id="450" r:id="rId16"/>
    <p:sldId id="415" r:id="rId17"/>
    <p:sldId id="461" r:id="rId18"/>
    <p:sldId id="454" r:id="rId19"/>
    <p:sldId id="465" r:id="rId20"/>
    <p:sldId id="464" r:id="rId21"/>
    <p:sldId id="466" r:id="rId22"/>
    <p:sldId id="467" r:id="rId23"/>
    <p:sldId id="462" r:id="rId24"/>
    <p:sldId id="463" r:id="rId25"/>
    <p:sldId id="468" r:id="rId26"/>
    <p:sldId id="421" r:id="rId27"/>
    <p:sldId id="422" r:id="rId28"/>
  </p:sldIdLst>
  <p:sldSz cx="9144000" cy="6858000" type="screen4x3"/>
  <p:notesSz cx="6797675" cy="99282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BCBC"/>
    <a:srgbClr val="CC9900"/>
    <a:srgbClr val="E6E6E6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1C0FF5-F7A0-49E4-AF44-5FBE3C1C352F}">
  <a:tblStyle styleId="{341C0FF5-F7A0-49E4-AF44-5FBE3C1C352F}" styleName="Table_0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F6EF"/>
          </a:solidFill>
        </a:fill>
      </a:tcStyle>
    </a:wholeTbl>
    <a:band1H>
      <a:tcTxStyle/>
      <a:tcStyle>
        <a:tcBdr/>
        <a:fill>
          <a:solidFill>
            <a:srgbClr val="CAECD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ECD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3913" autoAdjust="0"/>
  </p:normalViewPr>
  <p:slideViewPr>
    <p:cSldViewPr snapToGrid="0">
      <p:cViewPr varScale="1">
        <p:scale>
          <a:sx n="69" d="100"/>
          <a:sy n="69" d="100"/>
        </p:scale>
        <p:origin x="122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8" cy="4964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50442" y="0"/>
            <a:ext cx="2945658" cy="4964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7"/>
            <a:ext cx="4962525" cy="37226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30090"/>
            <a:ext cx="2945658" cy="4964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50442" y="9430090"/>
            <a:ext cx="2945658" cy="4964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79850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說明有兩種方式 </a:t>
            </a:r>
            <a:r>
              <a:rPr lang="en-US" altLang="zh-TW" dirty="0" smtClean="0"/>
              <a:t>CLI AND restful </a:t>
            </a:r>
            <a:r>
              <a:rPr lang="en-US" altLang="zh-TW" dirty="0" err="1" smtClean="0"/>
              <a:t>api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8900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說明有兩種方式 </a:t>
            </a:r>
            <a:r>
              <a:rPr lang="en-US" altLang="zh-TW" dirty="0" smtClean="0"/>
              <a:t>CLI AND restful </a:t>
            </a:r>
            <a:r>
              <a:rPr lang="en-US" altLang="zh-TW" dirty="0" err="1" smtClean="0"/>
              <a:t>api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871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說明有兩種方式 </a:t>
            </a:r>
            <a:r>
              <a:rPr lang="en-US" altLang="zh-TW" dirty="0" smtClean="0"/>
              <a:t>CLI AND restful </a:t>
            </a:r>
            <a:r>
              <a:rPr lang="en-US" altLang="zh-TW" dirty="0" err="1" smtClean="0"/>
              <a:t>api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2537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標題投影片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107950" y="83657"/>
            <a:ext cx="8928100" cy="2114866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0" name="Shape 20" descr="clou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40200" y="4103687"/>
            <a:ext cx="4822824" cy="232727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2071688" y="512612"/>
            <a:ext cx="6624637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FFC8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1371600" y="2507083"/>
            <a:ext cx="6400799" cy="228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Font typeface="Noto Sans Symbols"/>
              <a:buNone/>
              <a:defRPr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8590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9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6680" algn="l" rtl="0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ct val="8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1919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37160" algn="l" rtl="0"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ct val="59999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3" name="Shape 23"/>
          <p:cNvSpPr/>
          <p:nvPr/>
        </p:nvSpPr>
        <p:spPr>
          <a:xfrm>
            <a:off x="6699250" y="6632428"/>
            <a:ext cx="2432498" cy="190646"/>
          </a:xfrm>
          <a:prstGeom prst="rect">
            <a:avLst/>
          </a:prstGeom>
          <a:noFill/>
          <a:ln>
            <a:noFill/>
          </a:ln>
        </p:spPr>
        <p:txBody>
          <a:bodyPr wrap="square" lIns="82100" tIns="41050" rIns="82100" bIns="41050" anchor="b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2012, Wireless Internet Laboratory. All rights reserved.</a:t>
            </a:r>
          </a:p>
        </p:txBody>
      </p:sp>
      <p:pic>
        <p:nvPicPr>
          <p:cNvPr id="24" name="Shape 24" descr="comp-man-transpar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596" y="126188"/>
            <a:ext cx="1892589" cy="2039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755650" y="188913"/>
            <a:ext cx="838834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FFC8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body" idx="1" hasCustomPrompt="1"/>
          </p:nvPr>
        </p:nvSpPr>
        <p:spPr>
          <a:xfrm>
            <a:off x="179388" y="836612"/>
            <a:ext cx="8785225" cy="568801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Wingdings" panose="05000000000000000000" pitchFamily="2" charset="2"/>
              <a:buChar char="p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859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90000"/>
              <a:buFont typeface="Wingdings" panose="05000000000000000000" pitchFamily="2" charset="2"/>
              <a:buChar char="n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6680" algn="l" rtl="0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ct val="80000"/>
              <a:buFont typeface="Calibri"/>
              <a:buChar char="‒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1919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Wingdings" panose="05000000000000000000" pitchFamily="2" charset="2"/>
              <a:buChar char="l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37160" algn="l" rtl="0"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ct val="59999"/>
              <a:buFontTx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r>
              <a:rPr lang="zh-TW" altLang="en-US" dirty="0" smtClean="0"/>
              <a:t>第一層</a:t>
            </a:r>
            <a:endParaRPr lang="en-US" dirty="0" smtClean="0"/>
          </a:p>
          <a:p>
            <a:pPr lvl="1"/>
            <a:r>
              <a:rPr lang="zh-TW" altLang="en-US" dirty="0" smtClean="0"/>
              <a:t>第二層</a:t>
            </a:r>
            <a:endParaRPr lang="en-US" dirty="0" smtClean="0"/>
          </a:p>
          <a:p>
            <a:pPr lvl="2"/>
            <a:r>
              <a:rPr lang="zh-TW" altLang="en-US" dirty="0" smtClean="0"/>
              <a:t> 第三層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第四層</a:t>
            </a:r>
            <a:endParaRPr lang="en-US" altLang="zh-TW" dirty="0" smtClean="0"/>
          </a:p>
          <a:p>
            <a:pPr lvl="4"/>
            <a:r>
              <a:rPr lang="zh-TW" altLang="en-US" dirty="0" smtClean="0"/>
              <a:t>第五層</a:t>
            </a:r>
            <a:endParaRPr dirty="0"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79388" y="6524625"/>
            <a:ext cx="1904999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734175" y="6524625"/>
            <a:ext cx="2230437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16263" y="6524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20"/>
              </a:spcBef>
              <a:buNone/>
              <a:defRPr sz="1100" b="0" i="1" u="none" strike="noStrike" cap="none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區段標題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r>
              <a:rPr lang="zh-TW" altLang="en-US" dirty="0" smtClean="0"/>
              <a:t>按一下</a:t>
            </a:r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1" hasCustomPrompt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Font typeface="Noto Sans Symbols"/>
              <a:buNone/>
              <a:defRPr sz="2000" b="1" i="0" u="none" strike="noStrike" cap="none">
                <a:solidFill>
                  <a:srgbClr val="CC99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FFCC66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r>
              <a:rPr lang="zh-TW" altLang="en-US" dirty="0" smtClean="0"/>
              <a:t>按一下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179388" y="6524625"/>
            <a:ext cx="1904999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16263" y="6524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20"/>
              </a:spcBef>
              <a:buNone/>
              <a:defRPr sz="1100" i="1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734175" y="6524625"/>
            <a:ext cx="2230437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‹#›</a:t>
            </a:fld>
            <a:endParaRPr lang="en-US" sz="1200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含標題的圖片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rgbClr val="FFC8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5F5F5F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FFCC66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FFCC66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5F5F5F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FFCC66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179388" y="6524625"/>
            <a:ext cx="1904999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3116263" y="6524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20"/>
              </a:spcBef>
              <a:buNone/>
              <a:defRPr sz="1100" i="1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734175" y="6524625"/>
            <a:ext cx="2230437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‹#›</a:t>
            </a:fld>
            <a:r>
              <a:rPr lang="en-US" sz="12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 /32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標題及直排文字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755650" y="188913"/>
            <a:ext cx="838834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FFC8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 rot="5400000">
            <a:off x="1727994" y="-711993"/>
            <a:ext cx="5688011" cy="8785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8590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9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6680" algn="l" rtl="0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ct val="8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1919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37160" algn="l" rtl="0"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ct val="59999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179388" y="6524625"/>
            <a:ext cx="1904999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3116263" y="6524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20"/>
              </a:spcBef>
              <a:buNone/>
              <a:defRPr sz="1100" i="1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734175" y="6524625"/>
            <a:ext cx="2230437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‹#›</a:t>
            </a:fld>
            <a:r>
              <a:rPr lang="en-US" sz="12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 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直排標題及文字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 rot="5400000">
            <a:off x="4856163" y="2236787"/>
            <a:ext cx="6335711" cy="22399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FFC8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 rot="5400000">
            <a:off x="297657" y="70644"/>
            <a:ext cx="6335711" cy="65722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8590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9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6680" algn="l" rtl="0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ct val="8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1919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37160" algn="l" rtl="0"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ct val="59999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179388" y="6524625"/>
            <a:ext cx="1904999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3116263" y="6524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20"/>
              </a:spcBef>
              <a:buNone/>
              <a:defRPr sz="1100" i="1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6734175" y="6524625"/>
            <a:ext cx="2230437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‹#›</a:t>
            </a:fld>
            <a:r>
              <a:rPr lang="en-US" sz="12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 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07950" y="83658"/>
            <a:ext cx="8928100" cy="692149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755650" y="188913"/>
            <a:ext cx="838834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FFC8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179388" y="836612"/>
            <a:ext cx="8785225" cy="568801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8590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9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6680" algn="l" rtl="0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ct val="8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1919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37160" algn="l" rtl="0"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ct val="59999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lvl="1"/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179388" y="6524625"/>
            <a:ext cx="1904999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116263" y="6524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20"/>
              </a:spcBef>
              <a:buNone/>
              <a:defRPr sz="1100" b="0" i="1" u="none" strike="noStrike" cap="none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734175" y="6524625"/>
            <a:ext cx="2230437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‹#›</a:t>
            </a:fld>
            <a:endParaRPr lang="en-US" sz="11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107950" y="6488112"/>
            <a:ext cx="8856662" cy="36512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" name="Shape 17" descr="comp-man-transparent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0"/>
            <a:ext cx="776287" cy="83661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6" r:id="rId4"/>
    <p:sldLayoutId id="2147483657" r:id="rId5"/>
    <p:sldLayoutId id="214748365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marR="0" lvl="0" indent="-165100" algn="l" rtl="0">
        <a:lnSpc>
          <a:spcPct val="100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p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L="594360" marR="0" lvl="1" indent="0" algn="l" rtl="0">
        <a:lnSpc>
          <a:spcPct val="100000"/>
        </a:lnSpc>
        <a:spcBef>
          <a:spcPts val="0"/>
        </a:spcBef>
        <a:spcAft>
          <a:spcPts val="0"/>
        </a:spcAft>
        <a:buFont typeface="Wingdings" panose="05000000000000000000" pitchFamily="2" charset="2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Project 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anchor="ctr" anchorCtr="0"/>
          <a:lstStyle/>
          <a:p>
            <a:r>
              <a:rPr lang="en-US" altLang="zh-TW" dirty="0" smtClean="0"/>
              <a:t>Writing </a:t>
            </a:r>
            <a:r>
              <a:rPr lang="en-US" altLang="zh-TW" dirty="0" err="1" smtClean="0"/>
              <a:t>Ryu</a:t>
            </a:r>
            <a:r>
              <a:rPr lang="en-US" altLang="zh-TW" dirty="0" smtClean="0"/>
              <a:t>/ONOS Application</a:t>
            </a:r>
            <a:endParaRPr lang="en-US" altLang="zh-TW" dirty="0"/>
          </a:p>
        </p:txBody>
      </p:sp>
      <p:graphicFrame>
        <p:nvGraphicFramePr>
          <p:cNvPr id="4" name="Shape 107"/>
          <p:cNvGraphicFramePr/>
          <p:nvPr>
            <p:extLst>
              <p:ext uri="{D42A27DB-BD31-4B8C-83A1-F6EECF244321}">
                <p14:modId xmlns:p14="http://schemas.microsoft.com/office/powerpoint/2010/main" val="4206884748"/>
              </p:ext>
            </p:extLst>
          </p:nvPr>
        </p:nvGraphicFramePr>
        <p:xfrm>
          <a:off x="1331640" y="5108623"/>
          <a:ext cx="6480725" cy="1080000"/>
        </p:xfrm>
        <a:graphic>
          <a:graphicData uri="http://schemas.openxmlformats.org/drawingml/2006/table">
            <a:tbl>
              <a:tblPr firstRow="1" bandRow="1">
                <a:noFill/>
                <a:tableStyleId>{341C0FF5-F7A0-49E4-AF44-5FBE3C1C352F}</a:tableStyleId>
              </a:tblPr>
              <a:tblGrid>
                <a:gridCol w="235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219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Date: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 b="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2019/03/14 (Thu.)</a:t>
                      </a:r>
                      <a:endParaRPr lang="en-US" sz="2800" b="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Deadline: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 b="0" u="none" strike="noStrike" cap="none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2019/04/04 </a:t>
                      </a:r>
                      <a:r>
                        <a:rPr lang="en-US" sz="2800" b="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(Thu.)</a:t>
                      </a:r>
                      <a:endParaRPr lang="en-US" sz="2800" b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64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Publish the artifacts to local repository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79386" y="836612"/>
            <a:ext cx="8785225" cy="5688011"/>
          </a:xfrm>
        </p:spPr>
        <p:txBody>
          <a:bodyPr/>
          <a:lstStyle/>
          <a:p>
            <a:r>
              <a:rPr lang="en-US" altLang="zh-TW" dirty="0" smtClean="0"/>
              <a:t>First build ONOS if you haven’t build or run it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Note: Skip this step if you have built ONOS before</a:t>
            </a:r>
          </a:p>
          <a:p>
            <a:endParaRPr lang="en-US" altLang="zh-TW" dirty="0"/>
          </a:p>
          <a:p>
            <a:r>
              <a:rPr lang="en-US" altLang="zh-TW" dirty="0" smtClean="0"/>
              <a:t>Publish ONOS libraries only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Build </a:t>
            </a:r>
            <a:r>
              <a:rPr lang="en-US" altLang="zh-TW" dirty="0"/>
              <a:t>the current version of the ONOS application archetypes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14249" y="3078139"/>
            <a:ext cx="8450361" cy="395869"/>
            <a:chOff x="4612118" y="1852677"/>
            <a:chExt cx="3530601" cy="448691"/>
          </a:xfrm>
        </p:grpSpPr>
        <p:sp>
          <p:nvSpPr>
            <p:cNvPr id="6" name="文字方塊 5"/>
            <p:cNvSpPr txBox="1"/>
            <p:nvPr/>
          </p:nvSpPr>
          <p:spPr>
            <a:xfrm>
              <a:off x="4612118" y="1852677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onos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-publish -l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514250" y="4401375"/>
            <a:ext cx="8450361" cy="672867"/>
            <a:chOff x="4612118" y="1852677"/>
            <a:chExt cx="3530601" cy="762650"/>
          </a:xfrm>
        </p:grpSpPr>
        <p:sp>
          <p:nvSpPr>
            <p:cNvPr id="9" name="文字方塊 8"/>
            <p:cNvSpPr txBox="1"/>
            <p:nvPr/>
          </p:nvSpPr>
          <p:spPr>
            <a:xfrm>
              <a:off x="4612118" y="1852677"/>
              <a:ext cx="3530601" cy="76265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cd $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ONOS_ROOT/tools/package/archetypes</a:t>
              </a:r>
              <a:endParaRPr lang="en-US" altLang="zh-TW" sz="1800" dirty="0">
                <a:latin typeface="Comic Sans MS" panose="030F0702030302020204" pitchFamily="66" charset="0"/>
              </a:endParaRPr>
            </a:p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mvn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 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clean install</a:t>
              </a:r>
              <a:endParaRPr lang="en-US" altLang="zh-TW" sz="1800" dirty="0" smtClean="0">
                <a:latin typeface="Comic Sans MS" panose="030F0702030302020204" pitchFamily="66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4612118" y="1852677"/>
              <a:ext cx="3530601" cy="76265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514249" y="1304757"/>
            <a:ext cx="8450361" cy="395870"/>
            <a:chOff x="4612118" y="1852676"/>
            <a:chExt cx="3530601" cy="448692"/>
          </a:xfrm>
        </p:grpSpPr>
        <p:sp>
          <p:nvSpPr>
            <p:cNvPr id="19" name="文字方塊 18"/>
            <p:cNvSpPr txBox="1"/>
            <p:nvPr/>
          </p:nvSpPr>
          <p:spPr>
            <a:xfrm>
              <a:off x="4612118" y="1852676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op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20" name="圓角矩形 19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7573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ONOS Application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Indicate version of ONOS API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Create ONOS application (Red words are what you type)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14251" y="1272325"/>
            <a:ext cx="8450361" cy="395869"/>
            <a:chOff x="4612118" y="1852677"/>
            <a:chExt cx="3530601" cy="448691"/>
          </a:xfrm>
        </p:grpSpPr>
        <p:sp>
          <p:nvSpPr>
            <p:cNvPr id="6" name="文字方塊 5"/>
            <p:cNvSpPr txBox="1"/>
            <p:nvPr/>
          </p:nvSpPr>
          <p:spPr>
            <a:xfrm>
              <a:off x="4612118" y="1852677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$ export 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ONOS_POM_VERSION=1.15.0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514251" y="2183476"/>
            <a:ext cx="8450361" cy="4273854"/>
            <a:chOff x="4612118" y="1444393"/>
            <a:chExt cx="3530601" cy="4330658"/>
          </a:xfrm>
        </p:grpSpPr>
        <p:sp>
          <p:nvSpPr>
            <p:cNvPr id="16" name="文字方塊 15"/>
            <p:cNvSpPr txBox="1"/>
            <p:nvPr/>
          </p:nvSpPr>
          <p:spPr>
            <a:xfrm>
              <a:off x="4612118" y="1444394"/>
              <a:ext cx="3530601" cy="43306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onos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-create-app</a:t>
              </a:r>
            </a:p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…</a:t>
              </a:r>
            </a:p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[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INFO] 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…</a:t>
              </a:r>
              <a:endParaRPr lang="en-US" altLang="zh-TW" sz="1800" dirty="0">
                <a:latin typeface="Comic Sans MS" panose="030F0702030302020204" pitchFamily="66" charset="0"/>
              </a:endParaRP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Define value for property '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groupId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': </a:t>
              </a:r>
              <a:r>
                <a:rPr lang="en-US" altLang="zh-TW" sz="1800" dirty="0" err="1">
                  <a:solidFill>
                    <a:srgbClr val="FF0000"/>
                  </a:solidFill>
                  <a:latin typeface="Comic Sans MS" panose="030F0702030302020204" pitchFamily="66" charset="0"/>
                </a:rPr>
                <a:t>nctu.winlab</a:t>
              </a:r>
              <a:endParaRPr lang="en-US" altLang="zh-TW" sz="180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Define value for property '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artifactId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': </a:t>
              </a:r>
              <a:r>
                <a:rPr lang="en-US" altLang="zh-TW" sz="1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test-app</a:t>
              </a: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Define value for property 'version' 1.0-SNAPSHOT: 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: </a:t>
              </a:r>
              <a:r>
                <a:rPr lang="en-US" altLang="zh-TW" sz="1800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&lt;enter&gt;</a:t>
              </a:r>
              <a:endParaRPr lang="en-US" altLang="zh-TW" sz="180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Define value for property 'package'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nctu.winlab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: : </a:t>
              </a:r>
              <a:r>
                <a:rPr lang="en-US" altLang="zh-TW" sz="1800" dirty="0" err="1">
                  <a:solidFill>
                    <a:srgbClr val="FF0000"/>
                  </a:solidFill>
                  <a:latin typeface="Comic Sans MS" panose="030F0702030302020204" pitchFamily="66" charset="0"/>
                </a:rPr>
                <a:t>nctu.winlab.testapp</a:t>
              </a:r>
              <a:endParaRPr lang="en-US" altLang="zh-TW" sz="180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Confirm properties configuration:</a:t>
              </a:r>
            </a:p>
            <a:p>
              <a:pPr marL="177800"/>
              <a:r>
                <a:rPr lang="en-US" altLang="zh-TW" sz="1800" dirty="0" err="1">
                  <a:latin typeface="Comic Sans MS" panose="030F0702030302020204" pitchFamily="66" charset="0"/>
                </a:rPr>
                <a:t>groupId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: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nctu.winlab</a:t>
              </a:r>
              <a:endParaRPr lang="en-US" altLang="zh-TW" sz="1800" dirty="0">
                <a:latin typeface="Comic Sans MS" panose="030F0702030302020204" pitchFamily="66" charset="0"/>
              </a:endParaRPr>
            </a:p>
            <a:p>
              <a:pPr marL="177800"/>
              <a:r>
                <a:rPr lang="en-US" altLang="zh-TW" sz="1800" dirty="0" err="1">
                  <a:latin typeface="Comic Sans MS" panose="030F0702030302020204" pitchFamily="66" charset="0"/>
                </a:rPr>
                <a:t>artifactId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: test-app</a:t>
              </a: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version: 1.0-SNAPSHOT</a:t>
              </a: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package: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nctu.winlab.testapp</a:t>
              </a:r>
              <a:endParaRPr lang="en-US" altLang="zh-TW" sz="1800" dirty="0">
                <a:latin typeface="Comic Sans MS" panose="030F0702030302020204" pitchFamily="66" charset="0"/>
              </a:endParaRP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 Y: 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: </a:t>
              </a:r>
              <a:r>
                <a:rPr lang="en-US" altLang="zh-TW" sz="1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&lt;enter</a:t>
              </a:r>
              <a:r>
                <a:rPr lang="en-US" altLang="zh-TW" sz="1800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&gt;</a:t>
              </a:r>
            </a:p>
            <a:p>
              <a:pPr marL="177800"/>
              <a:r>
                <a:rPr lang="en-US" altLang="zh-TW" sz="18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[INFO]</a:t>
              </a:r>
              <a:r>
                <a:rPr lang="zh-TW" altLang="en-US" sz="18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 </a:t>
              </a:r>
              <a:r>
                <a:rPr lang="en-US" altLang="zh-TW" sz="18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…</a:t>
              </a:r>
            </a:p>
            <a:p>
              <a:pPr marL="177800"/>
              <a:r>
                <a:rPr lang="en-US" altLang="zh-TW" sz="18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[INFO] BUILD SUCCESS</a:t>
              </a: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4612118" y="1444393"/>
              <a:ext cx="3530601" cy="4330658"/>
            </a:xfrm>
            <a:prstGeom prst="roundRect">
              <a:avLst>
                <a:gd name="adj" fmla="val 3259"/>
              </a:avLst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6978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Write ONOS Application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 folder </a:t>
            </a:r>
            <a:r>
              <a:rPr lang="en-US" altLang="zh-TW" dirty="0"/>
              <a:t>named `</a:t>
            </a:r>
            <a:r>
              <a:rPr lang="en-US" altLang="zh-TW" dirty="0" err="1" smtClean="0"/>
              <a:t>artifactId</a:t>
            </a:r>
            <a:r>
              <a:rPr lang="en-US" altLang="zh-TW" dirty="0" smtClean="0"/>
              <a:t>` is created after the previous step</a:t>
            </a:r>
          </a:p>
          <a:p>
            <a:endParaRPr lang="en-US" altLang="zh-TW" dirty="0"/>
          </a:p>
          <a:p>
            <a:r>
              <a:rPr lang="en-US" altLang="zh-TW" dirty="0" smtClean="0"/>
              <a:t>You code should be placed under `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/main/java/</a:t>
            </a:r>
            <a:r>
              <a:rPr lang="en-US" altLang="zh-TW" dirty="0" err="1" smtClean="0"/>
              <a:t>nctu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winlab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testapp</a:t>
            </a:r>
            <a:r>
              <a:rPr lang="en-US" altLang="zh-TW" dirty="0" smtClean="0"/>
              <a:t>/`</a:t>
            </a:r>
          </a:p>
          <a:p>
            <a:endParaRPr lang="en-US" altLang="zh-TW" dirty="0"/>
          </a:p>
          <a:p>
            <a:r>
              <a:rPr lang="en-US" altLang="zh-TW" dirty="0" smtClean="0"/>
              <a:t>A template code is created , </a:t>
            </a:r>
            <a:r>
              <a:rPr lang="en-US" altLang="zh-TW" dirty="0"/>
              <a:t>and you </a:t>
            </a:r>
            <a:r>
              <a:rPr lang="en-US" altLang="zh-TW" dirty="0" smtClean="0"/>
              <a:t>can simply use it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14251" y="3444717"/>
            <a:ext cx="8450361" cy="672867"/>
            <a:chOff x="4612118" y="1852677"/>
            <a:chExt cx="3530601" cy="762650"/>
          </a:xfrm>
        </p:grpSpPr>
        <p:sp>
          <p:nvSpPr>
            <p:cNvPr id="6" name="文字方塊 5"/>
            <p:cNvSpPr txBox="1"/>
            <p:nvPr/>
          </p:nvSpPr>
          <p:spPr>
            <a:xfrm>
              <a:off x="4612118" y="1852677"/>
              <a:ext cx="3530601" cy="76265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cd &lt;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artifactId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&gt;</a:t>
              </a:r>
            </a:p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vi 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src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/main/java/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nctu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/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winlab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/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testapp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/AppComponent.java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4612118" y="1852677"/>
              <a:ext cx="3530601" cy="76265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503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Compile, Install and Activate ONOS Application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Compile ONOS application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Run ONOS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Install and activate ONOS application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Note:</a:t>
            </a:r>
            <a:r>
              <a:rPr lang="zh-TW" altLang="en-US" dirty="0" smtClean="0"/>
              <a:t> </a:t>
            </a:r>
            <a:r>
              <a:rPr lang="en-US" altLang="zh-TW" dirty="0" smtClean="0"/>
              <a:t>By using an </a:t>
            </a:r>
            <a:r>
              <a:rPr lang="en-US" altLang="zh-TW" dirty="0"/>
              <a:t>exclamation mark </a:t>
            </a:r>
            <a:r>
              <a:rPr lang="en-US" altLang="zh-TW" dirty="0" smtClean="0"/>
              <a:t>with `install` </a:t>
            </a:r>
            <a:r>
              <a:rPr lang="en-US" altLang="zh-TW" dirty="0"/>
              <a:t>parameter, the application will be activated immediately after being installed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14251" y="1300033"/>
            <a:ext cx="8450361" cy="672867"/>
            <a:chOff x="4612118" y="1852677"/>
            <a:chExt cx="3530601" cy="762650"/>
          </a:xfrm>
        </p:grpSpPr>
        <p:sp>
          <p:nvSpPr>
            <p:cNvPr id="6" name="文字方塊 5"/>
            <p:cNvSpPr txBox="1"/>
            <p:nvPr/>
          </p:nvSpPr>
          <p:spPr>
            <a:xfrm>
              <a:off x="4612118" y="1852677"/>
              <a:ext cx="3530601" cy="76265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cd &lt;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artifactId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&gt;</a:t>
              </a:r>
            </a:p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mvn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 clean install -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DskipTests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4612118" y="1852677"/>
              <a:ext cx="3530601" cy="76265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514251" y="3045707"/>
            <a:ext cx="8450361" cy="395869"/>
            <a:chOff x="4612118" y="1852677"/>
            <a:chExt cx="3530601" cy="448691"/>
          </a:xfrm>
        </p:grpSpPr>
        <p:sp>
          <p:nvSpPr>
            <p:cNvPr id="9" name="文字方塊 8"/>
            <p:cNvSpPr txBox="1"/>
            <p:nvPr/>
          </p:nvSpPr>
          <p:spPr>
            <a:xfrm>
              <a:off x="4612118" y="1852677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ok clean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514251" y="4397910"/>
            <a:ext cx="8450361" cy="395869"/>
            <a:chOff x="4612118" y="1852677"/>
            <a:chExt cx="3530601" cy="448691"/>
          </a:xfrm>
        </p:grpSpPr>
        <p:sp>
          <p:nvSpPr>
            <p:cNvPr id="12" name="文字方塊 11"/>
            <p:cNvSpPr txBox="1"/>
            <p:nvPr/>
          </p:nvSpPr>
          <p:spPr>
            <a:xfrm>
              <a:off x="4612118" y="1852677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onos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-app localhost install! 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t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arget/&lt;package&gt;-&lt;version&gt;.oar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13" name="圓角矩形 12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2010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ONOS Wiki – Template Application Tutorial</a:t>
            </a:r>
          </a:p>
          <a:p>
            <a:pPr lvl="1"/>
            <a:r>
              <a:rPr lang="en-US" altLang="zh-TW" dirty="0"/>
              <a:t>https://wiki.onosproject.org/display/ONOS/Template+Application+Tutorial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ONOS Java API (1.15.0)</a:t>
            </a:r>
          </a:p>
          <a:p>
            <a:pPr lvl="1"/>
            <a:r>
              <a:rPr lang="en-US" altLang="zh-TW" dirty="0"/>
              <a:t>http://api.onosproject.org/1.15.0/apidocs</a:t>
            </a:r>
            <a:r>
              <a:rPr lang="en-US" altLang="zh-TW" dirty="0" smtClean="0"/>
              <a:t>/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3912556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Create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Ryu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Application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Create ONOS Application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Project 3 Requirements</a:t>
            </a:r>
          </a:p>
          <a:p>
            <a:pPr lvl="1"/>
            <a:r>
              <a:rPr lang="en-US" altLang="zh-TW" dirty="0" err="1" smtClean="0">
                <a:solidFill>
                  <a:schemeClr val="tx1"/>
                </a:solidFill>
              </a:rPr>
              <a:t>Ryu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ONOS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11954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Project 3 Requirements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Writing </a:t>
            </a:r>
            <a:r>
              <a:rPr lang="en-US" altLang="zh-TW" dirty="0" err="1" smtClean="0"/>
              <a:t>Ryu</a:t>
            </a:r>
            <a:r>
              <a:rPr lang="en-US" altLang="zh-TW" dirty="0" smtClean="0"/>
              <a:t>/ONOS Application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16</a:t>
            </a:fld>
            <a:endParaRPr lang="en-US" sz="1200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122550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Create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Ryu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Application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Create ONOS Application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Project 3 Requirements</a:t>
            </a:r>
          </a:p>
          <a:p>
            <a:pPr lvl="1"/>
            <a:r>
              <a:rPr lang="en-US" altLang="zh-TW" dirty="0" err="1" smtClean="0">
                <a:solidFill>
                  <a:schemeClr val="tx1"/>
                </a:solidFill>
              </a:rPr>
              <a:t>Ryu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ONOS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258215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 Lab 1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SDN Hub </a:t>
            </a:r>
            <a:r>
              <a:rPr lang="en-US" altLang="zh-TW" dirty="0" err="1" smtClean="0"/>
              <a:t>ryu</a:t>
            </a:r>
            <a:r>
              <a:rPr lang="en-US" altLang="zh-TW" dirty="0" smtClean="0"/>
              <a:t>-starter-kit in Lab 1</a:t>
            </a:r>
          </a:p>
          <a:p>
            <a:pPr lvl="1"/>
            <a:r>
              <a:rPr lang="en-US" altLang="zh-TW" dirty="0"/>
              <a:t>https://bitbucket.org/sdnhub/ryu-starter-kit</a:t>
            </a:r>
            <a:r>
              <a:rPr lang="en-US" altLang="zh-TW" dirty="0" smtClean="0"/>
              <a:t>/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Start </a:t>
            </a:r>
            <a:r>
              <a:rPr lang="en-US" altLang="zh-TW" dirty="0" err="1" smtClean="0"/>
              <a:t>ryu</a:t>
            </a:r>
            <a:r>
              <a:rPr lang="en-US" altLang="zh-TW" dirty="0" smtClean="0"/>
              <a:t>-starter-kit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Start </a:t>
            </a:r>
            <a:r>
              <a:rPr lang="en-US" altLang="zh-TW" dirty="0" err="1" smtClean="0"/>
              <a:t>Mininet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Ping between all hosts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514251" y="2591277"/>
            <a:ext cx="8450361" cy="672867"/>
            <a:chOff x="4612118" y="1852677"/>
            <a:chExt cx="3530601" cy="762650"/>
          </a:xfrm>
        </p:grpSpPr>
        <p:sp>
          <p:nvSpPr>
            <p:cNvPr id="10" name="文字方塊 9"/>
            <p:cNvSpPr txBox="1"/>
            <p:nvPr/>
          </p:nvSpPr>
          <p:spPr>
            <a:xfrm>
              <a:off x="4612118" y="1852677"/>
              <a:ext cx="3530601" cy="76265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cd ~/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ryu</a:t>
              </a:r>
              <a:endParaRPr lang="en-US" altLang="zh-TW" sz="1800" dirty="0" smtClean="0">
                <a:latin typeface="Comic Sans MS" panose="030F0702030302020204" pitchFamily="66" charset="0"/>
              </a:endParaRPr>
            </a:p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./ryu/app/sdnhub_apps/run_sdnhub_apps.sh</a:t>
              </a: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4612118" y="1852677"/>
              <a:ext cx="3530601" cy="76265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514251" y="4348164"/>
            <a:ext cx="8450361" cy="395869"/>
            <a:chOff x="4612118" y="1852677"/>
            <a:chExt cx="3530601" cy="448691"/>
          </a:xfrm>
        </p:grpSpPr>
        <p:sp>
          <p:nvSpPr>
            <p:cNvPr id="13" name="文字方塊 12"/>
            <p:cNvSpPr txBox="1"/>
            <p:nvPr/>
          </p:nvSpPr>
          <p:spPr>
            <a:xfrm>
              <a:off x="4612118" y="1852677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sudo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mn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--controller=remote --topo=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tree,depth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=2</a:t>
              </a:r>
            </a:p>
          </p:txBody>
        </p:sp>
        <p:sp>
          <p:nvSpPr>
            <p:cNvPr id="14" name="圓角矩形 13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514251" y="5683742"/>
            <a:ext cx="8450361" cy="395869"/>
            <a:chOff x="4612118" y="1852677"/>
            <a:chExt cx="3530601" cy="448691"/>
          </a:xfrm>
        </p:grpSpPr>
        <p:sp>
          <p:nvSpPr>
            <p:cNvPr id="16" name="文字方塊 15"/>
            <p:cNvSpPr txBox="1"/>
            <p:nvPr/>
          </p:nvSpPr>
          <p:spPr>
            <a:xfrm>
              <a:off x="4612118" y="1852677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err="1">
                  <a:latin typeface="Comic Sans MS" panose="030F0702030302020204" pitchFamily="66" charset="0"/>
                </a:rPr>
                <a:t>m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ininet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&gt; 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pingall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520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GUI in </a:t>
            </a:r>
            <a:r>
              <a:rPr lang="en-US" altLang="zh-TW" dirty="0" err="1" smtClean="0"/>
              <a:t>ryu</a:t>
            </a:r>
            <a:r>
              <a:rPr lang="en-US" altLang="zh-TW" dirty="0" smtClean="0"/>
              <a:t>-starter-kit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Open web GUI on http://localhost:8080</a:t>
            </a:r>
          </a:p>
          <a:p>
            <a:endParaRPr lang="en-US" altLang="zh-TW" dirty="0"/>
          </a:p>
          <a:p>
            <a:r>
              <a:rPr lang="en-US" altLang="zh-TW" dirty="0" smtClean="0"/>
              <a:t>The topology in web GUI is not correct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35" y="2234978"/>
            <a:ext cx="8072532" cy="4254492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2315890" y="5538439"/>
            <a:ext cx="5753588" cy="804782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2990277" y="3843569"/>
            <a:ext cx="3144050" cy="78080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66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Create </a:t>
            </a:r>
            <a:r>
              <a:rPr lang="en-US" altLang="zh-TW" dirty="0" err="1">
                <a:solidFill>
                  <a:schemeClr val="tx1"/>
                </a:solidFill>
              </a:rPr>
              <a:t>Ryu</a:t>
            </a:r>
            <a:r>
              <a:rPr lang="en-US" altLang="zh-TW" dirty="0">
                <a:solidFill>
                  <a:schemeClr val="tx1"/>
                </a:solidFill>
              </a:rPr>
              <a:t> Application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Create ONOS Application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Project 3 Requirements</a:t>
            </a: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Ryu</a:t>
            </a:r>
            <a:endParaRPr lang="en-US" altLang="zh-TW" dirty="0">
              <a:solidFill>
                <a:schemeClr val="tx1"/>
              </a:solidFill>
            </a:endParaRP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ONOS</a:t>
            </a:r>
          </a:p>
          <a:p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382482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Host Location Tracker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Ping between hosts under same switches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It simply uses the last updated MAC to port 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24" y="2036064"/>
            <a:ext cx="6705752" cy="3749592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514251" y="1305705"/>
            <a:ext cx="8450361" cy="672867"/>
            <a:chOff x="4612118" y="1852677"/>
            <a:chExt cx="3530601" cy="762650"/>
          </a:xfrm>
        </p:grpSpPr>
        <p:sp>
          <p:nvSpPr>
            <p:cNvPr id="7" name="文字方塊 6"/>
            <p:cNvSpPr txBox="1"/>
            <p:nvPr/>
          </p:nvSpPr>
          <p:spPr>
            <a:xfrm>
              <a:off x="4612118" y="1852677"/>
              <a:ext cx="3530601" cy="76265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err="1">
                  <a:latin typeface="Comic Sans MS" panose="030F0702030302020204" pitchFamily="66" charset="0"/>
                </a:rPr>
                <a:t>m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ininet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&gt; h1 ping h2</a:t>
              </a:r>
            </a:p>
            <a:p>
              <a:pPr marL="177800"/>
              <a:r>
                <a:rPr lang="en-US" altLang="zh-TW" sz="1800" dirty="0" err="1">
                  <a:latin typeface="Comic Sans MS" panose="030F0702030302020204" pitchFamily="66" charset="0"/>
                </a:rPr>
                <a:t>m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ininet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&gt; h3 ping h4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4612118" y="1852677"/>
              <a:ext cx="3530601" cy="76265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sp>
        <p:nvSpPr>
          <p:cNvPr id="9" name="圓角矩形 8"/>
          <p:cNvSpPr/>
          <p:nvPr/>
        </p:nvSpPr>
        <p:spPr>
          <a:xfrm>
            <a:off x="3709079" y="3386049"/>
            <a:ext cx="2608594" cy="64304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856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Ryu</a:t>
            </a:r>
            <a:r>
              <a:rPr lang="en-US" altLang="zh-TW" dirty="0" smtClean="0"/>
              <a:t> Requirements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Please fix the bugs of web GUI in </a:t>
            </a:r>
            <a:r>
              <a:rPr lang="en-US" altLang="zh-TW" dirty="0" err="1" smtClean="0"/>
              <a:t>ryu</a:t>
            </a:r>
            <a:r>
              <a:rPr lang="en-US" altLang="zh-TW" dirty="0" smtClean="0"/>
              <a:t>-starter-kit, including</a:t>
            </a:r>
          </a:p>
          <a:p>
            <a:pPr lvl="1"/>
            <a:r>
              <a:rPr lang="en-US" altLang="zh-TW" dirty="0" smtClean="0"/>
              <a:t>Host location</a:t>
            </a:r>
          </a:p>
          <a:p>
            <a:pPr lvl="1"/>
            <a:r>
              <a:rPr lang="en-US" altLang="zh-TW" dirty="0" smtClean="0"/>
              <a:t>Port name of device link</a:t>
            </a:r>
          </a:p>
          <a:p>
            <a:r>
              <a:rPr lang="en-US" altLang="zh-TW" dirty="0" smtClean="0"/>
              <a:t>Hint: Host location tracker is implemented in `host_tracker.py`</a:t>
            </a:r>
          </a:p>
          <a:p>
            <a:r>
              <a:rPr lang="en-US" altLang="zh-TW" dirty="0" smtClean="0"/>
              <a:t>The correct web GUI should be as following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654" y="2987040"/>
            <a:ext cx="6466692" cy="350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24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Strongly recommend to go through </a:t>
            </a:r>
            <a:r>
              <a:rPr lang="en-US" altLang="zh-TW" dirty="0" err="1" smtClean="0"/>
              <a:t>Ryu’s</a:t>
            </a:r>
            <a:r>
              <a:rPr lang="en-US" altLang="zh-TW" dirty="0" smtClean="0"/>
              <a:t> built-in application for learning bridge function</a:t>
            </a:r>
          </a:p>
          <a:p>
            <a:endParaRPr lang="en-US" altLang="zh-TW" dirty="0"/>
          </a:p>
          <a:p>
            <a:r>
              <a:rPr lang="en-US" altLang="zh-TW" dirty="0" smtClean="0"/>
              <a:t>SimpleSwitch13</a:t>
            </a:r>
          </a:p>
          <a:p>
            <a:pPr lvl="1"/>
            <a:r>
              <a:rPr lang="en-US" altLang="zh-TW" dirty="0"/>
              <a:t>https</a:t>
            </a:r>
            <a:r>
              <a:rPr lang="en-US" altLang="zh-TW" dirty="0" smtClean="0"/>
              <a:t>://</a:t>
            </a:r>
            <a:r>
              <a:rPr lang="en-US" altLang="zh-TW" dirty="0"/>
              <a:t>github.com/osrg/ryu/blob/master/ryu/app/simple_switch_13.py</a:t>
            </a:r>
            <a:endParaRPr lang="en-US" altLang="zh-TW" dirty="0" smtClean="0"/>
          </a:p>
          <a:p>
            <a:pPr lvl="1"/>
            <a:r>
              <a:rPr lang="en-US" altLang="zh-TW" dirty="0"/>
              <a:t>https://osrg.github.io/ryu-book/zh_tw/html/switching_hub.html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2630209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Create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Ryu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Application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Create ONOS Application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Project 3 Requirements</a:t>
            </a:r>
          </a:p>
          <a:p>
            <a:pPr lvl="1"/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</a:rPr>
              <a:t>Ryu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ONOS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23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368439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ONOS Requirement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Write an application of learning bridge function</a:t>
            </a:r>
          </a:p>
          <a:p>
            <a:pPr lvl="1"/>
            <a:r>
              <a:rPr lang="en-US" altLang="zh-TW" dirty="0" smtClean="0"/>
              <a:t>Update MAC to port table when receiving packet-INs</a:t>
            </a:r>
          </a:p>
          <a:p>
            <a:pPr lvl="1"/>
            <a:r>
              <a:rPr lang="en-US" altLang="zh-TW" dirty="0" smtClean="0"/>
              <a:t>Check if there is record in MAC to port table</a:t>
            </a:r>
          </a:p>
          <a:p>
            <a:pPr lvl="2"/>
            <a:r>
              <a:rPr lang="en-US" altLang="zh-TW" dirty="0" smtClean="0"/>
              <a:t>If yes, install flow rules matching destination MAC address and outputting to port</a:t>
            </a:r>
          </a:p>
          <a:p>
            <a:pPr lvl="2"/>
            <a:r>
              <a:rPr lang="en-US" altLang="zh-TW" dirty="0" smtClean="0"/>
              <a:t>Otherwise, flood packets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Test your application with tree topology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Ping should work between all hosts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14251" y="4043364"/>
            <a:ext cx="8450361" cy="395869"/>
            <a:chOff x="4612118" y="1852677"/>
            <a:chExt cx="3530601" cy="448691"/>
          </a:xfrm>
        </p:grpSpPr>
        <p:sp>
          <p:nvSpPr>
            <p:cNvPr id="6" name="文字方塊 5"/>
            <p:cNvSpPr txBox="1"/>
            <p:nvPr/>
          </p:nvSpPr>
          <p:spPr>
            <a:xfrm>
              <a:off x="4612118" y="1852677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sudo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mn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--controller=remote --topo=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tree,depth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=2</a:t>
              </a: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514251" y="5362317"/>
            <a:ext cx="8450361" cy="395869"/>
            <a:chOff x="4612118" y="1852677"/>
            <a:chExt cx="3530601" cy="448691"/>
          </a:xfrm>
        </p:grpSpPr>
        <p:sp>
          <p:nvSpPr>
            <p:cNvPr id="9" name="文字方塊 8"/>
            <p:cNvSpPr txBox="1"/>
            <p:nvPr/>
          </p:nvSpPr>
          <p:spPr>
            <a:xfrm>
              <a:off x="4612118" y="1852677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err="1">
                  <a:latin typeface="Comic Sans MS" panose="030F0702030302020204" pitchFamily="66" charset="0"/>
                </a:rPr>
                <a:t>m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ininet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&gt; 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pingall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4952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Ryu</a:t>
            </a:r>
            <a:r>
              <a:rPr lang="en-US" altLang="zh-TW" dirty="0" smtClean="0"/>
              <a:t> SimpleSwitch13 application</a:t>
            </a:r>
          </a:p>
          <a:p>
            <a:pPr lvl="1"/>
            <a:r>
              <a:rPr lang="en-US" altLang="zh-TW" dirty="0"/>
              <a:t>https://osrg.github.io/ryu-book/zh_tw/html/switching_hub.html</a:t>
            </a:r>
            <a:endParaRPr lang="zh-TW" altLang="en-US" dirty="0"/>
          </a:p>
          <a:p>
            <a:endParaRPr lang="en-US" altLang="zh-TW" dirty="0" smtClean="0"/>
          </a:p>
          <a:p>
            <a:r>
              <a:rPr lang="en-US" altLang="zh-TW" dirty="0" smtClean="0"/>
              <a:t>ONOS </a:t>
            </a:r>
            <a:r>
              <a:rPr lang="en-US" altLang="zh-TW" dirty="0" err="1" smtClean="0"/>
              <a:t>ReactiveForwarding</a:t>
            </a:r>
            <a:r>
              <a:rPr lang="en-US" altLang="zh-TW" dirty="0" smtClean="0"/>
              <a:t> application</a:t>
            </a:r>
          </a:p>
          <a:p>
            <a:pPr lvl="1"/>
            <a:r>
              <a:rPr lang="en-US" altLang="zh-TW" dirty="0"/>
              <a:t>https://</a:t>
            </a:r>
            <a:r>
              <a:rPr lang="en-US" altLang="zh-TW" dirty="0" smtClean="0"/>
              <a:t>github.com/opennetworkinglab/onos/blob/onos-1.15/apps/fwd/src/main/java/org/onosproject/fwd/ReactiveForwarding.java</a:t>
            </a:r>
          </a:p>
          <a:p>
            <a:pPr lvl="1"/>
            <a:r>
              <a:rPr lang="en-US" altLang="zh-TW" dirty="0" smtClean="0"/>
              <a:t>Note: Make sure that you checkout to branch `onos-1.15`</a:t>
            </a:r>
          </a:p>
          <a:p>
            <a:endParaRPr lang="en-US" altLang="zh-TW" dirty="0"/>
          </a:p>
          <a:p>
            <a:r>
              <a:rPr lang="en-US" altLang="zh-TW" dirty="0" smtClean="0"/>
              <a:t>Hint</a:t>
            </a:r>
            <a:r>
              <a:rPr lang="en-US" altLang="zh-TW" dirty="0"/>
              <a:t>: Use log or Wireshark on hosts to debug</a:t>
            </a:r>
            <a:endParaRPr lang="zh-TW" altLang="en-US" dirty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25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1796911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Submit to e3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Files</a:t>
            </a:r>
          </a:p>
          <a:p>
            <a:pPr lvl="1"/>
            <a:r>
              <a:rPr lang="en-US" altLang="zh-TW" dirty="0" err="1" smtClean="0"/>
              <a:t>Ryu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All files under `</a:t>
            </a:r>
            <a:r>
              <a:rPr lang="en-US" altLang="zh-TW" dirty="0" err="1" smtClean="0"/>
              <a:t>sdnhub_apps</a:t>
            </a:r>
            <a:r>
              <a:rPr lang="en-US" altLang="zh-TW" dirty="0" smtClean="0"/>
              <a:t>`</a:t>
            </a:r>
          </a:p>
          <a:p>
            <a:pPr lvl="1"/>
            <a:r>
              <a:rPr lang="en-US" altLang="zh-TW" dirty="0" smtClean="0"/>
              <a:t>ONOS</a:t>
            </a:r>
          </a:p>
          <a:p>
            <a:pPr lvl="2"/>
            <a:r>
              <a:rPr lang="en-US" altLang="zh-TW" dirty="0" smtClean="0"/>
              <a:t>All files under your created application directory</a:t>
            </a:r>
          </a:p>
          <a:p>
            <a:r>
              <a:rPr lang="en-US" altLang="zh-TW" dirty="0" smtClean="0"/>
              <a:t>Submit </a:t>
            </a:r>
          </a:p>
          <a:p>
            <a:pPr lvl="1"/>
            <a:r>
              <a:rPr lang="en-US" altLang="zh-TW" dirty="0" smtClean="0"/>
              <a:t>Upload “.zip” file </a:t>
            </a:r>
            <a:r>
              <a:rPr lang="en-US" altLang="zh-TW" dirty="0"/>
              <a:t>to </a:t>
            </a:r>
            <a:r>
              <a:rPr lang="en-US" altLang="zh-TW" dirty="0" smtClean="0"/>
              <a:t>e3</a:t>
            </a:r>
          </a:p>
          <a:p>
            <a:pPr lvl="2"/>
            <a:r>
              <a:rPr lang="en-US" altLang="zh-TW" dirty="0" smtClean="0"/>
              <a:t>Named: </a:t>
            </a:r>
            <a:r>
              <a:rPr lang="en-US" altLang="zh-TW" b="1" dirty="0" smtClean="0">
                <a:solidFill>
                  <a:srgbClr val="FF0000"/>
                </a:solidFill>
              </a:rPr>
              <a:t>project3_studentID.zip</a:t>
            </a:r>
          </a:p>
          <a:p>
            <a:pPr lvl="1"/>
            <a:r>
              <a:rPr lang="en-US" altLang="zh-TW" dirty="0" smtClean="0"/>
              <a:t>Wrong file name or format would not be scored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26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334258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Thank you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Q &amp; 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27</a:t>
            </a:fld>
            <a:endParaRPr lang="en-US" sz="1200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308154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Create </a:t>
            </a:r>
            <a:r>
              <a:rPr lang="en-US" altLang="zh-TW" dirty="0" err="1">
                <a:solidFill>
                  <a:schemeClr val="tx1"/>
                </a:solidFill>
              </a:rPr>
              <a:t>Ryu</a:t>
            </a:r>
            <a:r>
              <a:rPr lang="en-US" altLang="zh-TW" dirty="0">
                <a:solidFill>
                  <a:schemeClr val="tx1"/>
                </a:solidFill>
              </a:rPr>
              <a:t> Application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Create ONOS Application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Project 3 Requirements</a:t>
            </a:r>
          </a:p>
          <a:p>
            <a:pPr lvl="1"/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Ryu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ONOS</a:t>
            </a:r>
          </a:p>
          <a:p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98513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Create </a:t>
            </a:r>
            <a:r>
              <a:rPr lang="en-US" altLang="zh-TW" dirty="0" err="1" smtClean="0">
                <a:solidFill>
                  <a:schemeClr val="tx1"/>
                </a:solidFill>
              </a:rPr>
              <a:t>Ryu</a:t>
            </a:r>
            <a:r>
              <a:rPr lang="en-US" altLang="zh-TW" dirty="0" smtClean="0">
                <a:solidFill>
                  <a:schemeClr val="tx1"/>
                </a:solidFill>
              </a:rPr>
              <a:t> Application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Writing </a:t>
            </a:r>
            <a:r>
              <a:rPr lang="en-US" altLang="zh-TW" dirty="0" err="1" smtClean="0"/>
              <a:t>Ryu</a:t>
            </a:r>
            <a:r>
              <a:rPr lang="en-US" altLang="zh-TW" dirty="0" smtClean="0"/>
              <a:t>/ONOS Application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4</a:t>
            </a:fld>
            <a:endParaRPr lang="en-US" sz="1200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213839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and Run </a:t>
            </a:r>
            <a:r>
              <a:rPr lang="en-US" altLang="zh-TW" dirty="0" err="1" smtClean="0"/>
              <a:t>Ryu</a:t>
            </a:r>
            <a:r>
              <a:rPr lang="en-US" altLang="zh-TW" dirty="0" smtClean="0"/>
              <a:t> Application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Write your </a:t>
            </a:r>
            <a:r>
              <a:rPr lang="en-US" altLang="zh-TW" dirty="0" err="1" smtClean="0"/>
              <a:t>Ryu</a:t>
            </a:r>
            <a:r>
              <a:rPr lang="en-US" altLang="zh-TW" dirty="0" smtClean="0"/>
              <a:t> application, say `yourapp.py`</a:t>
            </a:r>
          </a:p>
          <a:p>
            <a:endParaRPr lang="en-US" altLang="zh-TW" dirty="0"/>
          </a:p>
          <a:p>
            <a:r>
              <a:rPr lang="en-US" altLang="zh-TW" dirty="0" smtClean="0"/>
              <a:t>Run `yourapp.py`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Run application in relative paths, say you put `yourapp.py` under ~/</a:t>
            </a:r>
            <a:r>
              <a:rPr lang="en-US" altLang="zh-TW" dirty="0" err="1" smtClean="0"/>
              <a:t>ryu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ryu</a:t>
            </a:r>
            <a:r>
              <a:rPr lang="en-US" altLang="zh-TW" dirty="0" smtClean="0"/>
              <a:t>/app/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14251" y="2212829"/>
            <a:ext cx="8450361" cy="395869"/>
            <a:chOff x="4612118" y="1852677"/>
            <a:chExt cx="3530601" cy="448691"/>
          </a:xfrm>
        </p:grpSpPr>
        <p:sp>
          <p:nvSpPr>
            <p:cNvPr id="6" name="文字方塊 5"/>
            <p:cNvSpPr txBox="1"/>
            <p:nvPr/>
          </p:nvSpPr>
          <p:spPr>
            <a:xfrm>
              <a:off x="4612118" y="1852677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ryu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-manager yourapp.py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514251" y="3903862"/>
            <a:ext cx="8450361" cy="395869"/>
            <a:chOff x="4612118" y="1852677"/>
            <a:chExt cx="3530601" cy="448691"/>
          </a:xfrm>
        </p:grpSpPr>
        <p:sp>
          <p:nvSpPr>
            <p:cNvPr id="9" name="文字方塊 8"/>
            <p:cNvSpPr txBox="1"/>
            <p:nvPr/>
          </p:nvSpPr>
          <p:spPr>
            <a:xfrm>
              <a:off x="4612118" y="1852677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ryu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-manager 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ryu.app.yourapp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065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Ryu</a:t>
            </a:r>
            <a:r>
              <a:rPr lang="en-US" altLang="zh-TW" dirty="0" smtClean="0"/>
              <a:t> Documents – Writing Your </a:t>
            </a:r>
            <a:r>
              <a:rPr lang="en-US" altLang="zh-TW" dirty="0" err="1" smtClean="0"/>
              <a:t>Ryu</a:t>
            </a:r>
            <a:r>
              <a:rPr lang="en-US" altLang="zh-TW" dirty="0" smtClean="0"/>
              <a:t> Application</a:t>
            </a:r>
          </a:p>
          <a:p>
            <a:pPr lvl="1"/>
            <a:r>
              <a:rPr lang="en-US" altLang="zh-TW" dirty="0" smtClean="0"/>
              <a:t> https://ryu.readthedocs.io/en/latest/developing.html</a:t>
            </a:r>
          </a:p>
          <a:p>
            <a:endParaRPr lang="en-US" altLang="zh-TW" dirty="0"/>
          </a:p>
          <a:p>
            <a:r>
              <a:rPr lang="en-US" altLang="zh-TW" dirty="0" err="1" smtClean="0"/>
              <a:t>Ryubook</a:t>
            </a:r>
            <a:r>
              <a:rPr lang="en-US" altLang="zh-TW" dirty="0" smtClean="0"/>
              <a:t> (English/Chinese version)</a:t>
            </a:r>
          </a:p>
          <a:p>
            <a:pPr lvl="1"/>
            <a:r>
              <a:rPr lang="en-US" altLang="zh-TW" dirty="0" smtClean="0"/>
              <a:t>https</a:t>
            </a:r>
            <a:r>
              <a:rPr lang="en-US" altLang="zh-TW" dirty="0"/>
              <a:t>://</a:t>
            </a:r>
            <a:r>
              <a:rPr lang="en-US" altLang="zh-TW" dirty="0" smtClean="0"/>
              <a:t>osrg.github.io/ryu-book/en/html/index.html</a:t>
            </a:r>
          </a:p>
          <a:p>
            <a:pPr lvl="1"/>
            <a:r>
              <a:rPr lang="en-US" altLang="zh-TW" dirty="0" smtClean="0"/>
              <a:t>https</a:t>
            </a:r>
            <a:r>
              <a:rPr lang="en-US" altLang="zh-TW" dirty="0"/>
              <a:t>://</a:t>
            </a:r>
            <a:r>
              <a:rPr lang="en-US" altLang="zh-TW" dirty="0" smtClean="0"/>
              <a:t>osrg.github.io/ryu-book/zh_tw/html/index.html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1204343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Create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Ryu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Application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Create ONOS Application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Project 3 Requirements</a:t>
            </a:r>
          </a:p>
          <a:p>
            <a:pPr lvl="1"/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Ryu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ONOS</a:t>
            </a:r>
          </a:p>
          <a:p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185540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Create ONOS Application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Writing </a:t>
            </a:r>
            <a:r>
              <a:rPr lang="en-US" altLang="zh-TW" dirty="0" err="1" smtClean="0"/>
              <a:t>Ryu</a:t>
            </a:r>
            <a:r>
              <a:rPr lang="en-US" altLang="zh-TW" dirty="0" smtClean="0"/>
              <a:t>/ONOS Application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8</a:t>
            </a:fld>
            <a:endParaRPr lang="en-US" sz="1200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417310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 Setup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79386" y="836612"/>
            <a:ext cx="8785225" cy="5688011"/>
          </a:xfrm>
        </p:spPr>
        <p:txBody>
          <a:bodyPr/>
          <a:lstStyle/>
          <a:p>
            <a:r>
              <a:rPr lang="en-US" altLang="zh-TW" dirty="0" smtClean="0"/>
              <a:t>Setup ONOS profile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Install Maven</a:t>
            </a:r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514250" y="1304566"/>
            <a:ext cx="8450361" cy="1503865"/>
            <a:chOff x="4612118" y="1852677"/>
            <a:chExt cx="3530601" cy="1704531"/>
          </a:xfrm>
        </p:grpSpPr>
        <p:sp>
          <p:nvSpPr>
            <p:cNvPr id="13" name="文字方塊 12"/>
            <p:cNvSpPr txBox="1"/>
            <p:nvPr/>
          </p:nvSpPr>
          <p:spPr>
            <a:xfrm>
              <a:off x="4612118" y="1852678"/>
              <a:ext cx="3530601" cy="170453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vi ~/.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bashrc</a:t>
              </a:r>
              <a:endParaRPr lang="en-US" altLang="zh-TW" sz="1800" dirty="0" smtClean="0">
                <a:latin typeface="Comic Sans MS" panose="030F0702030302020204" pitchFamily="66" charset="0"/>
              </a:endParaRPr>
            </a:p>
            <a:p>
              <a:pPr marL="177800"/>
              <a:endParaRPr lang="en-US" altLang="zh-TW" sz="1800" dirty="0">
                <a:latin typeface="Comic Sans MS" panose="030F0702030302020204" pitchFamily="66" charset="0"/>
              </a:endParaRPr>
            </a:p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# Add following lines into ~/.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bashrc</a:t>
              </a:r>
              <a:endParaRPr lang="en-US" altLang="zh-TW" sz="1800" dirty="0">
                <a:latin typeface="Comic Sans MS" panose="030F0702030302020204" pitchFamily="66" charset="0"/>
              </a:endParaRP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e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xport ONOS_ROOT=~/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onos</a:t>
              </a:r>
              <a:endParaRPr lang="en-US" altLang="zh-TW" sz="1800" dirty="0" smtClean="0">
                <a:latin typeface="Comic Sans MS" panose="030F0702030302020204" pitchFamily="66" charset="0"/>
              </a:endParaRP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s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ource $ONOS_ROOT/tools/dev/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bash_profile</a:t>
              </a:r>
              <a:endParaRPr lang="en-US" altLang="zh-TW" sz="1800" dirty="0" smtClean="0">
                <a:latin typeface="Comic Sans MS" panose="030F0702030302020204" pitchFamily="66" charset="0"/>
              </a:endParaRPr>
            </a:p>
          </p:txBody>
        </p:sp>
        <p:sp>
          <p:nvSpPr>
            <p:cNvPr id="14" name="圓角矩形 13"/>
            <p:cNvSpPr/>
            <p:nvPr/>
          </p:nvSpPr>
          <p:spPr>
            <a:xfrm>
              <a:off x="4612118" y="1852677"/>
              <a:ext cx="3530601" cy="1704531"/>
            </a:xfrm>
            <a:prstGeom prst="roundRect">
              <a:avLst>
                <a:gd name="adj" fmla="val 8928"/>
              </a:avLst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514251" y="3482682"/>
            <a:ext cx="8450361" cy="395869"/>
            <a:chOff x="4612118" y="1852677"/>
            <a:chExt cx="3530601" cy="448691"/>
          </a:xfrm>
        </p:grpSpPr>
        <p:sp>
          <p:nvSpPr>
            <p:cNvPr id="16" name="文字方塊 15"/>
            <p:cNvSpPr txBox="1"/>
            <p:nvPr/>
          </p:nvSpPr>
          <p:spPr>
            <a:xfrm>
              <a:off x="4612118" y="1852677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sudo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 apt install maven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4204278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簡報設計範本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19851</TotalTime>
  <Words>827</Words>
  <Application>Microsoft Office PowerPoint</Application>
  <PresentationFormat>如螢幕大小 (4:3)</PresentationFormat>
  <Paragraphs>252</Paragraphs>
  <Slides>27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7" baseType="lpstr">
      <vt:lpstr>Noto Sans Symbols</vt:lpstr>
      <vt:lpstr>Quintessential</vt:lpstr>
      <vt:lpstr>新細明體</vt:lpstr>
      <vt:lpstr>Arial</vt:lpstr>
      <vt:lpstr>Arial Black</vt:lpstr>
      <vt:lpstr>Calibri</vt:lpstr>
      <vt:lpstr>Comic Sans MS</vt:lpstr>
      <vt:lpstr>Tahoma</vt:lpstr>
      <vt:lpstr>Wingdings</vt:lpstr>
      <vt:lpstr>佈景主題1</vt:lpstr>
      <vt:lpstr>Project 3</vt:lpstr>
      <vt:lpstr>Outline </vt:lpstr>
      <vt:lpstr>Outline </vt:lpstr>
      <vt:lpstr>Create Ryu Application</vt:lpstr>
      <vt:lpstr>Create and Run Ryu Application</vt:lpstr>
      <vt:lpstr>Reference</vt:lpstr>
      <vt:lpstr>Outline </vt:lpstr>
      <vt:lpstr>Create ONOS Application</vt:lpstr>
      <vt:lpstr>Environment Setup</vt:lpstr>
      <vt:lpstr>Publish the artifacts to local repository</vt:lpstr>
      <vt:lpstr>Create ONOS Application</vt:lpstr>
      <vt:lpstr>Write ONOS Application</vt:lpstr>
      <vt:lpstr>Compile, Install and Activate ONOS Application</vt:lpstr>
      <vt:lpstr>Reference</vt:lpstr>
      <vt:lpstr>Outline </vt:lpstr>
      <vt:lpstr>Project 3 Requirements</vt:lpstr>
      <vt:lpstr>Outline </vt:lpstr>
      <vt:lpstr>In Lab 1</vt:lpstr>
      <vt:lpstr>Web GUI in ryu-starter-kit </vt:lpstr>
      <vt:lpstr>Host Location Tracker</vt:lpstr>
      <vt:lpstr>Ryu Requirements</vt:lpstr>
      <vt:lpstr>Reference</vt:lpstr>
      <vt:lpstr>Outline </vt:lpstr>
      <vt:lpstr>ONOS Requirement</vt:lpstr>
      <vt:lpstr>Reference</vt:lpstr>
      <vt:lpstr>Submit to e3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Network Project 1-1</dc:title>
  <dc:creator>Yisung Chiu</dc:creator>
  <cp:lastModifiedBy>Yisung Chiu</cp:lastModifiedBy>
  <cp:revision>341</cp:revision>
  <dcterms:modified xsi:type="dcterms:W3CDTF">2019-03-15T05:45:11Z</dcterms:modified>
</cp:coreProperties>
</file>