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43"/>
  </p:notesMasterIdLst>
  <p:sldIdLst>
    <p:sldId id="444" r:id="rId2"/>
    <p:sldId id="443" r:id="rId3"/>
    <p:sldId id="281" r:id="rId4"/>
    <p:sldId id="403" r:id="rId5"/>
    <p:sldId id="406" r:id="rId6"/>
    <p:sldId id="407" r:id="rId7"/>
    <p:sldId id="408" r:id="rId8"/>
    <p:sldId id="404" r:id="rId9"/>
    <p:sldId id="405" r:id="rId10"/>
    <p:sldId id="409" r:id="rId11"/>
    <p:sldId id="416" r:id="rId12"/>
    <p:sldId id="410" r:id="rId13"/>
    <p:sldId id="418" r:id="rId14"/>
    <p:sldId id="420" r:id="rId15"/>
    <p:sldId id="411" r:id="rId16"/>
    <p:sldId id="377" r:id="rId17"/>
    <p:sldId id="424" r:id="rId18"/>
    <p:sldId id="429" r:id="rId19"/>
    <p:sldId id="412" r:id="rId20"/>
    <p:sldId id="419" r:id="rId21"/>
    <p:sldId id="423" r:id="rId22"/>
    <p:sldId id="425" r:id="rId23"/>
    <p:sldId id="413" r:id="rId24"/>
    <p:sldId id="426" r:id="rId25"/>
    <p:sldId id="430" r:id="rId26"/>
    <p:sldId id="431" r:id="rId27"/>
    <p:sldId id="434" r:id="rId28"/>
    <p:sldId id="435" r:id="rId29"/>
    <p:sldId id="432" r:id="rId30"/>
    <p:sldId id="433" r:id="rId31"/>
    <p:sldId id="427" r:id="rId32"/>
    <p:sldId id="414" r:id="rId33"/>
    <p:sldId id="415" r:id="rId34"/>
    <p:sldId id="436" r:id="rId35"/>
    <p:sldId id="445" r:id="rId36"/>
    <p:sldId id="440" r:id="rId37"/>
    <p:sldId id="437" r:id="rId38"/>
    <p:sldId id="438" r:id="rId39"/>
    <p:sldId id="439" r:id="rId40"/>
    <p:sldId id="421" r:id="rId41"/>
    <p:sldId id="422" r:id="rId42"/>
  </p:sldIdLst>
  <p:sldSz cx="9144000" cy="6858000" type="screen4x3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CBC"/>
    <a:srgbClr val="CC9900"/>
    <a:srgbClr val="E6E6E6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1C0FF5-F7A0-49E4-AF44-5FBE3C1C352F}">
  <a:tblStyle styleId="{341C0FF5-F7A0-49E4-AF44-5FBE3C1C352F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tcBdr/>
        <a:fill>
          <a:solidFill>
            <a:srgbClr val="CAEC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C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913" autoAdjust="0"/>
  </p:normalViewPr>
  <p:slideViewPr>
    <p:cSldViewPr snapToGrid="0">
      <p:cViewPr varScale="1">
        <p:scale>
          <a:sx n="69" d="100"/>
          <a:sy n="69" d="100"/>
        </p:scale>
        <p:origin x="122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8" cy="49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0442" y="0"/>
            <a:ext cx="2945658" cy="49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7"/>
            <a:ext cx="4962525" cy="37226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30090"/>
            <a:ext cx="2945658" cy="49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0442" y="9430090"/>
            <a:ext cx="2945658" cy="49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7985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說明有兩種方式 </a:t>
            </a:r>
            <a:r>
              <a:rPr lang="en-US" altLang="zh-TW" dirty="0" smtClean="0"/>
              <a:t>CLI AND restful </a:t>
            </a:r>
            <a:r>
              <a:rPr lang="en-US" altLang="zh-TW" dirty="0" err="1" smtClean="0"/>
              <a:t>api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546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說明有兩種方式 </a:t>
            </a:r>
            <a:r>
              <a:rPr lang="en-US" altLang="zh-TW" dirty="0" smtClean="0"/>
              <a:t>CLI AND restful </a:t>
            </a:r>
            <a:r>
              <a:rPr lang="en-US" altLang="zh-TW" dirty="0" err="1" smtClean="0"/>
              <a:t>api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087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說明有兩種方式 </a:t>
            </a:r>
            <a:r>
              <a:rPr lang="en-US" altLang="zh-TW" dirty="0" smtClean="0"/>
              <a:t>CLI AND restful </a:t>
            </a:r>
            <a:r>
              <a:rPr lang="en-US" altLang="zh-TW" dirty="0" err="1" smtClean="0"/>
              <a:t>api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253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07950" y="83657"/>
            <a:ext cx="8928100" cy="2114866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" name="Shape 20" descr="clou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40200" y="4103687"/>
            <a:ext cx="4822824" cy="2327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071688" y="512612"/>
            <a:ext cx="6624637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371600" y="2507083"/>
            <a:ext cx="6400799" cy="228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6699250" y="6632428"/>
            <a:ext cx="2432498" cy="190646"/>
          </a:xfrm>
          <a:prstGeom prst="rect">
            <a:avLst/>
          </a:prstGeom>
          <a:noFill/>
          <a:ln>
            <a:noFill/>
          </a:ln>
        </p:spPr>
        <p:txBody>
          <a:bodyPr wrap="square" lIns="82100" tIns="41050" rIns="82100" bIns="41050" anchor="b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2012, Wireless Internet Laboratory. All rights reserved.</a:t>
            </a:r>
          </a:p>
        </p:txBody>
      </p:sp>
      <p:pic>
        <p:nvPicPr>
          <p:cNvPr id="24" name="Shape 24" descr="comp-man-transpar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596" y="126188"/>
            <a:ext cx="1892589" cy="2039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55650" y="188913"/>
            <a:ext cx="838834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 hasCustomPrompt="1"/>
          </p:nvPr>
        </p:nvSpPr>
        <p:spPr>
          <a:xfrm>
            <a:off x="179388" y="836612"/>
            <a:ext cx="8785225" cy="56880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Wingdings" panose="05000000000000000000" pitchFamily="2" charset="2"/>
              <a:buChar char="p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90000"/>
              <a:buFont typeface="Wingdings" panose="05000000000000000000" pitchFamily="2" charset="2"/>
              <a:buChar char="n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Calibri"/>
              <a:buChar char="‒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Wingdings" panose="05000000000000000000" pitchFamily="2" charset="2"/>
              <a:buChar char="l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Tx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r>
              <a:rPr lang="zh-TW" altLang="en-US" dirty="0" smtClean="0"/>
              <a:t>第一層</a:t>
            </a:r>
            <a:endParaRPr lang="en-US" dirty="0" smtClean="0"/>
          </a:p>
          <a:p>
            <a:pPr lvl="1"/>
            <a:r>
              <a:rPr lang="zh-TW" altLang="en-US" dirty="0" smtClean="0"/>
              <a:t>第二層</a:t>
            </a:r>
            <a:endParaRPr lang="en-US" dirty="0" smtClean="0"/>
          </a:p>
          <a:p>
            <a:pPr lvl="2"/>
            <a:r>
              <a:rPr lang="zh-TW" altLang="en-US" dirty="0" smtClean="0"/>
              <a:t> 第三層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第四層</a:t>
            </a:r>
            <a:endParaRPr lang="en-US" altLang="zh-TW" dirty="0" smtClean="0"/>
          </a:p>
          <a:p>
            <a:pPr lvl="4"/>
            <a:r>
              <a:rPr lang="zh-TW" altLang="en-US" dirty="0" smtClean="0"/>
              <a:t>第五層</a:t>
            </a:r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b="0" i="1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區段標題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r>
              <a:rPr lang="zh-TW" altLang="en-US" dirty="0" smtClean="0"/>
              <a:t>按一下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2000" b="1" i="0" u="none" strike="noStrike" cap="none">
                <a:solidFill>
                  <a:srgbClr val="CC99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r>
              <a:rPr lang="zh-TW" altLang="en-US" dirty="0" smtClean="0"/>
              <a:t>按一下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i="1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i="1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r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/32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55650" y="188913"/>
            <a:ext cx="838834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1727994" y="-711993"/>
            <a:ext cx="5688011" cy="8785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i="1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r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 rot="5400000">
            <a:off x="4856163" y="2236787"/>
            <a:ext cx="6335711" cy="2239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297657" y="70644"/>
            <a:ext cx="6335711" cy="65722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i="1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r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07950" y="83658"/>
            <a:ext cx="8928100" cy="692149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755650" y="188913"/>
            <a:ext cx="838834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79388" y="836612"/>
            <a:ext cx="8785225" cy="56880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lvl="1"/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b="0" i="1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endParaRPr lang="en-US" sz="11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07950" y="6488112"/>
            <a:ext cx="8856662" cy="36512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" name="Shape 17" descr="comp-man-transparen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776287" cy="8366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7" r:id="rId5"/>
    <p:sldLayoutId id="214748365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165100" algn="l" rtl="0">
        <a:lnSpc>
          <a:spcPct val="100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p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594360" marR="0" lvl="1" indent="0" algn="l" rtl="0">
        <a:lnSpc>
          <a:spcPct val="100000"/>
        </a:lnSpc>
        <a:spcBef>
          <a:spcPts val="0"/>
        </a:spcBef>
        <a:spcAft>
          <a:spcPts val="0"/>
        </a:spcAft>
        <a:buFont typeface="Wingdings" panose="05000000000000000000" pitchFamily="2" charset="2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Write a Custom Topology in Lab 1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Our assigned topology is as follow</a:t>
            </a:r>
          </a:p>
          <a:p>
            <a:pPr lvl="1"/>
            <a:r>
              <a:rPr lang="en-US" altLang="zh-TW" dirty="0" smtClean="0"/>
              <a:t>Which has a loop inside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The forwarding </a:t>
            </a:r>
            <a:r>
              <a:rPr lang="en-US" altLang="zh-TW" dirty="0"/>
              <a:t>application in SDN HUB project is learning </a:t>
            </a:r>
            <a:r>
              <a:rPr lang="en-US" altLang="zh-TW" dirty="0" smtClean="0"/>
              <a:t>switch</a:t>
            </a:r>
          </a:p>
          <a:p>
            <a:pPr lvl="1"/>
            <a:r>
              <a:rPr lang="en-US" altLang="zh-TW" dirty="0" smtClean="0"/>
              <a:t>Loops could result in broadcast storm during flooding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687296" y="2852761"/>
            <a:ext cx="990977" cy="882803"/>
            <a:chOff x="6118253" y="3407414"/>
            <a:chExt cx="990977" cy="88280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942" y="3680617"/>
              <a:ext cx="609600" cy="609600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6118253" y="3407414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s1(switch)</a:t>
              </a:r>
              <a:endParaRPr lang="zh-TW" altLang="en-US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008326" y="3459345"/>
            <a:ext cx="869659" cy="1023550"/>
            <a:chOff x="5439283" y="4913281"/>
            <a:chExt cx="869659" cy="102355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283" y="5067172"/>
              <a:ext cx="869659" cy="869659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5453964" y="4913281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h1(host)</a:t>
              </a:r>
              <a:endParaRPr lang="zh-TW" altLang="en-US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492577" y="3439034"/>
            <a:ext cx="869659" cy="1023551"/>
            <a:chOff x="5591683" y="5065680"/>
            <a:chExt cx="869659" cy="1023551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683" y="5219572"/>
              <a:ext cx="869659" cy="869659"/>
            </a:xfrm>
            <a:prstGeom prst="rect">
              <a:avLst/>
            </a:prstGeom>
          </p:spPr>
        </p:pic>
        <p:sp>
          <p:nvSpPr>
            <p:cNvPr id="13" name="文字方塊 12"/>
            <p:cNvSpPr txBox="1"/>
            <p:nvPr/>
          </p:nvSpPr>
          <p:spPr>
            <a:xfrm>
              <a:off x="5606364" y="5065680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h2(host)</a:t>
              </a:r>
              <a:endParaRPr lang="zh-TW" altLang="en-US" dirty="0"/>
            </a:p>
          </p:txBody>
        </p:sp>
      </p:grpSp>
      <p:cxnSp>
        <p:nvCxnSpPr>
          <p:cNvPr id="14" name="直線接點 13"/>
          <p:cNvCxnSpPr>
            <a:stCxn id="6" idx="2"/>
            <a:endCxn id="9" idx="3"/>
          </p:cNvCxnSpPr>
          <p:nvPr/>
        </p:nvCxnSpPr>
        <p:spPr>
          <a:xfrm flipH="1">
            <a:off x="2877985" y="3735564"/>
            <a:ext cx="304800" cy="31250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2"/>
            <a:endCxn id="12" idx="1"/>
          </p:cNvCxnSpPr>
          <p:nvPr/>
        </p:nvCxnSpPr>
        <p:spPr>
          <a:xfrm>
            <a:off x="3182785" y="3735564"/>
            <a:ext cx="309792" cy="2921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5464346" y="2852761"/>
            <a:ext cx="990977" cy="873716"/>
            <a:chOff x="6118253" y="3416501"/>
            <a:chExt cx="990977" cy="873716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942" y="3680617"/>
              <a:ext cx="609600" cy="609600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6118253" y="3416501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s2(switch)</a:t>
              </a:r>
              <a:endParaRPr lang="zh-TW" altLang="en-US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2687296" y="1807086"/>
            <a:ext cx="990977" cy="879759"/>
            <a:chOff x="6118253" y="3410458"/>
            <a:chExt cx="990977" cy="879759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942" y="3680617"/>
              <a:ext cx="609600" cy="609600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6118253" y="3410458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s3(switch)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464346" y="1812963"/>
            <a:ext cx="990977" cy="883910"/>
            <a:chOff x="6118253" y="3406307"/>
            <a:chExt cx="990977" cy="88391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942" y="3680617"/>
              <a:ext cx="609600" cy="609600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6118253" y="3406307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s4(switch)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785376" y="3439035"/>
            <a:ext cx="869659" cy="1023550"/>
            <a:chOff x="5439283" y="4913281"/>
            <a:chExt cx="869659" cy="102355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283" y="5067172"/>
              <a:ext cx="869659" cy="86965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5453964" y="4913281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h3(host)</a:t>
              </a:r>
              <a:endParaRPr lang="zh-TW" altLang="en-US" dirty="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264635" y="3439034"/>
            <a:ext cx="869659" cy="1023551"/>
            <a:chOff x="5591683" y="5065680"/>
            <a:chExt cx="869659" cy="1023551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683" y="5219572"/>
              <a:ext cx="869659" cy="869659"/>
            </a:xfrm>
            <a:prstGeom prst="rect">
              <a:avLst/>
            </a:prstGeom>
          </p:spPr>
        </p:pic>
        <p:sp>
          <p:nvSpPr>
            <p:cNvPr id="30" name="文字方塊 29"/>
            <p:cNvSpPr txBox="1"/>
            <p:nvPr/>
          </p:nvSpPr>
          <p:spPr>
            <a:xfrm>
              <a:off x="5606364" y="5065680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h4(host)</a:t>
              </a:r>
              <a:endParaRPr lang="zh-TW" altLang="en-US" dirty="0"/>
            </a:p>
          </p:txBody>
        </p:sp>
      </p:grpSp>
      <p:cxnSp>
        <p:nvCxnSpPr>
          <p:cNvPr id="31" name="直線接點 30"/>
          <p:cNvCxnSpPr>
            <a:stCxn id="17" idx="2"/>
            <a:endCxn id="26" idx="3"/>
          </p:cNvCxnSpPr>
          <p:nvPr/>
        </p:nvCxnSpPr>
        <p:spPr>
          <a:xfrm flipH="1">
            <a:off x="5655035" y="3726477"/>
            <a:ext cx="304800" cy="30127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2"/>
            <a:endCxn id="29" idx="1"/>
          </p:cNvCxnSpPr>
          <p:nvPr/>
        </p:nvCxnSpPr>
        <p:spPr>
          <a:xfrm>
            <a:off x="5959835" y="3726477"/>
            <a:ext cx="304800" cy="30127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0" idx="2"/>
            <a:endCxn id="7" idx="0"/>
          </p:cNvCxnSpPr>
          <p:nvPr/>
        </p:nvCxnSpPr>
        <p:spPr>
          <a:xfrm>
            <a:off x="3182785" y="2686845"/>
            <a:ext cx="0" cy="16591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3" idx="1"/>
            <a:endCxn id="6" idx="3"/>
          </p:cNvCxnSpPr>
          <p:nvPr/>
        </p:nvCxnSpPr>
        <p:spPr>
          <a:xfrm flipH="1">
            <a:off x="3487585" y="2392073"/>
            <a:ext cx="2167450" cy="10386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0" idx="3"/>
            <a:endCxn id="17" idx="1"/>
          </p:cNvCxnSpPr>
          <p:nvPr/>
        </p:nvCxnSpPr>
        <p:spPr>
          <a:xfrm>
            <a:off x="3487585" y="2382045"/>
            <a:ext cx="2167450" cy="10396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3" idx="2"/>
            <a:endCxn id="18" idx="0"/>
          </p:cNvCxnSpPr>
          <p:nvPr/>
        </p:nvCxnSpPr>
        <p:spPr>
          <a:xfrm>
            <a:off x="5959835" y="2696873"/>
            <a:ext cx="0" cy="1558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38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Observe </a:t>
            </a:r>
            <a:r>
              <a:rPr lang="en-US" altLang="zh-TW" dirty="0" err="1">
                <a:solidFill>
                  <a:schemeClr val="tx1"/>
                </a:solidFill>
              </a:rPr>
              <a:t>OpenFlow</a:t>
            </a:r>
            <a:r>
              <a:rPr lang="en-US" altLang="zh-TW" dirty="0">
                <a:solidFill>
                  <a:schemeClr val="tx1"/>
                </a:solidFill>
              </a:rPr>
              <a:t> Messages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Wireshark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On </a:t>
            </a:r>
            <a:r>
              <a:rPr lang="en-US" altLang="zh-TW" dirty="0" err="1">
                <a:solidFill>
                  <a:schemeClr val="tx1"/>
                </a:solidFill>
              </a:rPr>
              <a:t>Ryu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ONOS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Install/Delete Flow Rules with REST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On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 ONOS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Project 2 requirements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26762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Observe </a:t>
            </a:r>
            <a:r>
              <a:rPr lang="en-US" altLang="zh-TW" dirty="0" err="1" smtClean="0"/>
              <a:t>OpenFlow</a:t>
            </a:r>
            <a:r>
              <a:rPr lang="en-US" altLang="zh-TW" dirty="0" smtClean="0"/>
              <a:t> Messages on </a:t>
            </a:r>
            <a:r>
              <a:rPr lang="en-US" altLang="zh-TW" dirty="0" err="1" smtClean="0"/>
              <a:t>Ryu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Start SimpleSwitch13 application on </a:t>
            </a:r>
            <a:r>
              <a:rPr lang="en-US" altLang="zh-TW" dirty="0" err="1" smtClean="0"/>
              <a:t>Ryu</a:t>
            </a:r>
            <a:endParaRPr lang="en-US" altLang="zh-TW" dirty="0" smtClean="0"/>
          </a:p>
          <a:p>
            <a:endParaRPr lang="en-US" altLang="zh-TW" dirty="0"/>
          </a:p>
          <a:p>
            <a:pPr marL="17780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Start </a:t>
            </a:r>
            <a:r>
              <a:rPr lang="en-US" altLang="zh-TW" dirty="0" err="1" smtClean="0"/>
              <a:t>Mininet</a:t>
            </a:r>
            <a:r>
              <a:rPr lang="en-US" altLang="zh-TW" dirty="0" smtClean="0"/>
              <a:t> topology</a:t>
            </a:r>
          </a:p>
          <a:p>
            <a:pPr marL="17780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Start capture packets on Loopback interface with Wireshark</a:t>
            </a:r>
          </a:p>
          <a:p>
            <a:endParaRPr lang="en-US" altLang="zh-TW" dirty="0"/>
          </a:p>
          <a:p>
            <a:r>
              <a:rPr lang="en-US" altLang="zh-TW" dirty="0" smtClean="0"/>
              <a:t>Ping a host in </a:t>
            </a:r>
            <a:r>
              <a:rPr lang="en-US" altLang="zh-TW" dirty="0" err="1" smtClean="0"/>
              <a:t>Mininet</a:t>
            </a:r>
            <a:r>
              <a:rPr lang="en-US" altLang="zh-TW" dirty="0" smtClean="0"/>
              <a:t> (Please ping h2 from h1 in this lab)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Stop ping and Wireshark to check captured packets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14248" y="1347585"/>
            <a:ext cx="8450361" cy="672868"/>
            <a:chOff x="4612118" y="1852677"/>
            <a:chExt cx="3530601" cy="762651"/>
          </a:xfrm>
        </p:grpSpPr>
        <p:sp>
          <p:nvSpPr>
            <p:cNvPr id="9" name="文字方塊 8"/>
            <p:cNvSpPr txBox="1"/>
            <p:nvPr/>
          </p:nvSpPr>
          <p:spPr>
            <a:xfrm>
              <a:off x="4612118" y="1852678"/>
              <a:ext cx="3530601" cy="76265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cd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ryu</a:t>
              </a:r>
              <a:endParaRPr lang="en-US" altLang="zh-TW" sz="1800" dirty="0" smtClean="0"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ryu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-manager ryu.app.simple_switch_13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612118" y="1852677"/>
              <a:ext cx="3530601" cy="7626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514248" y="2654276"/>
            <a:ext cx="8450361" cy="395869"/>
            <a:chOff x="4612118" y="1852677"/>
            <a:chExt cx="3530601" cy="448691"/>
          </a:xfrm>
        </p:grpSpPr>
        <p:sp>
          <p:nvSpPr>
            <p:cNvPr id="12" name="文字方塊 11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mn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 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-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-controller=remote,127.0.0.1:6653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514248" y="4867390"/>
            <a:ext cx="8450361" cy="395869"/>
            <a:chOff x="4612118" y="1852677"/>
            <a:chExt cx="3530601" cy="448691"/>
          </a:xfrm>
        </p:grpSpPr>
        <p:sp>
          <p:nvSpPr>
            <p:cNvPr id="15" name="文字方塊 14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m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ininet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 h1 ping h2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00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Observe </a:t>
            </a:r>
            <a:r>
              <a:rPr lang="en-US" altLang="zh-TW" dirty="0" err="1">
                <a:solidFill>
                  <a:schemeClr val="tx1"/>
                </a:solidFill>
              </a:rPr>
              <a:t>OpenFlow</a:t>
            </a:r>
            <a:r>
              <a:rPr lang="en-US" altLang="zh-TW" dirty="0">
                <a:solidFill>
                  <a:schemeClr val="tx1"/>
                </a:solidFill>
              </a:rPr>
              <a:t> Messages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Wireshark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On ONOS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Install/Delete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Flow Rules with REST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 ONOS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Project 2 requirements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2368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Observe </a:t>
            </a:r>
            <a:r>
              <a:rPr lang="en-US" altLang="zh-TW" dirty="0" err="1" smtClean="0"/>
              <a:t>OpenFlow</a:t>
            </a:r>
            <a:r>
              <a:rPr lang="en-US" altLang="zh-TW" dirty="0" smtClean="0"/>
              <a:t> Messages on ONOS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Start ONOS and check activated application on ONOS CLI</a:t>
            </a:r>
          </a:p>
          <a:p>
            <a:endParaRPr lang="en-US" altLang="zh-TW" dirty="0"/>
          </a:p>
          <a:p>
            <a:pPr marL="17780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Start </a:t>
            </a:r>
            <a:r>
              <a:rPr lang="en-US" altLang="zh-TW" dirty="0" err="1" smtClean="0"/>
              <a:t>Mininet</a:t>
            </a:r>
            <a:r>
              <a:rPr lang="en-US" altLang="zh-TW" dirty="0" smtClean="0"/>
              <a:t> topology</a:t>
            </a:r>
          </a:p>
          <a:p>
            <a:pPr marL="17780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Start capture packets on Loopback interface with Wireshark</a:t>
            </a:r>
          </a:p>
          <a:p>
            <a:r>
              <a:rPr lang="en-US" altLang="zh-TW" dirty="0" smtClean="0"/>
              <a:t>Ping a host in </a:t>
            </a:r>
            <a:r>
              <a:rPr lang="en-US" altLang="zh-TW" dirty="0" err="1" smtClean="0"/>
              <a:t>Mininet</a:t>
            </a:r>
            <a:r>
              <a:rPr lang="en-US" altLang="zh-TW" dirty="0" smtClean="0"/>
              <a:t> (Please ping h2 from h1 in this lab)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Stop ping and Wireshark to check captured packets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14248" y="1347585"/>
            <a:ext cx="8450361" cy="949867"/>
            <a:chOff x="4612118" y="1852677"/>
            <a:chExt cx="3530601" cy="1076611"/>
          </a:xfrm>
        </p:grpSpPr>
        <p:sp>
          <p:nvSpPr>
            <p:cNvPr id="9" name="文字方塊 8"/>
            <p:cNvSpPr txBox="1"/>
            <p:nvPr/>
          </p:nvSpPr>
          <p:spPr>
            <a:xfrm>
              <a:off x="4612118" y="1852678"/>
              <a:ext cx="3530601" cy="107661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o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nos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 apps –a –s			</a:t>
              </a:r>
              <a:r>
                <a:rPr lang="en-US" altLang="zh-TW" sz="1800" dirty="0" smtClean="0">
                  <a:solidFill>
                    <a:schemeClr val="bg1">
                      <a:lumMod val="50000"/>
                    </a:schemeClr>
                  </a:solidFill>
                  <a:latin typeface="Comic Sans MS" panose="030F0702030302020204" pitchFamily="66" charset="0"/>
                </a:rPr>
                <a:t># Check activated application</a:t>
              </a:r>
            </a:p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o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nos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 app activate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fwd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	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		</a:t>
              </a:r>
              <a:r>
                <a:rPr lang="en-US" altLang="zh-TW" sz="1800" dirty="0" smtClean="0">
                  <a:solidFill>
                    <a:schemeClr val="bg1">
                      <a:lumMod val="50000"/>
                    </a:schemeClr>
                  </a:solidFill>
                  <a:latin typeface="Comic Sans MS" panose="030F0702030302020204" pitchFamily="66" charset="0"/>
                </a:rPr>
                <a:t># Activate </a:t>
              </a:r>
              <a:r>
                <a:rPr lang="en-US" altLang="zh-TW" sz="1800" dirty="0" err="1" smtClean="0">
                  <a:solidFill>
                    <a:schemeClr val="bg1">
                      <a:lumMod val="50000"/>
                    </a:schemeClr>
                  </a:solidFill>
                  <a:latin typeface="Comic Sans MS" panose="030F0702030302020204" pitchFamily="66" charset="0"/>
                </a:rPr>
                <a:t>ReactiveForwarding</a:t>
              </a:r>
              <a:endParaRPr lang="en-US" altLang="zh-TW" sz="18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 err="1" smtClean="0">
                  <a:latin typeface="Comic Sans MS" panose="030F0702030302020204" pitchFamily="66" charset="0"/>
                </a:rPr>
                <a:t>onos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 app deactivate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proxyarp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		</a:t>
              </a:r>
              <a:r>
                <a:rPr lang="en-US" altLang="zh-TW" sz="1800" dirty="0" smtClean="0">
                  <a:solidFill>
                    <a:schemeClr val="bg1">
                      <a:lumMod val="50000"/>
                    </a:schemeClr>
                  </a:solidFill>
                  <a:latin typeface="Comic Sans MS" panose="030F0702030302020204" pitchFamily="66" charset="0"/>
                </a:rPr>
                <a:t># Deactivate </a:t>
              </a:r>
              <a:r>
                <a:rPr lang="en-US" altLang="zh-TW" sz="1800" dirty="0" err="1" smtClean="0">
                  <a:solidFill>
                    <a:schemeClr val="bg1">
                      <a:lumMod val="50000"/>
                    </a:schemeClr>
                  </a:solidFill>
                  <a:latin typeface="Comic Sans MS" panose="030F0702030302020204" pitchFamily="66" charset="0"/>
                </a:rPr>
                <a:t>ProxyARP</a:t>
              </a:r>
              <a:endParaRPr lang="en-US" altLang="zh-TW" sz="18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612118" y="1852677"/>
              <a:ext cx="3530601" cy="107661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514248" y="3080996"/>
            <a:ext cx="8450361" cy="395869"/>
            <a:chOff x="4612118" y="1852677"/>
            <a:chExt cx="3530601" cy="448691"/>
          </a:xfrm>
        </p:grpSpPr>
        <p:sp>
          <p:nvSpPr>
            <p:cNvPr id="12" name="文字方塊 11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mn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 --controller=remote,127.0.0.1:6653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514248" y="4861847"/>
            <a:ext cx="8450361" cy="395869"/>
            <a:chOff x="4612118" y="1852677"/>
            <a:chExt cx="3530601" cy="448691"/>
          </a:xfrm>
        </p:grpSpPr>
        <p:sp>
          <p:nvSpPr>
            <p:cNvPr id="15" name="文字方塊 14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m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ininet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 h1 ping h2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2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Information for Reference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Command `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mn</a:t>
            </a:r>
            <a:r>
              <a:rPr lang="en-US" altLang="zh-TW" dirty="0" smtClean="0"/>
              <a:t>` builds a topology with a switch and two hosts connected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OpenFlow</a:t>
            </a:r>
            <a:r>
              <a:rPr lang="en-US" altLang="zh-TW" dirty="0" smtClean="0"/>
              <a:t> spec 1.3</a:t>
            </a:r>
          </a:p>
          <a:p>
            <a:pPr lvl="1"/>
            <a:r>
              <a:rPr lang="en-US" altLang="zh-TW" dirty="0"/>
              <a:t>https://</a:t>
            </a:r>
            <a:r>
              <a:rPr lang="en-US" altLang="zh-TW" dirty="0" smtClean="0"/>
              <a:t>www.opennetworking.org/wp-content/uploads/2014/10/openflow-spec-v1.3.0.pdf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Ryubook</a:t>
            </a:r>
            <a:r>
              <a:rPr lang="en-US" altLang="zh-TW" dirty="0" smtClean="0"/>
              <a:t> SimpleSwitch13</a:t>
            </a:r>
          </a:p>
          <a:p>
            <a:pPr lvl="1"/>
            <a:r>
              <a:rPr lang="en-US" altLang="zh-TW" dirty="0"/>
              <a:t>https://osrg.github.io/ryu-book/en/html/switching_hub.html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3368968" y="1723521"/>
            <a:ext cx="2406064" cy="1386848"/>
            <a:chOff x="5653472" y="1402095"/>
            <a:chExt cx="2406064" cy="138684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67" t="26243" r="30711" b="38485"/>
            <a:stretch/>
          </p:blipFill>
          <p:spPr>
            <a:xfrm>
              <a:off x="6408890" y="1402095"/>
              <a:ext cx="895228" cy="60584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53472" y="2152022"/>
              <a:ext cx="755418" cy="636921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04118" y="2152022"/>
              <a:ext cx="755418" cy="636921"/>
            </a:xfrm>
            <a:prstGeom prst="rect">
              <a:avLst/>
            </a:prstGeom>
          </p:spPr>
        </p:pic>
        <p:cxnSp>
          <p:nvCxnSpPr>
            <p:cNvPr id="10" name="直線接點 9"/>
            <p:cNvCxnSpPr/>
            <p:nvPr/>
          </p:nvCxnSpPr>
          <p:spPr>
            <a:xfrm flipV="1">
              <a:off x="6328756" y="1935894"/>
              <a:ext cx="310342" cy="26254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 flipV="1">
              <a:off x="7088232" y="1931044"/>
              <a:ext cx="324321" cy="2729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/>
          <p:cNvSpPr txBox="1"/>
          <p:nvPr/>
        </p:nvSpPr>
        <p:spPr>
          <a:xfrm>
            <a:off x="5019614" y="18474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</a:t>
            </a:r>
            <a:r>
              <a:rPr lang="en-US" altLang="zh-TW" sz="1800" dirty="0" smtClean="0"/>
              <a:t>1</a:t>
            </a:r>
            <a:endParaRPr lang="zh-TW" altLang="en-US" sz="1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775032" y="26072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h2</a:t>
            </a:r>
            <a:endParaRPr lang="zh-TW" altLang="en-US" sz="1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902170" y="26072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h1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97020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Observe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OpenFlow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Messages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Wireshark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 ONOS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Install/Delete </a:t>
            </a:r>
            <a:r>
              <a:rPr lang="en-US" altLang="zh-TW" dirty="0">
                <a:solidFill>
                  <a:schemeClr val="tx1"/>
                </a:solidFill>
              </a:rPr>
              <a:t>Flow Rules with REST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On </a:t>
            </a:r>
            <a:r>
              <a:rPr lang="en-US" altLang="zh-TW" dirty="0" err="1">
                <a:solidFill>
                  <a:schemeClr val="tx1"/>
                </a:solidFill>
              </a:rPr>
              <a:t>Ryu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On ONOS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Project 2 requirements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1170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Install/Delete </a:t>
            </a:r>
            <a:r>
              <a:rPr lang="en-US" altLang="zh-TW" dirty="0">
                <a:solidFill>
                  <a:schemeClr val="tx1"/>
                </a:solidFill>
              </a:rPr>
              <a:t>Flow Rules with REST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OpenFlow</a:t>
            </a:r>
            <a:r>
              <a:rPr lang="en-US" altLang="zh-TW" dirty="0"/>
              <a:t> Protocol Observation and Flow Rule </a:t>
            </a:r>
            <a:r>
              <a:rPr lang="en-US" altLang="zh-TW" dirty="0" smtClean="0"/>
              <a:t>Installation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16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01525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 (I)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Representational State Transfer (REST) is a software architectural style for creating Web services</a:t>
            </a:r>
          </a:p>
          <a:p>
            <a:pPr lvl="1"/>
            <a:r>
              <a:rPr lang="en-US" altLang="zh-TW" dirty="0"/>
              <a:t>Client-server architecture</a:t>
            </a:r>
          </a:p>
          <a:p>
            <a:pPr lvl="1"/>
            <a:r>
              <a:rPr lang="en-US" altLang="zh-TW" dirty="0"/>
              <a:t>Statelessness</a:t>
            </a:r>
          </a:p>
          <a:p>
            <a:pPr lvl="1"/>
            <a:r>
              <a:rPr lang="en-US" altLang="zh-TW" dirty="0" err="1" smtClean="0"/>
              <a:t>Cacheability</a:t>
            </a:r>
            <a:endParaRPr lang="en-US" altLang="zh-TW" dirty="0"/>
          </a:p>
          <a:p>
            <a:pPr lvl="1"/>
            <a:r>
              <a:rPr lang="en-US" altLang="zh-TW" dirty="0"/>
              <a:t>Uniform </a:t>
            </a:r>
            <a:r>
              <a:rPr lang="en-US" altLang="zh-TW" dirty="0" smtClean="0"/>
              <a:t>interface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Allow to access </a:t>
            </a:r>
            <a:r>
              <a:rPr lang="en-US" altLang="zh-TW" dirty="0"/>
              <a:t>and manipulate textual representations of Web </a:t>
            </a:r>
            <a:r>
              <a:rPr lang="en-US" altLang="zh-TW" dirty="0" smtClean="0"/>
              <a:t>resources</a:t>
            </a:r>
          </a:p>
          <a:p>
            <a:pPr lvl="1"/>
            <a:r>
              <a:rPr lang="en-US" altLang="zh-TW" dirty="0" smtClean="0"/>
              <a:t>HTTP method is used, </a:t>
            </a:r>
            <a:r>
              <a:rPr lang="en-US" altLang="zh-TW" dirty="0"/>
              <a:t>as </a:t>
            </a:r>
            <a:r>
              <a:rPr lang="en-US" altLang="zh-TW" dirty="0" smtClean="0"/>
              <a:t>is the </a:t>
            </a:r>
            <a:r>
              <a:rPr lang="en-US" altLang="zh-TW" dirty="0"/>
              <a:t>most </a:t>
            </a:r>
            <a:r>
              <a:rPr lang="en-US" altLang="zh-TW" dirty="0" smtClean="0"/>
              <a:t>common</a:t>
            </a:r>
          </a:p>
          <a:p>
            <a:pPr lvl="1"/>
            <a:r>
              <a:rPr lang="en-US" altLang="zh-TW" dirty="0" smtClean="0"/>
              <a:t>Payload could be formatted in HTML, XML, JSON</a:t>
            </a:r>
          </a:p>
          <a:p>
            <a:pPr lvl="1"/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517393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 (II)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Command `curl` is used to transfer data from or to a </a:t>
            </a:r>
            <a:r>
              <a:rPr lang="en-US" altLang="zh-TW" dirty="0" smtClean="0"/>
              <a:t>server</a:t>
            </a:r>
          </a:p>
          <a:p>
            <a:endParaRPr lang="en-US" altLang="zh-TW" dirty="0"/>
          </a:p>
          <a:p>
            <a:endParaRPr lang="zh-TW" altLang="en-US" dirty="0"/>
          </a:p>
          <a:p>
            <a:r>
              <a:rPr lang="en-US" altLang="zh-TW" dirty="0" smtClean="0"/>
              <a:t>`&lt;data&gt;` could be a file name if prefixed with `@` character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48" y="1316660"/>
            <a:ext cx="8450361" cy="395870"/>
            <a:chOff x="4612118" y="1852677"/>
            <a:chExt cx="3530601" cy="448692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8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curl –u &lt;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user:password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 -X &lt;command&gt; -H &lt;header&gt; 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-d 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&lt;data&gt; [URL]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448692"/>
            </a:xfrm>
            <a:prstGeom prst="roundRect">
              <a:avLst>
                <a:gd name="adj" fmla="val 3486"/>
              </a:avLst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14248" y="2641155"/>
            <a:ext cx="8450361" cy="395870"/>
            <a:chOff x="4612118" y="1852677"/>
            <a:chExt cx="3530601" cy="448692"/>
          </a:xfrm>
        </p:grpSpPr>
        <p:sp>
          <p:nvSpPr>
            <p:cNvPr id="9" name="文字方塊 8"/>
            <p:cNvSpPr txBox="1"/>
            <p:nvPr/>
          </p:nvSpPr>
          <p:spPr>
            <a:xfrm>
              <a:off x="4612118" y="1852678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curl –u &lt;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user:password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 -X &lt;command&gt; -H &lt;header&gt; 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-d 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@&lt;file&gt; [URL]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612118" y="1852677"/>
              <a:ext cx="3530601" cy="448692"/>
            </a:xfrm>
            <a:prstGeom prst="roundRect">
              <a:avLst>
                <a:gd name="adj" fmla="val 3486"/>
              </a:avLst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955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Observe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OpenFlow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Messages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Wireshark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 ONOS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Install/Delete </a:t>
            </a:r>
            <a:r>
              <a:rPr lang="en-US" altLang="zh-TW" dirty="0">
                <a:solidFill>
                  <a:schemeClr val="tx1"/>
                </a:solidFill>
              </a:rPr>
              <a:t>Flow Rules with REST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On </a:t>
            </a:r>
            <a:r>
              <a:rPr lang="en-US" altLang="zh-TW" dirty="0" err="1">
                <a:solidFill>
                  <a:schemeClr val="tx1"/>
                </a:solidFill>
              </a:rPr>
              <a:t>Ryu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 ONOS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Project 2 requirements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2073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/>
              <a:t>those who use </a:t>
            </a:r>
            <a:r>
              <a:rPr lang="en-US" altLang="zh-TW" dirty="0" err="1"/>
              <a:t>Ryu</a:t>
            </a:r>
            <a:r>
              <a:rPr lang="en-US" altLang="zh-TW" dirty="0"/>
              <a:t> controller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With our custom topology in this lab, please open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 with SimpleSwitchStp13 application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STP requires about 30 seconds to learn</a:t>
            </a:r>
          </a:p>
          <a:p>
            <a:pPr lvl="1"/>
            <a:r>
              <a:rPr lang="en-US" altLang="zh-TW" dirty="0" smtClean="0"/>
              <a:t>Wait this period after you start </a:t>
            </a:r>
            <a:r>
              <a:rPr lang="en-US" altLang="zh-TW" dirty="0" err="1" smtClean="0"/>
              <a:t>Mininet</a:t>
            </a:r>
            <a:r>
              <a:rPr lang="en-US" altLang="zh-TW" dirty="0" smtClean="0"/>
              <a:t>, and then ping can work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Ryubook</a:t>
            </a:r>
            <a:r>
              <a:rPr lang="en-US" altLang="zh-TW" dirty="0" smtClean="0"/>
              <a:t> Spanning Tree</a:t>
            </a:r>
          </a:p>
          <a:p>
            <a:pPr lvl="1"/>
            <a:r>
              <a:rPr lang="en-US" altLang="zh-TW" dirty="0"/>
              <a:t>https://osrg.github.io/ryu-book/en/html/spanning_tree.html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51" y="1725148"/>
            <a:ext cx="8450361" cy="395869"/>
            <a:chOff x="4612118" y="1852677"/>
            <a:chExt cx="3530601" cy="448691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ryu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-manager ryu.app.simple_switch_stp_13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681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Ryu</a:t>
            </a:r>
            <a:r>
              <a:rPr lang="en-US" altLang="zh-TW" dirty="0" smtClean="0"/>
              <a:t> Setup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Start SimpleSwitch13 application on </a:t>
            </a:r>
            <a:r>
              <a:rPr lang="en-US" altLang="zh-TW" dirty="0" err="1" smtClean="0"/>
              <a:t>Ryu</a:t>
            </a:r>
            <a:endParaRPr lang="en-US" altLang="zh-TW" dirty="0" smtClean="0"/>
          </a:p>
          <a:p>
            <a:endParaRPr lang="en-US" altLang="zh-TW" dirty="0"/>
          </a:p>
          <a:p>
            <a:pPr marL="17780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Start </a:t>
            </a:r>
            <a:r>
              <a:rPr lang="en-US" altLang="zh-TW" dirty="0" err="1" smtClean="0"/>
              <a:t>Mininet</a:t>
            </a:r>
            <a:r>
              <a:rPr lang="en-US" altLang="zh-TW" dirty="0" smtClean="0"/>
              <a:t> topology</a:t>
            </a:r>
          </a:p>
          <a:p>
            <a:pPr marL="17780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Check that two hosts cannot ping each other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14248" y="1347585"/>
            <a:ext cx="8450361" cy="672868"/>
            <a:chOff x="4612118" y="1852677"/>
            <a:chExt cx="3530601" cy="762651"/>
          </a:xfrm>
        </p:grpSpPr>
        <p:sp>
          <p:nvSpPr>
            <p:cNvPr id="9" name="文字方塊 8"/>
            <p:cNvSpPr txBox="1"/>
            <p:nvPr/>
          </p:nvSpPr>
          <p:spPr>
            <a:xfrm>
              <a:off x="4612118" y="1852678"/>
              <a:ext cx="3530601" cy="76265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cd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ryu</a:t>
              </a:r>
              <a:endParaRPr lang="en-US" altLang="zh-TW" sz="1800" dirty="0" smtClean="0"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ryu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-manager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ryu.app.ofctl_rest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612118" y="1852677"/>
              <a:ext cx="3530601" cy="7626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514248" y="3103163"/>
            <a:ext cx="8450361" cy="395869"/>
            <a:chOff x="4612118" y="1852677"/>
            <a:chExt cx="3530601" cy="448691"/>
          </a:xfrm>
        </p:grpSpPr>
        <p:sp>
          <p:nvSpPr>
            <p:cNvPr id="12" name="文字方塊 11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mn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 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-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-controller=remote,127.0.0.1:6653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514248" y="4418024"/>
            <a:ext cx="8450361" cy="395869"/>
            <a:chOff x="4612118" y="1852677"/>
            <a:chExt cx="3530601" cy="448691"/>
          </a:xfrm>
        </p:grpSpPr>
        <p:sp>
          <p:nvSpPr>
            <p:cNvPr id="15" name="文字方塊 14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m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ininet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 h1 ping h2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240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Flow Rules on </a:t>
            </a:r>
            <a:r>
              <a:rPr lang="en-US" altLang="zh-TW" dirty="0" err="1" smtClean="0"/>
              <a:t>Ryu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48" y="934274"/>
            <a:ext cx="8450361" cy="5381850"/>
            <a:chOff x="4612118" y="1852677"/>
            <a:chExt cx="3530601" cy="6099968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8"/>
              <a:ext cx="3530601" cy="609996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curl -X 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POST 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-d 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'{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   "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dpid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": 1,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   "cookie": 1,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   "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cookie_mask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": 1,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   "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table_id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": 0,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   "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idle_timeout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": 30,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   "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hard_timeout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": 30,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   "priority": 11111,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   "flags": 1,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   "match":{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       "in_port":2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   },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   "actions":[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       {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           "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type":"OUTPUT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",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           "port": 1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       }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   ]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}' http://localhost:8080/stats/flowentry/add</a:t>
              </a: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6099968"/>
            </a:xfrm>
            <a:prstGeom prst="roundRect">
              <a:avLst>
                <a:gd name="adj" fmla="val 2559"/>
              </a:avLst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0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Delete Flow Rules on </a:t>
            </a:r>
            <a:r>
              <a:rPr lang="en-US" altLang="zh-TW" dirty="0" err="1" smtClean="0"/>
              <a:t>Ryu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Delete all matching flow entries of the </a:t>
            </a:r>
            <a:r>
              <a:rPr lang="en-US" altLang="zh-TW" dirty="0" smtClean="0"/>
              <a:t>switch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The fields to match depend on what kind of flows to delete</a:t>
            </a:r>
          </a:p>
          <a:p>
            <a:endParaRPr lang="en-US" altLang="zh-TW" dirty="0" smtClean="0"/>
          </a:p>
          <a:p>
            <a:r>
              <a:rPr lang="en-US" altLang="zh-TW" dirty="0"/>
              <a:t>Delete all flow entries of the switch which specified with </a:t>
            </a:r>
            <a:r>
              <a:rPr lang="en-US" altLang="zh-TW" dirty="0" err="1"/>
              <a:t>Datapath</a:t>
            </a:r>
            <a:r>
              <a:rPr lang="en-US" altLang="zh-TW" dirty="0"/>
              <a:t> ID in </a:t>
            </a:r>
            <a:r>
              <a:rPr lang="en-US" altLang="zh-TW" dirty="0" smtClean="0"/>
              <a:t>URI (</a:t>
            </a:r>
            <a:r>
              <a:rPr lang="en-US" altLang="zh-TW" dirty="0"/>
              <a:t>/stats/</a:t>
            </a:r>
            <a:r>
              <a:rPr lang="en-US" altLang="zh-TW" dirty="0" err="1"/>
              <a:t>flowentry</a:t>
            </a:r>
            <a:r>
              <a:rPr lang="en-US" altLang="zh-TW" dirty="0"/>
              <a:t>/clear/&lt;</a:t>
            </a:r>
            <a:r>
              <a:rPr lang="en-US" altLang="zh-TW" dirty="0" err="1"/>
              <a:t>dpid</a:t>
            </a:r>
            <a:r>
              <a:rPr lang="en-US" altLang="zh-TW" dirty="0"/>
              <a:t>&gt;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48" y="4787875"/>
            <a:ext cx="8450361" cy="395871"/>
            <a:chOff x="4612118" y="1852675"/>
            <a:chExt cx="3530601" cy="448693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5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curl -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X 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DELETE http://localhost:8080/stats/flowentry/clear/1</a:t>
              </a: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14248" y="1329573"/>
            <a:ext cx="8450361" cy="1503864"/>
            <a:chOff x="4612118" y="1852677"/>
            <a:chExt cx="3530601" cy="1704529"/>
          </a:xfrm>
        </p:grpSpPr>
        <p:sp>
          <p:nvSpPr>
            <p:cNvPr id="9" name="文字方塊 8"/>
            <p:cNvSpPr txBox="1"/>
            <p:nvPr/>
          </p:nvSpPr>
          <p:spPr>
            <a:xfrm>
              <a:off x="4612118" y="1852677"/>
              <a:ext cx="3530601" cy="1704529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curl -X 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POST 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-d 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'{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   "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dpid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": 1,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   "cookie": 2,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   "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cookie_mask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": 1,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}' http://localhost:8080/stats/flowentry/delete</a:t>
              </a: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612118" y="1852677"/>
              <a:ext cx="3530601" cy="1704529"/>
            </a:xfrm>
            <a:prstGeom prst="roundRect">
              <a:avLst>
                <a:gd name="adj" fmla="val 9297"/>
              </a:avLst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31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Observe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OpenFlow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Messages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Wireshark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 ONOS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Install/Delete </a:t>
            </a:r>
            <a:r>
              <a:rPr lang="en-US" altLang="zh-TW" dirty="0">
                <a:solidFill>
                  <a:schemeClr val="tx1"/>
                </a:solidFill>
              </a:rPr>
              <a:t>Flow Rules with REST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On ONOS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Project 2 requirements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26901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ONOS Setup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Make sure forwarding application is deactivated</a:t>
            </a:r>
          </a:p>
          <a:p>
            <a:endParaRPr lang="en-US" altLang="zh-TW" dirty="0"/>
          </a:p>
          <a:p>
            <a:pPr marL="17780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Start </a:t>
            </a:r>
            <a:r>
              <a:rPr lang="en-US" altLang="zh-TW" dirty="0" err="1" smtClean="0"/>
              <a:t>Mininet</a:t>
            </a:r>
            <a:r>
              <a:rPr lang="en-US" altLang="zh-TW" dirty="0" smtClean="0"/>
              <a:t> topology</a:t>
            </a:r>
          </a:p>
          <a:p>
            <a:pPr marL="17780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Check </a:t>
            </a:r>
            <a:r>
              <a:rPr lang="en-US" altLang="zh-TW" dirty="0" smtClean="0"/>
              <a:t>that </a:t>
            </a:r>
            <a:r>
              <a:rPr lang="en-US" altLang="zh-TW" dirty="0"/>
              <a:t>two hosts </a:t>
            </a:r>
            <a:r>
              <a:rPr lang="en-US" altLang="zh-TW" dirty="0" smtClean="0"/>
              <a:t>cannot </a:t>
            </a:r>
            <a:r>
              <a:rPr lang="en-US" altLang="zh-TW" dirty="0"/>
              <a:t>ping each other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14248" y="1313646"/>
            <a:ext cx="8450361" cy="672868"/>
            <a:chOff x="4612118" y="1852678"/>
            <a:chExt cx="3530601" cy="762651"/>
          </a:xfrm>
        </p:grpSpPr>
        <p:sp>
          <p:nvSpPr>
            <p:cNvPr id="9" name="文字方塊 8"/>
            <p:cNvSpPr txBox="1"/>
            <p:nvPr/>
          </p:nvSpPr>
          <p:spPr>
            <a:xfrm>
              <a:off x="4612118" y="1852678"/>
              <a:ext cx="3530601" cy="76265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o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nos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 apps -a 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-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s			</a:t>
              </a:r>
              <a:r>
                <a:rPr lang="en-US" altLang="zh-TW" sz="1800" dirty="0" smtClean="0">
                  <a:solidFill>
                    <a:schemeClr val="bg1">
                      <a:lumMod val="50000"/>
                    </a:schemeClr>
                  </a:solidFill>
                  <a:latin typeface="Comic Sans MS" panose="030F0702030302020204" pitchFamily="66" charset="0"/>
                </a:rPr>
                <a:t># Check activated application</a:t>
              </a:r>
            </a:p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o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nos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 app deactivate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fwd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	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	</a:t>
              </a:r>
              <a:r>
                <a:rPr lang="en-US" altLang="zh-TW" sz="1800" dirty="0" smtClean="0">
                  <a:solidFill>
                    <a:schemeClr val="bg1">
                      <a:lumMod val="50000"/>
                    </a:schemeClr>
                  </a:solidFill>
                  <a:latin typeface="Comic Sans MS" panose="030F0702030302020204" pitchFamily="66" charset="0"/>
                </a:rPr>
                <a:t># Activate </a:t>
              </a:r>
              <a:r>
                <a:rPr lang="en-US" altLang="zh-TW" sz="1800" dirty="0" err="1" smtClean="0">
                  <a:solidFill>
                    <a:schemeClr val="bg1">
                      <a:lumMod val="50000"/>
                    </a:schemeClr>
                  </a:solidFill>
                  <a:latin typeface="Comic Sans MS" panose="030F0702030302020204" pitchFamily="66" charset="0"/>
                </a:rPr>
                <a:t>ReactiveForwarding</a:t>
              </a:r>
              <a:endParaRPr lang="en-US" altLang="zh-TW" sz="18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612118" y="1852678"/>
              <a:ext cx="3530601" cy="76265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514248" y="3080996"/>
            <a:ext cx="8450361" cy="395869"/>
            <a:chOff x="4612118" y="1852677"/>
            <a:chExt cx="3530601" cy="448691"/>
          </a:xfrm>
        </p:grpSpPr>
        <p:sp>
          <p:nvSpPr>
            <p:cNvPr id="12" name="文字方塊 11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mn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 --controller=remote,127.0.0.1:6653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514248" y="4406940"/>
            <a:ext cx="8450361" cy="395869"/>
            <a:chOff x="4612118" y="1852677"/>
            <a:chExt cx="3530601" cy="448691"/>
          </a:xfrm>
        </p:grpSpPr>
        <p:sp>
          <p:nvSpPr>
            <p:cNvPr id="15" name="文字方塊 14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m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ininet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 h1 ping h2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122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a JSON file of flow rules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48" y="869862"/>
            <a:ext cx="8450361" cy="5535739"/>
            <a:chOff x="4612118" y="1852676"/>
            <a:chExt cx="3530601" cy="6274391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8"/>
              <a:ext cx="3530601" cy="6274389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 lvl="2"/>
              <a:r>
                <a:rPr lang="en-US" altLang="zh-TW" sz="1600" dirty="0">
                  <a:latin typeface="Comic Sans MS" panose="030F0702030302020204" pitchFamily="66" charset="0"/>
                </a:rPr>
                <a:t>{</a:t>
              </a:r>
            </a:p>
            <a:p>
              <a:pPr marL="177800" lvl="2"/>
              <a:r>
                <a:rPr lang="en-US" altLang="zh-TW" sz="1600" dirty="0">
                  <a:latin typeface="Comic Sans MS" panose="030F0702030302020204" pitchFamily="66" charset="0"/>
                </a:rPr>
                <a:t>  "priority": </a:t>
              </a:r>
              <a:r>
                <a:rPr lang="en-US" altLang="zh-TW" sz="1600" dirty="0" smtClean="0">
                  <a:latin typeface="Comic Sans MS" panose="030F0702030302020204" pitchFamily="66" charset="0"/>
                </a:rPr>
                <a:t>40000</a:t>
              </a:r>
              <a:r>
                <a:rPr lang="en-US" altLang="zh-TW" sz="1600" dirty="0">
                  <a:latin typeface="Comic Sans MS" panose="030F0702030302020204" pitchFamily="66" charset="0"/>
                </a:rPr>
                <a:t>,</a:t>
              </a:r>
            </a:p>
            <a:p>
              <a:pPr marL="177800" lvl="2"/>
              <a:r>
                <a:rPr lang="en-US" altLang="zh-TW" sz="1600" dirty="0">
                  <a:latin typeface="Comic Sans MS" panose="030F0702030302020204" pitchFamily="66" charset="0"/>
                </a:rPr>
                <a:t>  "timeout": 0,</a:t>
              </a:r>
            </a:p>
            <a:p>
              <a:pPr marL="177800" lvl="2"/>
              <a:r>
                <a:rPr lang="en-US" altLang="zh-TW" sz="1600" dirty="0">
                  <a:latin typeface="Comic Sans MS" panose="030F0702030302020204" pitchFamily="66" charset="0"/>
                </a:rPr>
                <a:t>  "</a:t>
              </a:r>
              <a:r>
                <a:rPr lang="en-US" altLang="zh-TW" sz="1600" dirty="0" err="1">
                  <a:latin typeface="Comic Sans MS" panose="030F0702030302020204" pitchFamily="66" charset="0"/>
                </a:rPr>
                <a:t>isPermanent</a:t>
              </a:r>
              <a:r>
                <a:rPr lang="en-US" altLang="zh-TW" sz="1600" dirty="0">
                  <a:latin typeface="Comic Sans MS" panose="030F0702030302020204" pitchFamily="66" charset="0"/>
                </a:rPr>
                <a:t>": true,</a:t>
              </a:r>
            </a:p>
            <a:p>
              <a:pPr marL="177800" lvl="2"/>
              <a:r>
                <a:rPr lang="en-US" altLang="zh-TW" sz="1600" dirty="0">
                  <a:latin typeface="Comic Sans MS" panose="030F0702030302020204" pitchFamily="66" charset="0"/>
                </a:rPr>
                <a:t>  "</a:t>
              </a:r>
              <a:r>
                <a:rPr lang="en-US" altLang="zh-TW" sz="1600" dirty="0" err="1">
                  <a:latin typeface="Comic Sans MS" panose="030F0702030302020204" pitchFamily="66" charset="0"/>
                </a:rPr>
                <a:t>deviceId</a:t>
              </a:r>
              <a:r>
                <a:rPr lang="en-US" altLang="zh-TW" sz="1600" dirty="0">
                  <a:latin typeface="Comic Sans MS" panose="030F0702030302020204" pitchFamily="66" charset="0"/>
                </a:rPr>
                <a:t>": "of:0000000000000001",</a:t>
              </a:r>
            </a:p>
            <a:p>
              <a:pPr marL="177800" lvl="2"/>
              <a:r>
                <a:rPr lang="en-US" altLang="zh-TW" sz="1600" dirty="0">
                  <a:latin typeface="Comic Sans MS" panose="030F0702030302020204" pitchFamily="66" charset="0"/>
                </a:rPr>
                <a:t>  "treatment": {</a:t>
              </a:r>
            </a:p>
            <a:p>
              <a:pPr marL="177800" lvl="2"/>
              <a:r>
                <a:rPr lang="en-US" altLang="zh-TW" sz="1600" dirty="0">
                  <a:latin typeface="Comic Sans MS" panose="030F0702030302020204" pitchFamily="66" charset="0"/>
                </a:rPr>
                <a:t>    "instructions": [</a:t>
              </a:r>
            </a:p>
            <a:p>
              <a:pPr marL="177800" lvl="2"/>
              <a:r>
                <a:rPr lang="en-US" altLang="zh-TW" sz="1600" dirty="0">
                  <a:latin typeface="Comic Sans MS" panose="030F0702030302020204" pitchFamily="66" charset="0"/>
                </a:rPr>
                <a:t>      {</a:t>
              </a:r>
            </a:p>
            <a:p>
              <a:pPr marL="177800" lvl="2"/>
              <a:r>
                <a:rPr lang="en-US" altLang="zh-TW" sz="1600" dirty="0">
                  <a:latin typeface="Comic Sans MS" panose="030F0702030302020204" pitchFamily="66" charset="0"/>
                </a:rPr>
                <a:t>        "type": "OUTPUT",</a:t>
              </a:r>
            </a:p>
            <a:p>
              <a:pPr marL="177800" lvl="2"/>
              <a:r>
                <a:rPr lang="en-US" altLang="zh-TW" sz="1600" dirty="0">
                  <a:latin typeface="Comic Sans MS" panose="030F0702030302020204" pitchFamily="66" charset="0"/>
                </a:rPr>
                <a:t>        "port": "2"</a:t>
              </a:r>
            </a:p>
            <a:p>
              <a:pPr marL="177800" lvl="2"/>
              <a:r>
                <a:rPr lang="en-US" altLang="zh-TW" sz="1600" dirty="0">
                  <a:latin typeface="Comic Sans MS" panose="030F0702030302020204" pitchFamily="66" charset="0"/>
                </a:rPr>
                <a:t>      }</a:t>
              </a:r>
            </a:p>
            <a:p>
              <a:pPr marL="177800" lvl="2"/>
              <a:r>
                <a:rPr lang="en-US" altLang="zh-TW" sz="1600" dirty="0">
                  <a:latin typeface="Comic Sans MS" panose="030F0702030302020204" pitchFamily="66" charset="0"/>
                </a:rPr>
                <a:t>    ]</a:t>
              </a:r>
            </a:p>
            <a:p>
              <a:pPr marL="177800" lvl="2"/>
              <a:r>
                <a:rPr lang="en-US" altLang="zh-TW" sz="1600" dirty="0">
                  <a:latin typeface="Comic Sans MS" panose="030F0702030302020204" pitchFamily="66" charset="0"/>
                </a:rPr>
                <a:t>  },</a:t>
              </a:r>
            </a:p>
            <a:p>
              <a:pPr marL="177800" lvl="2"/>
              <a:r>
                <a:rPr lang="en-US" altLang="zh-TW" sz="1600" dirty="0">
                  <a:latin typeface="Comic Sans MS" panose="030F0702030302020204" pitchFamily="66" charset="0"/>
                </a:rPr>
                <a:t>  "selector": {</a:t>
              </a:r>
            </a:p>
            <a:p>
              <a:pPr marL="177800" lvl="2"/>
              <a:r>
                <a:rPr lang="en-US" altLang="zh-TW" sz="1600" dirty="0">
                  <a:latin typeface="Comic Sans MS" panose="030F0702030302020204" pitchFamily="66" charset="0"/>
                </a:rPr>
                <a:t>    "criteria": [</a:t>
              </a:r>
            </a:p>
            <a:p>
              <a:pPr marL="177800" lvl="2"/>
              <a:r>
                <a:rPr lang="en-US" altLang="zh-TW" sz="1600" dirty="0">
                  <a:latin typeface="Comic Sans MS" panose="030F0702030302020204" pitchFamily="66" charset="0"/>
                </a:rPr>
                <a:t>      {</a:t>
              </a:r>
            </a:p>
            <a:p>
              <a:pPr marL="177800" lvl="2"/>
              <a:r>
                <a:rPr lang="en-US" altLang="zh-TW" sz="1600" dirty="0">
                  <a:latin typeface="Comic Sans MS" panose="030F0702030302020204" pitchFamily="66" charset="0"/>
                </a:rPr>
                <a:t>        "type": "IN_PORT",</a:t>
              </a:r>
            </a:p>
            <a:p>
              <a:pPr marL="177800" lvl="2"/>
              <a:r>
                <a:rPr lang="en-US" altLang="zh-TW" sz="1600" dirty="0">
                  <a:latin typeface="Comic Sans MS" panose="030F0702030302020204" pitchFamily="66" charset="0"/>
                </a:rPr>
                <a:t>        "port": "1"</a:t>
              </a:r>
            </a:p>
            <a:p>
              <a:pPr marL="177800" lvl="2"/>
              <a:r>
                <a:rPr lang="en-US" altLang="zh-TW" sz="1600" dirty="0">
                  <a:latin typeface="Comic Sans MS" panose="030F0702030302020204" pitchFamily="66" charset="0"/>
                </a:rPr>
                <a:t>      }</a:t>
              </a:r>
            </a:p>
            <a:p>
              <a:pPr marL="177800" lvl="2"/>
              <a:r>
                <a:rPr lang="en-US" altLang="zh-TW" sz="1600" dirty="0">
                  <a:latin typeface="Comic Sans MS" panose="030F0702030302020204" pitchFamily="66" charset="0"/>
                </a:rPr>
                <a:t>    ]</a:t>
              </a:r>
            </a:p>
            <a:p>
              <a:pPr marL="177800" lvl="2"/>
              <a:r>
                <a:rPr lang="en-US" altLang="zh-TW" sz="1600" dirty="0">
                  <a:latin typeface="Comic Sans MS" panose="030F0702030302020204" pitchFamily="66" charset="0"/>
                </a:rPr>
                <a:t>  }</a:t>
              </a:r>
            </a:p>
            <a:p>
              <a:pPr marL="177800" lvl="2"/>
              <a:r>
                <a:rPr lang="en-US" altLang="zh-TW" sz="1600" dirty="0">
                  <a:latin typeface="Comic Sans MS" panose="030F0702030302020204" pitchFamily="66" charset="0"/>
                </a:rPr>
                <a:t>}</a:t>
              </a: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6"/>
              <a:ext cx="3530601" cy="6274391"/>
            </a:xfrm>
            <a:prstGeom prst="roundRect">
              <a:avLst>
                <a:gd name="adj" fmla="val 2985"/>
              </a:avLst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5412304" y="3129899"/>
            <a:ext cx="3552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Notice that this is the content of your JSON file of flow rules, not commands on terminal!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3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Flow Rules on </a:t>
            </a:r>
            <a:r>
              <a:rPr lang="en-US" altLang="zh-TW" dirty="0" smtClean="0"/>
              <a:t>ONOS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Install flow rules on ONOS with JSON file say `flows1.json`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48" y="1313155"/>
            <a:ext cx="8450361" cy="672867"/>
            <a:chOff x="4612118" y="1852677"/>
            <a:chExt cx="3530601" cy="762650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76265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curl -u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onos:rocks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 -X POST -H “Content-Type: application/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json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” -d @flows1.json http://localhost:8181/onos/v1/flows/of:0000000000000001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7626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4608307" y="2462565"/>
            <a:ext cx="4356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</a:rPr>
              <a:t>Please type the command yourself.</a:t>
            </a: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Do not copy and paste since the quotation marks (“) could be different!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Delete Flow Rules on ONOS (I)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Find flow ID of the flow rule to delete on http://localhost:8181/onos/v1/flows/of:0000000000000001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`curl` could also be used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1" b="36800"/>
          <a:stretch/>
        </p:blipFill>
        <p:spPr>
          <a:xfrm>
            <a:off x="0" y="1655777"/>
            <a:ext cx="9144000" cy="35369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1055" y="3224415"/>
            <a:ext cx="3308465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877820" y="3326674"/>
            <a:ext cx="3086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In this example, flow ID is 51509923833076777.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514248" y="5706124"/>
            <a:ext cx="8450361" cy="672867"/>
            <a:chOff x="4612118" y="1852677"/>
            <a:chExt cx="3530601" cy="762650"/>
          </a:xfrm>
        </p:grpSpPr>
        <p:sp>
          <p:nvSpPr>
            <p:cNvPr id="12" name="文字方塊 11"/>
            <p:cNvSpPr txBox="1"/>
            <p:nvPr/>
          </p:nvSpPr>
          <p:spPr>
            <a:xfrm>
              <a:off x="4612118" y="1852677"/>
              <a:ext cx="3530601" cy="76265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curl -u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onos:rocks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 -X GET -H “Accept: application/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json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” http://localhost:8181/onos/v1/flows/of:0000000000000001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4612118" y="1852677"/>
              <a:ext cx="3530601" cy="7626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2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Delete Flow Rules on ONOS </a:t>
            </a:r>
            <a:r>
              <a:rPr lang="en-US" altLang="zh-TW" dirty="0" smtClean="0"/>
              <a:t>(II)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Delete the flow rule with flow 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48" y="1305920"/>
            <a:ext cx="8450361" cy="949866"/>
            <a:chOff x="4612118" y="1852677"/>
            <a:chExt cx="3530601" cy="1076610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107661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curl -u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onos:rocks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-X DELETE -H 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“Accept: 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application/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json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” http://localhost:8181/onos/v1/flows/of:0000000000000001/ 51509923833076777</a:t>
              </a: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107661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095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ONOS REST API on Web UI (I)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Browse http://127.0.0.1:8181/onos/v1/docs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1054"/>
            <a:ext cx="9144000" cy="508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8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en-US" altLang="zh-TW" dirty="0" err="1" smtClean="0"/>
              <a:t>OpenFlow</a:t>
            </a:r>
            <a:r>
              <a:rPr lang="en-US" altLang="zh-TW" dirty="0" smtClean="0"/>
              <a:t> Protocol Observation and Flow Rule Installation</a:t>
            </a:r>
            <a:endParaRPr lang="en-US" altLang="zh-TW" dirty="0"/>
          </a:p>
        </p:txBody>
      </p:sp>
      <p:graphicFrame>
        <p:nvGraphicFramePr>
          <p:cNvPr id="4" name="Shape 107"/>
          <p:cNvGraphicFramePr/>
          <p:nvPr>
            <p:extLst>
              <p:ext uri="{D42A27DB-BD31-4B8C-83A1-F6EECF244321}">
                <p14:modId xmlns:p14="http://schemas.microsoft.com/office/powerpoint/2010/main" val="1345883725"/>
              </p:ext>
            </p:extLst>
          </p:nvPr>
        </p:nvGraphicFramePr>
        <p:xfrm>
          <a:off x="1331640" y="5108623"/>
          <a:ext cx="6480725" cy="1080000"/>
        </p:xfrm>
        <a:graphic>
          <a:graphicData uri="http://schemas.openxmlformats.org/drawingml/2006/table">
            <a:tbl>
              <a:tblPr firstRow="1" bandRow="1">
                <a:noFill/>
                <a:tableStyleId>{341C0FF5-F7A0-49E4-AF44-5FBE3C1C352F}</a:tableStyleId>
              </a:tblPr>
              <a:tblGrid>
                <a:gridCol w="235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21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Date: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b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2019/02/25 (Mon.)</a:t>
                      </a:r>
                      <a:endParaRPr lang="en-US" sz="2800" b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Deadline: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b="0" u="none" strike="noStrike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2019/03/14 (Thu.)</a:t>
                      </a:r>
                      <a:endParaRPr lang="en-US" sz="2800" b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6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ONOS REST API on Web </a:t>
            </a:r>
            <a:r>
              <a:rPr lang="en-US" altLang="zh-TW" dirty="0" smtClean="0"/>
              <a:t>UI (II)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Fill out required fields (`</a:t>
            </a:r>
            <a:r>
              <a:rPr lang="en-US" altLang="zh-TW" dirty="0" err="1" smtClean="0"/>
              <a:t>appID</a:t>
            </a:r>
            <a:r>
              <a:rPr lang="en-US" altLang="zh-TW" dirty="0" smtClean="0"/>
              <a:t>` could be arbitrary string)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1" b="1068"/>
          <a:stretch/>
        </p:blipFill>
        <p:spPr>
          <a:xfrm>
            <a:off x="0" y="1172329"/>
            <a:ext cx="9144000" cy="531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38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Information for Reference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Manpages</a:t>
            </a:r>
            <a:r>
              <a:rPr lang="en-US" altLang="zh-TW" dirty="0" smtClean="0"/>
              <a:t> for command `curl`</a:t>
            </a:r>
          </a:p>
          <a:p>
            <a:pPr lvl="1"/>
            <a:r>
              <a:rPr lang="en-US" altLang="zh-TW" dirty="0"/>
              <a:t>http://</a:t>
            </a:r>
            <a:r>
              <a:rPr lang="en-US" altLang="zh-TW" dirty="0" smtClean="0"/>
              <a:t>manpages.ubuntu.com/manpages/xenial/man1/curl.1.html</a:t>
            </a:r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Ryu</a:t>
            </a:r>
            <a:r>
              <a:rPr lang="en-US" altLang="zh-TW" dirty="0" smtClean="0"/>
              <a:t> REST API application</a:t>
            </a:r>
          </a:p>
          <a:p>
            <a:pPr lvl="1"/>
            <a:r>
              <a:rPr lang="en-US" altLang="zh-TW" dirty="0" smtClean="0"/>
              <a:t>https://ryu.readthedocs.io/en/latest/app/ofctl_rest.html#</a:t>
            </a:r>
          </a:p>
          <a:p>
            <a:endParaRPr lang="en-US" altLang="zh-TW" dirty="0"/>
          </a:p>
          <a:p>
            <a:r>
              <a:rPr lang="en-US" altLang="zh-TW" dirty="0" smtClean="0"/>
              <a:t>ONOS REST API</a:t>
            </a:r>
          </a:p>
          <a:p>
            <a:pPr lvl="1"/>
            <a:r>
              <a:rPr lang="en-US" altLang="zh-TW" dirty="0"/>
              <a:t>https://</a:t>
            </a:r>
            <a:r>
              <a:rPr lang="en-US" altLang="zh-TW" dirty="0" smtClean="0"/>
              <a:t>wiki.onosproject.org/display/ONOS/Appendix+B%3A+REST+API</a:t>
            </a:r>
          </a:p>
          <a:p>
            <a:pPr lvl="1"/>
            <a:r>
              <a:rPr lang="en-US" altLang="zh-TW" dirty="0" smtClean="0"/>
              <a:t>Notice that the priority should be less than 65535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871427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Observe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OpenFlow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Messages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Wireshark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 ONOS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Install/Delete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Flow Rules with REST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 ONOS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Project 2 </a:t>
            </a:r>
            <a:r>
              <a:rPr lang="en-US" altLang="zh-TW" dirty="0" smtClean="0">
                <a:solidFill>
                  <a:schemeClr val="tx1"/>
                </a:solidFill>
              </a:rPr>
              <a:t>Requirements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228131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Project 2 Requirements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OpenFlow</a:t>
            </a:r>
            <a:r>
              <a:rPr lang="en-US" altLang="zh-TW" dirty="0"/>
              <a:t> Protocol Observation and Flow Rule </a:t>
            </a:r>
            <a:r>
              <a:rPr lang="en-US" altLang="zh-TW" dirty="0" smtClean="0"/>
              <a:t>Installation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33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2255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Answer Questions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ONOS/</a:t>
            </a:r>
            <a:r>
              <a:rPr lang="en-US" altLang="zh-TW" dirty="0" err="1"/>
              <a:t>Ryu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How many Flow-Mod messages are installed in captured packets?</a:t>
            </a:r>
          </a:p>
          <a:p>
            <a:endParaRPr lang="en-US" altLang="zh-TW" dirty="0"/>
          </a:p>
          <a:p>
            <a:r>
              <a:rPr lang="en-US" altLang="zh-TW" dirty="0" smtClean="0"/>
              <a:t>What are the matching fields and the corresponding actions in each of Flow-Mod messages?</a:t>
            </a:r>
          </a:p>
          <a:p>
            <a:endParaRPr lang="en-US" altLang="zh-TW" dirty="0"/>
          </a:p>
          <a:p>
            <a:r>
              <a:rPr lang="en-US" altLang="zh-TW" dirty="0" smtClean="0"/>
              <a:t>What are the idle timeout, hard timeout and priority of all Flow-Mod messages?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34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740622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Flow Rules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I)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Install </a:t>
            </a:r>
            <a:r>
              <a:rPr lang="en-US" altLang="zh-TW" dirty="0"/>
              <a:t>following flow rules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forward ARP packets</a:t>
            </a:r>
            <a:endParaRPr lang="en-US" altLang="zh-TW" dirty="0"/>
          </a:p>
          <a:p>
            <a:pPr lvl="1"/>
            <a:r>
              <a:rPr lang="en-US" altLang="zh-TW" dirty="0"/>
              <a:t>Matching fields</a:t>
            </a:r>
          </a:p>
          <a:p>
            <a:pPr lvl="2"/>
            <a:r>
              <a:rPr lang="en-US" altLang="zh-TW" dirty="0"/>
              <a:t>Ethernet frame </a:t>
            </a:r>
            <a:r>
              <a:rPr lang="en-US" altLang="zh-TW" dirty="0" smtClean="0"/>
              <a:t>type (ARP)</a:t>
            </a:r>
          </a:p>
          <a:p>
            <a:pPr lvl="1"/>
            <a:r>
              <a:rPr lang="en-US" altLang="zh-TW" dirty="0" smtClean="0"/>
              <a:t>Actions</a:t>
            </a:r>
          </a:p>
          <a:p>
            <a:pPr lvl="2"/>
            <a:r>
              <a:rPr lang="en-US" altLang="zh-TW" dirty="0" smtClean="0"/>
              <a:t>Output from port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Verify your installed flows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35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48" y="3755805"/>
            <a:ext cx="8450361" cy="395869"/>
            <a:chOff x="4612118" y="1852677"/>
            <a:chExt cx="3530601" cy="448691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err="1" smtClean="0">
                  <a:latin typeface="Comic Sans MS" panose="030F0702030302020204" pitchFamily="66" charset="0"/>
                </a:rPr>
                <a:t>mininet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 h1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arping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 h2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029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Flow Rules</a:t>
            </a:r>
            <a:r>
              <a:rPr lang="zh-TW" altLang="en-US" dirty="0" smtClean="0"/>
              <a:t> </a:t>
            </a:r>
            <a:r>
              <a:rPr lang="en-US" altLang="zh-TW" dirty="0" smtClean="0"/>
              <a:t>(II)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Install following flow rules to</a:t>
            </a:r>
            <a:r>
              <a:rPr lang="zh-TW" altLang="en-US" dirty="0"/>
              <a:t> </a:t>
            </a:r>
            <a:r>
              <a:rPr lang="en-US" altLang="zh-TW" dirty="0"/>
              <a:t>forward </a:t>
            </a:r>
            <a:r>
              <a:rPr lang="en-US" altLang="zh-TW" dirty="0" smtClean="0"/>
              <a:t>IPv4 packets</a:t>
            </a:r>
            <a:endParaRPr lang="en-US" altLang="zh-TW" dirty="0"/>
          </a:p>
          <a:p>
            <a:pPr lvl="1"/>
            <a:r>
              <a:rPr lang="en-US" altLang="zh-TW" dirty="0" smtClean="0"/>
              <a:t>Matching fields</a:t>
            </a:r>
          </a:p>
          <a:p>
            <a:pPr lvl="2"/>
            <a:r>
              <a:rPr lang="en-US" altLang="zh-TW" dirty="0" smtClean="0"/>
              <a:t>IPv4 destination address</a:t>
            </a:r>
          </a:p>
          <a:p>
            <a:pPr lvl="1"/>
            <a:r>
              <a:rPr lang="en-US" altLang="zh-TW" dirty="0" smtClean="0"/>
              <a:t>Actions</a:t>
            </a:r>
          </a:p>
          <a:p>
            <a:pPr lvl="2"/>
            <a:r>
              <a:rPr lang="en-US" altLang="zh-TW" dirty="0" smtClean="0"/>
              <a:t>Output from port</a:t>
            </a:r>
          </a:p>
          <a:p>
            <a:endParaRPr lang="en-US" altLang="zh-TW" dirty="0"/>
          </a:p>
          <a:p>
            <a:r>
              <a:rPr lang="en-US" altLang="zh-TW" dirty="0"/>
              <a:t>Verify your installed flows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Notice possible timeout for previously installed flow rules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36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14248" y="3755805"/>
            <a:ext cx="8450361" cy="395869"/>
            <a:chOff x="4612118" y="1852677"/>
            <a:chExt cx="3530601" cy="448691"/>
          </a:xfrm>
        </p:grpSpPr>
        <p:sp>
          <p:nvSpPr>
            <p:cNvPr id="9" name="文字方塊 8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err="1" smtClean="0">
                  <a:latin typeface="Comic Sans MS" panose="030F0702030302020204" pitchFamily="66" charset="0"/>
                </a:rPr>
                <a:t>mininet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 h1 ping h2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796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 (I)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Please try to figure out what happens with data and control planes from starting to ping to the first ICMP packet that two hosts are able to reach each other</a:t>
            </a:r>
          </a:p>
          <a:p>
            <a:pPr lvl="1"/>
            <a:r>
              <a:rPr lang="en-US" altLang="zh-TW" dirty="0" smtClean="0"/>
              <a:t>Include the mechanism why each packet in this period is generated</a:t>
            </a:r>
          </a:p>
          <a:p>
            <a:pPr lvl="1"/>
            <a:r>
              <a:rPr lang="en-US" altLang="zh-TW" dirty="0" smtClean="0"/>
              <a:t>Please write down each decisions made by data and control plane in details</a:t>
            </a:r>
          </a:p>
          <a:p>
            <a:endParaRPr lang="en-US" altLang="zh-TW" dirty="0"/>
          </a:p>
          <a:p>
            <a:r>
              <a:rPr lang="en-US" altLang="zh-TW" dirty="0" smtClean="0"/>
              <a:t>This involves the designs of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/ONOS applications</a:t>
            </a:r>
          </a:p>
          <a:p>
            <a:pPr lvl="1"/>
            <a:r>
              <a:rPr lang="en-US" altLang="zh-TW" dirty="0" smtClean="0"/>
              <a:t>ONOS </a:t>
            </a:r>
            <a:r>
              <a:rPr lang="en-US" altLang="zh-TW" dirty="0" err="1" smtClean="0"/>
              <a:t>ReactiveForwarding</a:t>
            </a:r>
            <a:endParaRPr lang="en-US" altLang="zh-TW" dirty="0" smtClean="0"/>
          </a:p>
          <a:p>
            <a:pPr lvl="2"/>
            <a:r>
              <a:rPr lang="en-US" altLang="zh-TW" dirty="0"/>
              <a:t>https://</a:t>
            </a:r>
            <a:r>
              <a:rPr lang="en-US" altLang="zh-TW" dirty="0" smtClean="0"/>
              <a:t>github.com/opennetworkinglab/onos/blob/master/apps/fwd/src/main/java/org/onosproject/fwd/ReactiveForwarding.java</a:t>
            </a:r>
          </a:p>
          <a:p>
            <a:pPr lvl="1"/>
            <a:r>
              <a:rPr lang="en-US" altLang="zh-TW" dirty="0" err="1" smtClean="0"/>
              <a:t>Ryu</a:t>
            </a:r>
            <a:r>
              <a:rPr lang="en-US" altLang="zh-TW" dirty="0" smtClean="0"/>
              <a:t> SimpleSwitch13</a:t>
            </a:r>
          </a:p>
          <a:p>
            <a:pPr lvl="2"/>
            <a:r>
              <a:rPr lang="en-US" altLang="zh-TW" dirty="0"/>
              <a:t>https://github.com/osrg/ryu/blob/master/ryu/app/simple_switch_13.py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37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109498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 (II)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Ryu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You should find the first Packet-In packet from ICMP request. However, why there is no Packet-In packet from the following ICMP response?</a:t>
            </a:r>
          </a:p>
          <a:p>
            <a:pPr lvl="1"/>
            <a:r>
              <a:rPr lang="en-US" altLang="zh-TW" dirty="0" smtClean="0"/>
              <a:t>One Packet-In packet should theoretically trigger Packet-Out and possibly the following Flow-Mod packet. However, you should find that the number of Packet-Out is less than that of Flow-Mod. What is the mechanism and why it is implemented?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38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6807257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 (III)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ONOS</a:t>
            </a:r>
          </a:p>
          <a:p>
            <a:pPr lvl="1"/>
            <a:r>
              <a:rPr lang="en-US" altLang="zh-TW" dirty="0"/>
              <a:t>You should find </a:t>
            </a:r>
            <a:r>
              <a:rPr lang="en-US" altLang="zh-TW" dirty="0" smtClean="0"/>
              <a:t>there is one </a:t>
            </a:r>
            <a:r>
              <a:rPr lang="en-US" altLang="zh-TW" dirty="0"/>
              <a:t>Packet-In </a:t>
            </a:r>
            <a:r>
              <a:rPr lang="en-US" altLang="zh-TW" dirty="0" smtClean="0"/>
              <a:t>packet </a:t>
            </a:r>
            <a:r>
              <a:rPr lang="en-US" altLang="zh-TW" dirty="0"/>
              <a:t>from ICMP </a:t>
            </a:r>
            <a:r>
              <a:rPr lang="en-US" altLang="zh-TW" dirty="0" smtClean="0"/>
              <a:t>request without Packet-In packet from </a:t>
            </a:r>
            <a:r>
              <a:rPr lang="en-US" altLang="zh-TW" dirty="0"/>
              <a:t>the following </a:t>
            </a:r>
            <a:r>
              <a:rPr lang="en-US" altLang="zh-TW" dirty="0" smtClean="0"/>
              <a:t>ICMP response. Why?</a:t>
            </a:r>
          </a:p>
          <a:p>
            <a:pPr lvl="1"/>
            <a:r>
              <a:rPr lang="en-US" altLang="zh-TW" dirty="0" smtClean="0"/>
              <a:t>How does ONOS decide ports where packets should be forwarded?</a:t>
            </a:r>
          </a:p>
          <a:p>
            <a:r>
              <a:rPr lang="en-US" altLang="zh-TW" dirty="0" smtClean="0"/>
              <a:t>Hint for ONOS: a period of lag should be predicted since the mechanism of </a:t>
            </a:r>
            <a:r>
              <a:rPr lang="en-US" altLang="zh-TW" dirty="0" err="1" smtClean="0"/>
              <a:t>ReactiveForwarding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39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50730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Observe </a:t>
            </a:r>
            <a:r>
              <a:rPr lang="en-US" altLang="zh-TW" dirty="0" err="1" smtClean="0">
                <a:solidFill>
                  <a:schemeClr val="tx1"/>
                </a:solidFill>
              </a:rPr>
              <a:t>OpenFlow</a:t>
            </a:r>
            <a:r>
              <a:rPr lang="en-US" altLang="zh-TW" dirty="0" smtClean="0">
                <a:solidFill>
                  <a:schemeClr val="tx1"/>
                </a:solidFill>
              </a:rPr>
              <a:t> Messages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Wireshark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On </a:t>
            </a:r>
            <a:r>
              <a:rPr lang="en-US" altLang="zh-TW" dirty="0" err="1" smtClean="0">
                <a:solidFill>
                  <a:schemeClr val="tx1"/>
                </a:solidFill>
              </a:rPr>
              <a:t>Ryu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On ONOS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Install/Delete Flow Rules with REST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On </a:t>
            </a:r>
            <a:r>
              <a:rPr lang="en-US" altLang="zh-TW" dirty="0" err="1" smtClean="0">
                <a:solidFill>
                  <a:schemeClr val="tx1"/>
                </a:solidFill>
              </a:rPr>
              <a:t>Ryu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On ONOS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Project 2 requirements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8248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Submit to e3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Files </a:t>
            </a:r>
          </a:p>
          <a:p>
            <a:pPr lvl="1"/>
            <a:r>
              <a:rPr lang="en-US" altLang="zh-TW" dirty="0" smtClean="0"/>
              <a:t>A report: </a:t>
            </a:r>
            <a:r>
              <a:rPr lang="en-US" altLang="zh-TW" b="1" dirty="0" smtClean="0">
                <a:solidFill>
                  <a:srgbClr val="FF0000"/>
                </a:solidFill>
              </a:rPr>
              <a:t>project2_studentID.pdf</a:t>
            </a:r>
          </a:p>
          <a:p>
            <a:pPr lvl="2"/>
            <a:r>
              <a:rPr lang="en-US" altLang="zh-TW" dirty="0"/>
              <a:t>Take screenshots </a:t>
            </a:r>
            <a:r>
              <a:rPr lang="en-US" altLang="zh-TW" dirty="0" smtClean="0"/>
              <a:t>of your captures from Wireshark (</a:t>
            </a:r>
            <a:r>
              <a:rPr lang="en-US" altLang="zh-TW" dirty="0" err="1" smtClean="0"/>
              <a:t>OpenFlow</a:t>
            </a:r>
            <a:r>
              <a:rPr lang="en-US" altLang="zh-TW" dirty="0" smtClean="0"/>
              <a:t> messages)</a:t>
            </a:r>
          </a:p>
          <a:p>
            <a:pPr lvl="2"/>
            <a:r>
              <a:rPr lang="en-US" altLang="zh-TW" dirty="0" smtClean="0"/>
              <a:t>Answer the questions in details</a:t>
            </a:r>
          </a:p>
          <a:p>
            <a:pPr lvl="2"/>
            <a:r>
              <a:rPr lang="en-US" altLang="zh-TW" dirty="0"/>
              <a:t>Record your </a:t>
            </a:r>
            <a:r>
              <a:rPr lang="en-US" altLang="zh-TW" dirty="0" smtClean="0"/>
              <a:t>process of installing flow rules (include JSON)</a:t>
            </a:r>
          </a:p>
          <a:p>
            <a:pPr lvl="2"/>
            <a:r>
              <a:rPr lang="en-US" altLang="zh-TW" dirty="0" smtClean="0"/>
              <a:t>Write down what you learn or solve</a:t>
            </a:r>
          </a:p>
          <a:p>
            <a:r>
              <a:rPr lang="en-US" altLang="zh-TW" dirty="0" smtClean="0"/>
              <a:t>Submit </a:t>
            </a:r>
          </a:p>
          <a:p>
            <a:pPr lvl="1"/>
            <a:r>
              <a:rPr lang="en-US" altLang="zh-TW" dirty="0" smtClean="0"/>
              <a:t>Upload “.zip” file </a:t>
            </a:r>
            <a:r>
              <a:rPr lang="en-US" altLang="zh-TW" dirty="0"/>
              <a:t>to </a:t>
            </a:r>
            <a:r>
              <a:rPr lang="en-US" altLang="zh-TW" dirty="0" smtClean="0"/>
              <a:t>e3</a:t>
            </a:r>
          </a:p>
          <a:p>
            <a:pPr lvl="2"/>
            <a:r>
              <a:rPr lang="en-US" altLang="zh-TW" dirty="0" smtClean="0"/>
              <a:t>Named: </a:t>
            </a:r>
            <a:r>
              <a:rPr lang="en-US" altLang="zh-TW" b="1" dirty="0" smtClean="0">
                <a:solidFill>
                  <a:srgbClr val="FF0000"/>
                </a:solidFill>
              </a:rPr>
              <a:t>project2_studentID.zip</a:t>
            </a:r>
          </a:p>
          <a:p>
            <a:pPr lvl="1"/>
            <a:r>
              <a:rPr lang="en-US" altLang="zh-TW" dirty="0" smtClean="0"/>
              <a:t>Wrong file name or format would not be scored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40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3425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Thank you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41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0815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Observe </a:t>
            </a:r>
            <a:r>
              <a:rPr lang="en-US" altLang="zh-TW" dirty="0" err="1">
                <a:solidFill>
                  <a:schemeClr val="tx1"/>
                </a:solidFill>
              </a:rPr>
              <a:t>OpenFlow</a:t>
            </a:r>
            <a:r>
              <a:rPr lang="en-US" altLang="zh-TW" dirty="0">
                <a:solidFill>
                  <a:schemeClr val="tx1"/>
                </a:solidFill>
              </a:rPr>
              <a:t> Messages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Wireshark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On </a:t>
            </a:r>
            <a:r>
              <a:rPr lang="en-US" altLang="zh-TW" dirty="0" err="1">
                <a:solidFill>
                  <a:schemeClr val="tx1"/>
                </a:solidFill>
              </a:rPr>
              <a:t>Ryu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On ONOS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Install/Delete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Flow Rules with REST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 ONOS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Project 2 requirements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40593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Observe </a:t>
            </a:r>
            <a:r>
              <a:rPr lang="en-US" altLang="zh-TW" dirty="0" err="1">
                <a:solidFill>
                  <a:schemeClr val="tx1"/>
                </a:solidFill>
              </a:rPr>
              <a:t>OpenFlow</a:t>
            </a:r>
            <a:r>
              <a:rPr lang="en-US" altLang="zh-TW" dirty="0">
                <a:solidFill>
                  <a:schemeClr val="tx1"/>
                </a:solidFill>
              </a:rPr>
              <a:t> Messages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OpenFlow</a:t>
            </a:r>
            <a:r>
              <a:rPr lang="en-US" altLang="zh-TW" dirty="0"/>
              <a:t> Protocol Observation and Flow Rule </a:t>
            </a:r>
            <a:r>
              <a:rPr lang="en-US" altLang="zh-TW" dirty="0" smtClean="0"/>
              <a:t>Installation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6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24480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Observe </a:t>
            </a:r>
            <a:r>
              <a:rPr lang="en-US" altLang="zh-TW" dirty="0" err="1">
                <a:solidFill>
                  <a:schemeClr val="tx1"/>
                </a:solidFill>
              </a:rPr>
              <a:t>OpenFlow</a:t>
            </a:r>
            <a:r>
              <a:rPr lang="en-US" altLang="zh-TW" dirty="0">
                <a:solidFill>
                  <a:schemeClr val="tx1"/>
                </a:solidFill>
              </a:rPr>
              <a:t> Messages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Wireshark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On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ONOS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Install/Delete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Flow Rules with REST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 ONOS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Project 2 requirements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4971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Wireshark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 free and open-source packet analyzer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Installation (Ubuntu should have Wireshark installed)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Open Wireshark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14248" y="2649692"/>
            <a:ext cx="8450361" cy="395869"/>
            <a:chOff x="4612118" y="1852677"/>
            <a:chExt cx="3530601" cy="448691"/>
          </a:xfrm>
        </p:grpSpPr>
        <p:sp>
          <p:nvSpPr>
            <p:cNvPr id="9" name="文字方塊 8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 apt-get install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wireshark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pic>
        <p:nvPicPr>
          <p:cNvPr id="1026" name="Picture 2" descr="ãwiresharkãçåçæå°çµæ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35" y="836610"/>
            <a:ext cx="2846474" cy="9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群組 12"/>
          <p:cNvGrpSpPr/>
          <p:nvPr/>
        </p:nvGrpSpPr>
        <p:grpSpPr>
          <a:xfrm>
            <a:off x="514248" y="3971922"/>
            <a:ext cx="8450361" cy="395869"/>
            <a:chOff x="4612118" y="1852677"/>
            <a:chExt cx="3530601" cy="448691"/>
          </a:xfrm>
        </p:grpSpPr>
        <p:sp>
          <p:nvSpPr>
            <p:cNvPr id="14" name="文字方塊 13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wireshark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58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Capture Packets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Capture packets on Loopback interface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617"/>
            <a:ext cx="9144000" cy="444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簡報設計範本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17790</TotalTime>
  <Words>1710</Words>
  <Application>Microsoft Office PowerPoint</Application>
  <PresentationFormat>如螢幕大小 (4:3)</PresentationFormat>
  <Paragraphs>428</Paragraphs>
  <Slides>41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1" baseType="lpstr">
      <vt:lpstr>Noto Sans Symbols</vt:lpstr>
      <vt:lpstr>Quintessential</vt:lpstr>
      <vt:lpstr>新細明體</vt:lpstr>
      <vt:lpstr>Arial</vt:lpstr>
      <vt:lpstr>Arial Black</vt:lpstr>
      <vt:lpstr>Calibri</vt:lpstr>
      <vt:lpstr>Comic Sans MS</vt:lpstr>
      <vt:lpstr>Tahoma</vt:lpstr>
      <vt:lpstr>Wingdings</vt:lpstr>
      <vt:lpstr>佈景主題1</vt:lpstr>
      <vt:lpstr>Write a Custom Topology in Lab 1</vt:lpstr>
      <vt:lpstr>For those who use Ryu controller</vt:lpstr>
      <vt:lpstr>Project 2</vt:lpstr>
      <vt:lpstr>Outline </vt:lpstr>
      <vt:lpstr>Outline </vt:lpstr>
      <vt:lpstr>Observe OpenFlow Messages</vt:lpstr>
      <vt:lpstr>Outline </vt:lpstr>
      <vt:lpstr>Wireshark</vt:lpstr>
      <vt:lpstr>Capture Packets</vt:lpstr>
      <vt:lpstr>Outline </vt:lpstr>
      <vt:lpstr>Observe OpenFlow Messages on Ryu</vt:lpstr>
      <vt:lpstr>Outline </vt:lpstr>
      <vt:lpstr>Observe OpenFlow Messages on ONOS</vt:lpstr>
      <vt:lpstr>Information for Reference</vt:lpstr>
      <vt:lpstr>Outline </vt:lpstr>
      <vt:lpstr>Install/Delete Flow Rules with REST</vt:lpstr>
      <vt:lpstr>REST (I)</vt:lpstr>
      <vt:lpstr>REST (II)</vt:lpstr>
      <vt:lpstr>Outline </vt:lpstr>
      <vt:lpstr>Ryu Setup</vt:lpstr>
      <vt:lpstr>Install Flow Rules on Ryu</vt:lpstr>
      <vt:lpstr>Delete Flow Rules on Ryu</vt:lpstr>
      <vt:lpstr>Outline </vt:lpstr>
      <vt:lpstr>ONOS Setup</vt:lpstr>
      <vt:lpstr>Create a JSON file of flow rules</vt:lpstr>
      <vt:lpstr>Install Flow Rules on ONOS</vt:lpstr>
      <vt:lpstr>Delete Flow Rules on ONOS (I)</vt:lpstr>
      <vt:lpstr>Delete Flow Rules on ONOS (II)</vt:lpstr>
      <vt:lpstr>ONOS REST API on Web UI (I)</vt:lpstr>
      <vt:lpstr>ONOS REST API on Web UI (II)</vt:lpstr>
      <vt:lpstr>Information for Reference</vt:lpstr>
      <vt:lpstr>Outline </vt:lpstr>
      <vt:lpstr>Project 2 Requirements</vt:lpstr>
      <vt:lpstr>Answer Questions – ONOS/Ryu</vt:lpstr>
      <vt:lpstr>Install Flow Rules (I)</vt:lpstr>
      <vt:lpstr>Install Flow Rules (II)</vt:lpstr>
      <vt:lpstr>Bonus (I)</vt:lpstr>
      <vt:lpstr>Bonus (II)</vt:lpstr>
      <vt:lpstr>Bonus (III)</vt:lpstr>
      <vt:lpstr>Submit to e3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Network Project 1-1</dc:title>
  <dc:creator>Yisung Chiu</dc:creator>
  <cp:lastModifiedBy>Yisung Chiu</cp:lastModifiedBy>
  <cp:revision>308</cp:revision>
  <dcterms:modified xsi:type="dcterms:W3CDTF">2019-03-07T06:26:08Z</dcterms:modified>
</cp:coreProperties>
</file>