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7" r:id="rId5"/>
    <p:sldId id="268" r:id="rId6"/>
    <p:sldId id="269" r:id="rId7"/>
    <p:sldId id="271" r:id="rId8"/>
    <p:sldId id="272" r:id="rId9"/>
    <p:sldId id="273" r:id="rId10"/>
    <p:sldId id="274" r:id="rId11"/>
    <p:sldId id="275" r:id="rId12"/>
    <p:sldId id="290" r:id="rId13"/>
    <p:sldId id="291" r:id="rId14"/>
    <p:sldId id="276" r:id="rId15"/>
    <p:sldId id="277" r:id="rId16"/>
    <p:sldId id="278" r:id="rId17"/>
    <p:sldId id="292" r:id="rId18"/>
    <p:sldId id="279" r:id="rId19"/>
    <p:sldId id="280" r:id="rId20"/>
    <p:sldId id="281" r:id="rId21"/>
    <p:sldId id="282" r:id="rId22"/>
    <p:sldId id="283" r:id="rId23"/>
    <p:sldId id="284" r:id="rId24"/>
    <p:sldId id="285" r:id="rId25"/>
    <p:sldId id="286" r:id="rId26"/>
    <p:sldId id="287" r:id="rId27"/>
    <p:sldId id="257" r:id="rId28"/>
    <p:sldId id="258" r:id="rId29"/>
    <p:sldId id="260" r:id="rId30"/>
    <p:sldId id="261" r:id="rId31"/>
    <p:sldId id="263" r:id="rId32"/>
    <p:sldId id="289" r:id="rId33"/>
  </p:sldIdLst>
  <p:sldSz cx="9144000" cy="6858000" type="screen4x3"/>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7" autoAdjust="0"/>
    <p:restoredTop sz="94660"/>
  </p:normalViewPr>
  <p:slideViewPr>
    <p:cSldViewPr showGuides="1">
      <p:cViewPr varScale="1">
        <p:scale>
          <a:sx n="75" d="100"/>
          <a:sy n="75" d="100"/>
        </p:scale>
        <p:origin x="3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51091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219908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79741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8830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11835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129988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403234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407455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283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392307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E34F9B0-3A19-4AE2-8A99-CDDDEC3B81C4}" type="datetimeFigureOut">
              <a:rPr lang="ko-KR" altLang="en-US" smtClean="0"/>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1191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4F9B0-3A19-4AE2-8A99-CDDDEC3B81C4}" type="datetimeFigureOut">
              <a:rPr lang="ko-KR" altLang="en-US" smtClean="0"/>
              <a:t>2020-03-30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8AA91-E3CB-48A8-B0CE-20673E19E16D}" type="slidenum">
              <a:rPr lang="ko-KR" altLang="en-US" smtClean="0"/>
              <a:t>‹#›</a:t>
            </a:fld>
            <a:endParaRPr lang="ko-KR" altLang="en-US"/>
          </a:p>
        </p:txBody>
      </p:sp>
    </p:spTree>
    <p:extLst>
      <p:ext uri="{BB962C8B-B14F-4D97-AF65-F5344CB8AC3E}">
        <p14:creationId xmlns:p14="http://schemas.microsoft.com/office/powerpoint/2010/main" val="4200706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Chapter 3. Calculation</a:t>
            </a:r>
            <a:endParaRPr lang="ko-KR" altLang="en-US" dirty="0"/>
          </a:p>
        </p:txBody>
      </p:sp>
    </p:spTree>
    <p:extLst>
      <p:ext uri="{BB962C8B-B14F-4D97-AF65-F5344CB8AC3E}">
        <p14:creationId xmlns:p14="http://schemas.microsoft.com/office/powerpoint/2010/main" val="396048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fontScale="90000"/>
          </a:bodyPr>
          <a:lstStyle/>
          <a:p>
            <a:r>
              <a:rPr lang="en-US" altLang="ko-KR" dirty="0" smtClean="0"/>
              <a:t>Practice: Calculating the sales of cafe</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smtClean="0"/>
              <a:t>We have a plan to start a café. How much do we make sales based on the menu below ?</a:t>
            </a:r>
          </a:p>
          <a:p>
            <a:endParaRPr lang="en-US" altLang="ko-KR" sz="1600" dirty="0"/>
          </a:p>
          <a:p>
            <a:endParaRPr lang="en-US" altLang="ko-KR" sz="1600" dirty="0" smtClean="0"/>
          </a:p>
          <a:p>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p:txBody>
      </p:sp>
      <p:pic>
        <p:nvPicPr>
          <p:cNvPr id="7" name="그림 6"/>
          <p:cNvPicPr>
            <a:picLocks noChangeAspect="1"/>
          </p:cNvPicPr>
          <p:nvPr/>
        </p:nvPicPr>
        <p:blipFill>
          <a:blip r:embed="rId2"/>
          <a:stretch>
            <a:fillRect/>
          </a:stretch>
        </p:blipFill>
        <p:spPr>
          <a:xfrm>
            <a:off x="2483768" y="2060848"/>
            <a:ext cx="3672408" cy="2120153"/>
          </a:xfrm>
          <a:prstGeom prst="rect">
            <a:avLst/>
          </a:prstGeom>
        </p:spPr>
      </p:pic>
      <p:pic>
        <p:nvPicPr>
          <p:cNvPr id="8" name="그림 7"/>
          <p:cNvPicPr>
            <a:picLocks noChangeAspect="1"/>
          </p:cNvPicPr>
          <p:nvPr/>
        </p:nvPicPr>
        <p:blipFill>
          <a:blip r:embed="rId3"/>
          <a:stretch>
            <a:fillRect/>
          </a:stretch>
        </p:blipFill>
        <p:spPr>
          <a:xfrm>
            <a:off x="1691680" y="4365104"/>
            <a:ext cx="5572522" cy="1618084"/>
          </a:xfrm>
          <a:prstGeom prst="rect">
            <a:avLst/>
          </a:prstGeom>
        </p:spPr>
      </p:pic>
    </p:spTree>
    <p:extLst>
      <p:ext uri="{BB962C8B-B14F-4D97-AF65-F5344CB8AC3E}">
        <p14:creationId xmlns:p14="http://schemas.microsoft.com/office/powerpoint/2010/main" val="125272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Solution</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endParaRPr lang="en-US" altLang="ko-KR" sz="1600" dirty="0"/>
          </a:p>
          <a:p>
            <a:endParaRPr lang="en-US" altLang="ko-KR" sz="1600" dirty="0" smtClean="0"/>
          </a:p>
          <a:p>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p:txBody>
      </p:sp>
      <p:pic>
        <p:nvPicPr>
          <p:cNvPr id="3" name="그림 2"/>
          <p:cNvPicPr>
            <a:picLocks noChangeAspect="1"/>
          </p:cNvPicPr>
          <p:nvPr/>
        </p:nvPicPr>
        <p:blipFill>
          <a:blip r:embed="rId2"/>
          <a:stretch>
            <a:fillRect/>
          </a:stretch>
        </p:blipFill>
        <p:spPr>
          <a:xfrm>
            <a:off x="1799692" y="1700808"/>
            <a:ext cx="5472608" cy="3982356"/>
          </a:xfrm>
          <a:prstGeom prst="rect">
            <a:avLst/>
          </a:prstGeom>
        </p:spPr>
      </p:pic>
    </p:spTree>
    <p:extLst>
      <p:ext uri="{BB962C8B-B14F-4D97-AF65-F5344CB8AC3E}">
        <p14:creationId xmlns:p14="http://schemas.microsoft.com/office/powerpoint/2010/main" val="348903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Int</a:t>
            </a:r>
            <a:r>
              <a:rPr lang="en-US" altLang="ko-KR" dirty="0" smtClean="0"/>
              <a:t>()</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The </a:t>
            </a:r>
            <a:r>
              <a:rPr lang="en-US" altLang="ko-KR" sz="2000" dirty="0" err="1" smtClean="0"/>
              <a:t>int</a:t>
            </a:r>
            <a:r>
              <a:rPr lang="en-US" altLang="ko-KR" sz="2000" dirty="0" smtClean="0"/>
              <a:t>() function is also useful if you need to round a floating-point number down.</a:t>
            </a:r>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smtClean="0"/>
              <a:t>In your program, you used the </a:t>
            </a:r>
            <a:r>
              <a:rPr lang="en-US" altLang="ko-KR" sz="2000" dirty="0" err="1" smtClean="0"/>
              <a:t>int</a:t>
            </a:r>
            <a:r>
              <a:rPr lang="en-US" altLang="ko-KR" sz="2000" dirty="0" smtClean="0"/>
              <a:t>() and </a:t>
            </a:r>
            <a:r>
              <a:rPr lang="en-US" altLang="ko-KR" sz="2000" dirty="0" err="1" smtClean="0"/>
              <a:t>str</a:t>
            </a:r>
            <a:r>
              <a:rPr lang="en-US" altLang="ko-KR" sz="2000" dirty="0" smtClean="0"/>
              <a:t>() functions in the last three lines to get a value of the appropriate data type for the 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492896"/>
            <a:ext cx="2592288" cy="123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941168"/>
            <a:ext cx="6502876"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1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Assignment 1</a:t>
            </a:r>
            <a:endParaRPr lang="ko-KR" altLang="en-US" dirty="0"/>
          </a:p>
        </p:txBody>
      </p:sp>
      <p:sp>
        <p:nvSpPr>
          <p:cNvPr id="5" name="내용 개체 틀 2"/>
          <p:cNvSpPr>
            <a:spLocks noGrp="1"/>
          </p:cNvSpPr>
          <p:nvPr>
            <p:ph idx="1"/>
          </p:nvPr>
        </p:nvSpPr>
        <p:spPr>
          <a:xfrm>
            <a:off x="457200" y="1484784"/>
            <a:ext cx="8229600" cy="5040560"/>
          </a:xfrm>
        </p:spPr>
        <p:txBody>
          <a:bodyPr>
            <a:normAutofit/>
          </a:bodyPr>
          <a:lstStyle/>
          <a:p>
            <a:r>
              <a:rPr lang="en-US" altLang="ko-KR" sz="1600" dirty="0" smtClean="0"/>
              <a:t>Input two numbers from user, calculate the sum of two numbers, difference of two numbers, multiplication of two numbers, the average of two numbers, large number, and small number, results below (use “max(</a:t>
            </a:r>
            <a:r>
              <a:rPr lang="en-US" altLang="ko-KR" sz="1600" dirty="0" err="1" smtClean="0"/>
              <a:t>x,y</a:t>
            </a:r>
            <a:r>
              <a:rPr lang="en-US" altLang="ko-KR" sz="1600" dirty="0" smtClean="0"/>
              <a:t>)” “min(</a:t>
            </a:r>
            <a:r>
              <a:rPr lang="en-US" altLang="ko-KR" sz="1600" dirty="0" err="1" smtClean="0"/>
              <a:t>x,y</a:t>
            </a:r>
            <a:r>
              <a:rPr lang="en-US" altLang="ko-KR" sz="1600" dirty="0" smtClean="0"/>
              <a:t>)” embedded in Python)</a:t>
            </a:r>
          </a:p>
          <a:p>
            <a:endParaRPr lang="en-US" altLang="ko-KR" sz="1600" dirty="0"/>
          </a:p>
        </p:txBody>
      </p:sp>
      <p:pic>
        <p:nvPicPr>
          <p:cNvPr id="4" name="그림 3"/>
          <p:cNvPicPr>
            <a:picLocks noChangeAspect="1"/>
          </p:cNvPicPr>
          <p:nvPr/>
        </p:nvPicPr>
        <p:blipFill>
          <a:blip r:embed="rId2"/>
          <a:stretch>
            <a:fillRect/>
          </a:stretch>
        </p:blipFill>
        <p:spPr>
          <a:xfrm>
            <a:off x="2267744" y="2996952"/>
            <a:ext cx="4258283" cy="1287388"/>
          </a:xfrm>
          <a:prstGeom prst="rect">
            <a:avLst/>
          </a:prstGeom>
        </p:spPr>
      </p:pic>
    </p:spTree>
    <p:extLst>
      <p:ext uri="{BB962C8B-B14F-4D97-AF65-F5344CB8AC3E}">
        <p14:creationId xmlns:p14="http://schemas.microsoft.com/office/powerpoint/2010/main" val="296306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fontScale="90000"/>
          </a:bodyPr>
          <a:lstStyle/>
          <a:p>
            <a:r>
              <a:rPr lang="en-US" altLang="ko-KR" dirty="0" smtClean="0"/>
              <a:t>Practice: Converting </a:t>
            </a:r>
            <a:r>
              <a:rPr lang="en-US" altLang="ko-KR" dirty="0" err="1" smtClean="0"/>
              <a:t>fahrenheit</a:t>
            </a:r>
            <a:r>
              <a:rPr lang="en-US" altLang="ko-KR" dirty="0" smtClean="0"/>
              <a:t> to centigrade</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smtClean="0"/>
              <a:t>In Korea, we use centigrade. Other countries use Fahrenheit. Convert Fahrenheit given to centigrade</a:t>
            </a:r>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pPr marL="0" indent="0">
              <a:buNone/>
            </a:pPr>
            <a:r>
              <a:rPr lang="en-US" altLang="ko-KR" sz="1600" dirty="0" smtClean="0"/>
              <a:t>&lt;&lt;Solution&gt;&gt;</a:t>
            </a:r>
          </a:p>
          <a:p>
            <a:pPr marL="0" indent="0">
              <a:buNone/>
            </a:pPr>
            <a:endParaRPr lang="en-US" altLang="ko-KR" sz="1600" dirty="0"/>
          </a:p>
          <a:p>
            <a:pPr marL="0" indent="0">
              <a:buNone/>
            </a:pPr>
            <a:endParaRPr lang="en-US" altLang="ko-KR" sz="1600" dirty="0"/>
          </a:p>
          <a:p>
            <a:endParaRPr lang="en-US" altLang="ko-KR" sz="1600" dirty="0" smtClean="0"/>
          </a:p>
          <a:p>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p:txBody>
      </p:sp>
      <p:pic>
        <p:nvPicPr>
          <p:cNvPr id="3" name="그림 2"/>
          <p:cNvPicPr>
            <a:picLocks noChangeAspect="1"/>
          </p:cNvPicPr>
          <p:nvPr/>
        </p:nvPicPr>
        <p:blipFill>
          <a:blip r:embed="rId2"/>
          <a:stretch>
            <a:fillRect/>
          </a:stretch>
        </p:blipFill>
        <p:spPr>
          <a:xfrm>
            <a:off x="1187624" y="2564904"/>
            <a:ext cx="2397447" cy="1006182"/>
          </a:xfrm>
          <a:prstGeom prst="rect">
            <a:avLst/>
          </a:prstGeom>
        </p:spPr>
      </p:pic>
      <p:pic>
        <p:nvPicPr>
          <p:cNvPr id="5" name="그림 4"/>
          <p:cNvPicPr>
            <a:picLocks noChangeAspect="1"/>
          </p:cNvPicPr>
          <p:nvPr/>
        </p:nvPicPr>
        <p:blipFill>
          <a:blip r:embed="rId3"/>
          <a:stretch>
            <a:fillRect/>
          </a:stretch>
        </p:blipFill>
        <p:spPr>
          <a:xfrm>
            <a:off x="4506725" y="2564904"/>
            <a:ext cx="2951411" cy="764354"/>
          </a:xfrm>
          <a:prstGeom prst="rect">
            <a:avLst/>
          </a:prstGeom>
        </p:spPr>
      </p:pic>
      <p:pic>
        <p:nvPicPr>
          <p:cNvPr id="6" name="그림 5"/>
          <p:cNvPicPr>
            <a:picLocks noChangeAspect="1"/>
          </p:cNvPicPr>
          <p:nvPr/>
        </p:nvPicPr>
        <p:blipFill>
          <a:blip r:embed="rId4"/>
          <a:stretch>
            <a:fillRect/>
          </a:stretch>
        </p:blipFill>
        <p:spPr>
          <a:xfrm>
            <a:off x="623367" y="4869160"/>
            <a:ext cx="2961704" cy="1380889"/>
          </a:xfrm>
          <a:prstGeom prst="rect">
            <a:avLst/>
          </a:prstGeom>
        </p:spPr>
      </p:pic>
    </p:spTree>
    <p:extLst>
      <p:ext uri="{BB962C8B-B14F-4D97-AF65-F5344CB8AC3E}">
        <p14:creationId xmlns:p14="http://schemas.microsoft.com/office/powerpoint/2010/main" val="208140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Practice: Calculating BMI</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a:t>Body mass index (BMI) is a value derived from the mass (weight) and height of a person. The BMI is defined as the body mass divided by the square of the body height, and is universally expressed in units of kg/m2, resulting from mass in kilograms and height in </a:t>
            </a:r>
            <a:r>
              <a:rPr lang="en-US" altLang="ko-KR" sz="1600" dirty="0" smtClean="0"/>
              <a:t>meters.</a:t>
            </a:r>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r>
              <a:rPr lang="en-US" altLang="ko-KR" sz="1600" dirty="0" smtClean="0"/>
              <a:t>Write a program which </a:t>
            </a:r>
          </a:p>
          <a:p>
            <a:pPr marL="0" indent="0">
              <a:buNone/>
            </a:pPr>
            <a:r>
              <a:rPr lang="en-US" altLang="ko-KR" sz="1600" dirty="0"/>
              <a:t> </a:t>
            </a:r>
            <a:r>
              <a:rPr lang="en-US" altLang="ko-KR" sz="1600" dirty="0" smtClean="0"/>
              <a:t>    inputs height, weight from</a:t>
            </a:r>
          </a:p>
          <a:p>
            <a:pPr marL="0" indent="0">
              <a:buNone/>
            </a:pPr>
            <a:r>
              <a:rPr lang="en-US" altLang="ko-KR" sz="1600" dirty="0"/>
              <a:t> </a:t>
            </a:r>
            <a:r>
              <a:rPr lang="en-US" altLang="ko-KR" sz="1600" dirty="0" smtClean="0"/>
              <a:t>    user and produces BMI</a:t>
            </a:r>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pPr marL="0" indent="0">
              <a:buNone/>
            </a:pPr>
            <a:endParaRPr lang="en-US" altLang="ko-KR" sz="1600" dirty="0" smtClean="0"/>
          </a:p>
          <a:p>
            <a:pPr marL="0" indent="0">
              <a:buNone/>
            </a:pPr>
            <a:endParaRPr lang="en-US" altLang="ko-KR" sz="1600" dirty="0"/>
          </a:p>
          <a:p>
            <a:pPr marL="0" indent="0">
              <a:buNone/>
            </a:pPr>
            <a:endParaRPr lang="en-US" altLang="ko-KR" sz="1600" dirty="0"/>
          </a:p>
          <a:p>
            <a:endParaRPr lang="en-US" altLang="ko-KR" sz="1600" dirty="0" smtClean="0"/>
          </a:p>
          <a:p>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p:txBody>
      </p:sp>
      <p:pic>
        <p:nvPicPr>
          <p:cNvPr id="7" name="그림 6"/>
          <p:cNvPicPr>
            <a:picLocks noChangeAspect="1"/>
          </p:cNvPicPr>
          <p:nvPr/>
        </p:nvPicPr>
        <p:blipFill>
          <a:blip r:embed="rId2"/>
          <a:stretch>
            <a:fillRect/>
          </a:stretch>
        </p:blipFill>
        <p:spPr>
          <a:xfrm>
            <a:off x="3425759" y="2492896"/>
            <a:ext cx="5261041" cy="2279307"/>
          </a:xfrm>
          <a:prstGeom prst="rect">
            <a:avLst/>
          </a:prstGeom>
        </p:spPr>
      </p:pic>
      <p:pic>
        <p:nvPicPr>
          <p:cNvPr id="8" name="그림 7"/>
          <p:cNvPicPr>
            <a:picLocks noChangeAspect="1"/>
          </p:cNvPicPr>
          <p:nvPr/>
        </p:nvPicPr>
        <p:blipFill>
          <a:blip r:embed="rId3"/>
          <a:stretch>
            <a:fillRect/>
          </a:stretch>
        </p:blipFill>
        <p:spPr>
          <a:xfrm>
            <a:off x="755576" y="5542001"/>
            <a:ext cx="4104456" cy="1001599"/>
          </a:xfrm>
          <a:prstGeom prst="rect">
            <a:avLst/>
          </a:prstGeom>
        </p:spPr>
      </p:pic>
    </p:spTree>
    <p:extLst>
      <p:ext uri="{BB962C8B-B14F-4D97-AF65-F5344CB8AC3E}">
        <p14:creationId xmlns:p14="http://schemas.microsoft.com/office/powerpoint/2010/main" val="255904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Solution</a:t>
            </a:r>
            <a:endParaRPr lang="ko-KR" altLang="en-US" dirty="0"/>
          </a:p>
        </p:txBody>
      </p:sp>
      <p:pic>
        <p:nvPicPr>
          <p:cNvPr id="5" name="그림 4"/>
          <p:cNvPicPr>
            <a:picLocks noChangeAspect="1"/>
          </p:cNvPicPr>
          <p:nvPr/>
        </p:nvPicPr>
        <p:blipFill>
          <a:blip r:embed="rId2"/>
          <a:stretch>
            <a:fillRect/>
          </a:stretch>
        </p:blipFill>
        <p:spPr>
          <a:xfrm>
            <a:off x="1907704" y="1700808"/>
            <a:ext cx="5411763" cy="1981596"/>
          </a:xfrm>
          <a:prstGeom prst="rect">
            <a:avLst/>
          </a:prstGeom>
        </p:spPr>
      </p:pic>
    </p:spTree>
    <p:extLst>
      <p:ext uri="{BB962C8B-B14F-4D97-AF65-F5344CB8AC3E}">
        <p14:creationId xmlns:p14="http://schemas.microsoft.com/office/powerpoint/2010/main" val="366574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Int</a:t>
            </a:r>
            <a:r>
              <a:rPr lang="en-US" altLang="ko-KR" dirty="0" smtClean="0"/>
              <a:t>(), float()</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The </a:t>
            </a:r>
            <a:r>
              <a:rPr lang="en-US" altLang="ko-KR" sz="2000" dirty="0" err="1" smtClean="0"/>
              <a:t>str</a:t>
            </a:r>
            <a:r>
              <a:rPr lang="en-US" altLang="ko-KR" sz="2000" dirty="0" smtClean="0"/>
              <a:t>(), and float() functions will evaluate to the integer, and floating-point forms of the value you pass, respectively. </a:t>
            </a:r>
          </a:p>
          <a:p>
            <a:r>
              <a:rPr lang="en-US" altLang="ko-KR" sz="2000" dirty="0" smtClean="0"/>
              <a:t>Try converting some values in the interactive shell with these functions, and watch what happens.</a:t>
            </a:r>
            <a:endParaRPr lang="ko-KR" alt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429871"/>
            <a:ext cx="2324853" cy="237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871"/>
            <a:ext cx="2304256" cy="242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95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fontScale="90000"/>
          </a:bodyPr>
          <a:lstStyle/>
          <a:p>
            <a:r>
              <a:rPr lang="en-US" altLang="ko-KR" dirty="0" smtClean="0"/>
              <a:t>Practice: Vending Machine Program</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smtClean="0"/>
              <a:t>Write a vending machine program. Vending machine receives money and displays the price of the products. The price of the products </a:t>
            </a:r>
            <a:r>
              <a:rPr lang="en-US" altLang="ko-KR" sz="1600" dirty="0"/>
              <a:t>i</a:t>
            </a:r>
            <a:r>
              <a:rPr lang="en-US" altLang="ko-KR" sz="1600" dirty="0" smtClean="0"/>
              <a:t>s assumed 100 won unit</a:t>
            </a:r>
          </a:p>
          <a:p>
            <a:endParaRPr lang="en-US" altLang="ko-KR" sz="1600" dirty="0"/>
          </a:p>
          <a:p>
            <a:r>
              <a:rPr lang="en-US" altLang="ko-KR" sz="1600" dirty="0" smtClean="0"/>
              <a:t>Program calculates and displays changes. The machine handles only 500 won coin and 100 won coin</a:t>
            </a:r>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pPr marL="0" indent="0">
              <a:buNone/>
            </a:pPr>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pPr marL="0" indent="0">
              <a:buNone/>
            </a:pPr>
            <a:endParaRPr lang="en-US" altLang="ko-KR" sz="1600" dirty="0" smtClean="0"/>
          </a:p>
          <a:p>
            <a:pPr marL="0" indent="0">
              <a:buNone/>
            </a:pPr>
            <a:endParaRPr lang="en-US" altLang="ko-KR" sz="1600" dirty="0"/>
          </a:p>
          <a:p>
            <a:pPr marL="0" indent="0">
              <a:buNone/>
            </a:pPr>
            <a:endParaRPr lang="en-US" altLang="ko-KR" sz="1600" dirty="0"/>
          </a:p>
          <a:p>
            <a:endParaRPr lang="en-US" altLang="ko-KR" sz="1600" dirty="0" smtClean="0"/>
          </a:p>
          <a:p>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a:p>
            <a:pPr marL="0" indent="0">
              <a:buNone/>
            </a:pPr>
            <a:endParaRPr lang="en-US" altLang="ko-KR" sz="1600" dirty="0"/>
          </a:p>
          <a:p>
            <a:pPr marL="0" indent="0">
              <a:buNone/>
            </a:pPr>
            <a:endParaRPr lang="en-US" altLang="ko-KR" sz="1600" dirty="0" smtClean="0"/>
          </a:p>
        </p:txBody>
      </p:sp>
      <p:pic>
        <p:nvPicPr>
          <p:cNvPr id="3" name="그림 2"/>
          <p:cNvPicPr>
            <a:picLocks noChangeAspect="1"/>
          </p:cNvPicPr>
          <p:nvPr/>
        </p:nvPicPr>
        <p:blipFill>
          <a:blip r:embed="rId2"/>
          <a:stretch>
            <a:fillRect/>
          </a:stretch>
        </p:blipFill>
        <p:spPr>
          <a:xfrm>
            <a:off x="1835696" y="3062801"/>
            <a:ext cx="6189885" cy="1884526"/>
          </a:xfrm>
          <a:prstGeom prst="rect">
            <a:avLst/>
          </a:prstGeom>
        </p:spPr>
      </p:pic>
    </p:spTree>
    <p:extLst>
      <p:ext uri="{BB962C8B-B14F-4D97-AF65-F5344CB8AC3E}">
        <p14:creationId xmlns:p14="http://schemas.microsoft.com/office/powerpoint/2010/main" val="376258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Solution</a:t>
            </a:r>
            <a:endParaRPr lang="ko-KR" altLang="en-US" dirty="0"/>
          </a:p>
        </p:txBody>
      </p:sp>
      <p:pic>
        <p:nvPicPr>
          <p:cNvPr id="3" name="그림 2"/>
          <p:cNvPicPr>
            <a:picLocks noChangeAspect="1"/>
          </p:cNvPicPr>
          <p:nvPr/>
        </p:nvPicPr>
        <p:blipFill>
          <a:blip r:embed="rId2"/>
          <a:stretch>
            <a:fillRect/>
          </a:stretch>
        </p:blipFill>
        <p:spPr>
          <a:xfrm>
            <a:off x="233735" y="1916832"/>
            <a:ext cx="8730753" cy="2226467"/>
          </a:xfrm>
          <a:prstGeom prst="rect">
            <a:avLst/>
          </a:prstGeom>
        </p:spPr>
      </p:pic>
    </p:spTree>
    <p:extLst>
      <p:ext uri="{BB962C8B-B14F-4D97-AF65-F5344CB8AC3E}">
        <p14:creationId xmlns:p14="http://schemas.microsoft.com/office/powerpoint/2010/main" val="149266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Expression </a:t>
            </a:r>
            <a:endParaRPr lang="ko-KR" altLang="en-US" dirty="0"/>
          </a:p>
        </p:txBody>
      </p:sp>
      <p:sp>
        <p:nvSpPr>
          <p:cNvPr id="3" name="내용 개체 틀 2"/>
          <p:cNvSpPr>
            <a:spLocks noGrp="1"/>
          </p:cNvSpPr>
          <p:nvPr>
            <p:ph idx="1"/>
          </p:nvPr>
        </p:nvSpPr>
        <p:spPr/>
        <p:txBody>
          <a:bodyPr>
            <a:normAutofit/>
          </a:bodyPr>
          <a:lstStyle/>
          <a:p>
            <a:r>
              <a:rPr lang="en-US" altLang="ko-KR" sz="1600" dirty="0"/>
              <a:t>This chapter explains the meaning of the elements of expressions in Python</a:t>
            </a:r>
            <a:r>
              <a:rPr lang="en-US" altLang="ko-KR" sz="1600" dirty="0" smtClean="0"/>
              <a:t>. </a:t>
            </a:r>
            <a:r>
              <a:rPr lang="en-US" altLang="ko-KR" sz="1600" dirty="0"/>
              <a:t>In the chapter, we learn how to operate expression and </a:t>
            </a:r>
            <a:r>
              <a:rPr lang="en-US" altLang="ko-KR" sz="1600" dirty="0" smtClean="0"/>
              <a:t>sequence </a:t>
            </a:r>
          </a:p>
          <a:p>
            <a:endParaRPr lang="en-US" altLang="ko-KR" sz="1600" dirty="0"/>
          </a:p>
          <a:p>
            <a:r>
              <a:rPr lang="en-US" altLang="ko-KR" sz="1600" dirty="0" smtClean="0"/>
              <a:t>An </a:t>
            </a:r>
            <a:r>
              <a:rPr lang="en-US" altLang="ko-KR" sz="1600" dirty="0"/>
              <a:t>expression is a combination of values, variables, operators, and calls to functions. Expressions need to be evaluated. If you ask Python to print an expression, the interpreter evaluates the expression and displays the result</a:t>
            </a:r>
            <a:r>
              <a:rPr lang="en-US" altLang="ko-KR" sz="1600" dirty="0" smtClean="0"/>
              <a:t>.</a:t>
            </a:r>
          </a:p>
          <a:p>
            <a:endParaRPr lang="en-US" altLang="ko-KR" sz="1600" dirty="0" smtClean="0"/>
          </a:p>
          <a:p>
            <a:r>
              <a:rPr lang="en-US" altLang="ko-KR" sz="1600" dirty="0"/>
              <a:t>A statement is an instruction that the Python interpreter can execute. We have only seen the assignment statement so far. Some other kinds of statements that we’ll see shortly are while statements, for statements, if statements, and import statements. (There are other kinds too</a:t>
            </a:r>
            <a:r>
              <a:rPr lang="en-US" altLang="ko-KR" sz="1600" dirty="0" smtClean="0"/>
              <a:t>!)</a:t>
            </a:r>
          </a:p>
          <a:p>
            <a:endParaRPr lang="en-US" altLang="ko-KR" sz="1600" dirty="0"/>
          </a:p>
          <a:p>
            <a:r>
              <a:rPr lang="en-US" altLang="ko-KR" sz="1600" dirty="0" smtClean="0"/>
              <a:t>Computer is an expert in operation</a:t>
            </a:r>
          </a:p>
          <a:p>
            <a:endParaRPr lang="en-US" altLang="ko-KR" sz="1600" dirty="0"/>
          </a:p>
          <a:p>
            <a:endParaRPr lang="en-US" altLang="ko-KR" sz="1600" dirty="0"/>
          </a:p>
        </p:txBody>
      </p:sp>
    </p:spTree>
    <p:extLst>
      <p:ext uri="{BB962C8B-B14F-4D97-AF65-F5344CB8AC3E}">
        <p14:creationId xmlns:p14="http://schemas.microsoft.com/office/powerpoint/2010/main" val="414987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Power operator</a:t>
            </a:r>
            <a:endParaRPr lang="ko-KR" altLang="en-US" dirty="0"/>
          </a:p>
        </p:txBody>
      </p:sp>
      <p:sp>
        <p:nvSpPr>
          <p:cNvPr id="6" name="내용 개체 틀 2"/>
          <p:cNvSpPr>
            <a:spLocks noGrp="1"/>
          </p:cNvSpPr>
          <p:nvPr>
            <p:ph idx="1"/>
          </p:nvPr>
        </p:nvSpPr>
        <p:spPr>
          <a:xfrm>
            <a:off x="457200" y="1484784"/>
            <a:ext cx="8229600" cy="5040560"/>
          </a:xfrm>
        </p:spPr>
        <p:txBody>
          <a:bodyPr>
            <a:normAutofit/>
          </a:bodyPr>
          <a:lstStyle/>
          <a:p>
            <a:r>
              <a:rPr lang="en-US" altLang="ko-KR" sz="1600" dirty="0" smtClean="0"/>
              <a:t>For calculating power(</a:t>
            </a:r>
            <a:r>
              <a:rPr lang="ko-KR" altLang="en-US" sz="1600" dirty="0" smtClean="0"/>
              <a:t>지수</a:t>
            </a:r>
            <a:r>
              <a:rPr lang="en-US" altLang="ko-KR" sz="1600" dirty="0" smtClean="0"/>
              <a:t>), ** operator is used</a:t>
            </a:r>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r>
              <a:rPr lang="en-US" altLang="ko-KR" sz="1600" dirty="0" smtClean="0"/>
              <a:t>Power operator is higher in priority other than operators. </a:t>
            </a:r>
            <a:br>
              <a:rPr lang="en-US" altLang="ko-KR" sz="1600" dirty="0" smtClean="0"/>
            </a:br>
            <a:r>
              <a:rPr lang="en-US" altLang="ko-KR" sz="1600" dirty="0" smtClean="0"/>
              <a:t>(ex) 10*2**7=1280</a:t>
            </a:r>
          </a:p>
          <a:p>
            <a:endParaRPr lang="en-US" altLang="ko-KR" sz="1600" dirty="0"/>
          </a:p>
          <a:p>
            <a:r>
              <a:rPr lang="en-US" altLang="ko-KR" sz="1600" dirty="0" smtClean="0"/>
              <a:t>Ex) Calculating maturity program</a:t>
            </a:r>
          </a:p>
          <a:p>
            <a:pPr marL="0" indent="0">
              <a:buNone/>
            </a:pPr>
            <a:r>
              <a:rPr lang="en-US" altLang="ko-KR" sz="1600" dirty="0" smtClean="0"/>
              <a:t>Principal(</a:t>
            </a:r>
            <a:r>
              <a:rPr lang="ko-KR" altLang="en-US" sz="1600" dirty="0" smtClean="0"/>
              <a:t>원금</a:t>
            </a:r>
            <a:r>
              <a:rPr lang="en-US" altLang="ko-KR" sz="1600" dirty="0" smtClean="0"/>
              <a:t>): 1,000</a:t>
            </a:r>
          </a:p>
          <a:p>
            <a:pPr marL="0" indent="0">
              <a:buNone/>
            </a:pPr>
            <a:r>
              <a:rPr lang="en-US" altLang="ko-KR" sz="1600" dirty="0" smtClean="0"/>
              <a:t>Rate: 0.05</a:t>
            </a:r>
          </a:p>
          <a:p>
            <a:pPr marL="0" indent="0">
              <a:buNone/>
            </a:pPr>
            <a:r>
              <a:rPr lang="en-US" altLang="ko-KR" sz="1600" dirty="0" smtClean="0"/>
              <a:t>Period: 10</a:t>
            </a:r>
          </a:p>
          <a:p>
            <a:pPr marL="0" indent="0">
              <a:buNone/>
            </a:pPr>
            <a:r>
              <a:rPr lang="en-US" altLang="ko-KR" sz="1600" dirty="0" smtClean="0"/>
              <a:t>a=1000</a:t>
            </a:r>
          </a:p>
          <a:p>
            <a:pPr marL="0" indent="0">
              <a:buNone/>
            </a:pPr>
            <a:r>
              <a:rPr lang="en-US" altLang="ko-KR" sz="1600" dirty="0" smtClean="0"/>
              <a:t>r=0.05</a:t>
            </a:r>
          </a:p>
          <a:p>
            <a:pPr marL="0" indent="0">
              <a:buNone/>
            </a:pPr>
            <a:r>
              <a:rPr lang="en-US" altLang="ko-KR" sz="1600" dirty="0" smtClean="0"/>
              <a:t>n=10</a:t>
            </a:r>
          </a:p>
          <a:p>
            <a:pPr marL="0" indent="0">
              <a:buNone/>
            </a:pPr>
            <a:r>
              <a:rPr lang="en-US" altLang="ko-KR" sz="1600" dirty="0" smtClean="0"/>
              <a:t>Print(a*(1+r)**n)</a:t>
            </a:r>
          </a:p>
        </p:txBody>
      </p:sp>
      <p:pic>
        <p:nvPicPr>
          <p:cNvPr id="4" name="그림 3"/>
          <p:cNvPicPr>
            <a:picLocks noChangeAspect="1"/>
          </p:cNvPicPr>
          <p:nvPr/>
        </p:nvPicPr>
        <p:blipFill>
          <a:blip r:embed="rId2"/>
          <a:stretch>
            <a:fillRect/>
          </a:stretch>
        </p:blipFill>
        <p:spPr>
          <a:xfrm>
            <a:off x="1691680" y="2060848"/>
            <a:ext cx="5127129" cy="749914"/>
          </a:xfrm>
          <a:prstGeom prst="rect">
            <a:avLst/>
          </a:prstGeom>
        </p:spPr>
      </p:pic>
    </p:spTree>
    <p:extLst>
      <p:ext uri="{BB962C8B-B14F-4D97-AF65-F5344CB8AC3E}">
        <p14:creationId xmlns:p14="http://schemas.microsoft.com/office/powerpoint/2010/main" val="90939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smtClean="0"/>
              <a:t>Compound Operator (</a:t>
            </a:r>
            <a:r>
              <a:rPr lang="ko-KR" altLang="en-US" dirty="0" err="1" smtClean="0"/>
              <a:t>복합연산자</a:t>
            </a:r>
            <a:r>
              <a:rPr lang="en-US" altLang="ko-KR" dirty="0" smtClean="0"/>
              <a:t>)</a:t>
            </a:r>
            <a:endParaRPr lang="ko-KR" altLang="en-US" dirty="0"/>
          </a:p>
        </p:txBody>
      </p:sp>
      <p:sp>
        <p:nvSpPr>
          <p:cNvPr id="3" name="내용 개체 틀 2"/>
          <p:cNvSpPr>
            <a:spLocks noGrp="1"/>
          </p:cNvSpPr>
          <p:nvPr>
            <p:ph idx="1"/>
          </p:nvPr>
        </p:nvSpPr>
        <p:spPr>
          <a:xfrm>
            <a:off x="457200" y="1484784"/>
            <a:ext cx="8229600" cy="5040560"/>
          </a:xfrm>
        </p:spPr>
        <p:txBody>
          <a:bodyPr>
            <a:normAutofit/>
          </a:bodyPr>
          <a:lstStyle/>
          <a:p>
            <a:r>
              <a:rPr lang="en-US" altLang="ko-KR" sz="1600" dirty="0"/>
              <a:t>Assignment operators are used in Python to assign values to variables. a = 5 is a simple assignment operator that assigns the value 5 on the right to the variable a on the left. There are various compound operators in Python like a += 5 that adds to the variable and later assigns the same</a:t>
            </a:r>
            <a:r>
              <a:rPr lang="en-US" altLang="ko-KR" sz="1600" dirty="0" smtClean="0"/>
              <a:t>.</a:t>
            </a:r>
          </a:p>
          <a:p>
            <a:endParaRPr lang="en-US" altLang="ko-KR" sz="1600" dirty="0"/>
          </a:p>
          <a:p>
            <a:r>
              <a:rPr lang="en-US" altLang="ko-KR" sz="1600" dirty="0"/>
              <a:t>We can also use a compound assignment operator, where you can add, subtract, multiply right operand to left and assign addition (or any other arithmetic function) to the left operand.</a:t>
            </a:r>
          </a:p>
          <a:p>
            <a:pPr lvl="1"/>
            <a:r>
              <a:rPr lang="en-US" altLang="ko-KR" sz="1200" dirty="0" smtClean="0"/>
              <a:t>Step </a:t>
            </a:r>
            <a:r>
              <a:rPr lang="en-US" altLang="ko-KR" sz="1200" dirty="0"/>
              <a:t>1: Assign value to num1 and num2</a:t>
            </a:r>
          </a:p>
          <a:p>
            <a:pPr lvl="1"/>
            <a:r>
              <a:rPr lang="en-US" altLang="ko-KR" sz="1200" dirty="0"/>
              <a:t>Step 2: Add value of num1 and num2 (4+5=9)</a:t>
            </a:r>
          </a:p>
          <a:p>
            <a:pPr lvl="1"/>
            <a:r>
              <a:rPr lang="en-US" altLang="ko-KR" sz="1200" dirty="0"/>
              <a:t>Step 3: To this result add num1 to the output of Step 2 ( 9+4)</a:t>
            </a:r>
          </a:p>
          <a:p>
            <a:pPr lvl="1"/>
            <a:r>
              <a:rPr lang="en-US" altLang="ko-KR" sz="1200" dirty="0"/>
              <a:t>Step 4: It will print the final result as 13</a:t>
            </a:r>
            <a:endParaRPr lang="en-US" altLang="ko-KR" sz="1200" dirty="0" smtClean="0"/>
          </a:p>
        </p:txBody>
      </p:sp>
      <p:pic>
        <p:nvPicPr>
          <p:cNvPr id="5" name="그림 4"/>
          <p:cNvPicPr>
            <a:picLocks noChangeAspect="1"/>
          </p:cNvPicPr>
          <p:nvPr/>
        </p:nvPicPr>
        <p:blipFill>
          <a:blip r:embed="rId2"/>
          <a:stretch>
            <a:fillRect/>
          </a:stretch>
        </p:blipFill>
        <p:spPr>
          <a:xfrm>
            <a:off x="1187958" y="4581128"/>
            <a:ext cx="6696075" cy="1533525"/>
          </a:xfrm>
          <a:prstGeom prst="rect">
            <a:avLst/>
          </a:prstGeom>
        </p:spPr>
      </p:pic>
    </p:spTree>
    <p:extLst>
      <p:ext uri="{BB962C8B-B14F-4D97-AF65-F5344CB8AC3E}">
        <p14:creationId xmlns:p14="http://schemas.microsoft.com/office/powerpoint/2010/main" val="406480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smtClean="0"/>
              <a:t>Compound Operator (</a:t>
            </a:r>
            <a:r>
              <a:rPr lang="ko-KR" altLang="en-US" dirty="0" err="1" smtClean="0"/>
              <a:t>복합연산자</a:t>
            </a:r>
            <a:r>
              <a:rPr lang="en-US" altLang="ko-KR" dirty="0" smtClean="0"/>
              <a:t>)</a:t>
            </a:r>
            <a:endParaRPr lang="ko-KR" altLang="en-US" dirty="0"/>
          </a:p>
        </p:txBody>
      </p:sp>
      <p:pic>
        <p:nvPicPr>
          <p:cNvPr id="6" name="그림 5"/>
          <p:cNvPicPr>
            <a:picLocks noChangeAspect="1"/>
          </p:cNvPicPr>
          <p:nvPr/>
        </p:nvPicPr>
        <p:blipFill>
          <a:blip r:embed="rId2"/>
          <a:stretch>
            <a:fillRect/>
          </a:stretch>
        </p:blipFill>
        <p:spPr>
          <a:xfrm>
            <a:off x="611560" y="1628800"/>
            <a:ext cx="2736304" cy="2189043"/>
          </a:xfrm>
          <a:prstGeom prst="rect">
            <a:avLst/>
          </a:prstGeom>
        </p:spPr>
      </p:pic>
      <p:pic>
        <p:nvPicPr>
          <p:cNvPr id="7" name="그림 6"/>
          <p:cNvPicPr>
            <a:picLocks noChangeAspect="1"/>
          </p:cNvPicPr>
          <p:nvPr/>
        </p:nvPicPr>
        <p:blipFill>
          <a:blip r:embed="rId3"/>
          <a:stretch>
            <a:fillRect/>
          </a:stretch>
        </p:blipFill>
        <p:spPr>
          <a:xfrm>
            <a:off x="3635896" y="1628800"/>
            <a:ext cx="4929369" cy="2794248"/>
          </a:xfrm>
          <a:prstGeom prst="rect">
            <a:avLst/>
          </a:prstGeom>
        </p:spPr>
      </p:pic>
    </p:spTree>
    <p:extLst>
      <p:ext uri="{BB962C8B-B14F-4D97-AF65-F5344CB8AC3E}">
        <p14:creationId xmlns:p14="http://schemas.microsoft.com/office/powerpoint/2010/main" val="133618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smtClean="0"/>
              <a:t>Compound Operator (</a:t>
            </a:r>
            <a:r>
              <a:rPr lang="ko-KR" altLang="en-US" dirty="0" err="1" smtClean="0"/>
              <a:t>복합연산자</a:t>
            </a:r>
            <a:r>
              <a:rPr lang="en-US" altLang="ko-KR" dirty="0" smtClean="0"/>
              <a:t>)</a:t>
            </a:r>
            <a:endParaRPr lang="ko-KR" altLang="en-US" dirty="0"/>
          </a:p>
        </p:txBody>
      </p:sp>
      <p:pic>
        <p:nvPicPr>
          <p:cNvPr id="3" name="그림 2"/>
          <p:cNvPicPr>
            <a:picLocks noChangeAspect="1"/>
          </p:cNvPicPr>
          <p:nvPr/>
        </p:nvPicPr>
        <p:blipFill>
          <a:blip r:embed="rId2"/>
          <a:stretch>
            <a:fillRect/>
          </a:stretch>
        </p:blipFill>
        <p:spPr>
          <a:xfrm>
            <a:off x="2169654" y="1628800"/>
            <a:ext cx="4732684" cy="2735213"/>
          </a:xfrm>
          <a:prstGeom prst="rect">
            <a:avLst/>
          </a:prstGeom>
        </p:spPr>
      </p:pic>
    </p:spTree>
    <p:extLst>
      <p:ext uri="{BB962C8B-B14F-4D97-AF65-F5344CB8AC3E}">
        <p14:creationId xmlns:p14="http://schemas.microsoft.com/office/powerpoint/2010/main" val="38386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smtClean="0"/>
              <a:t>Comment (</a:t>
            </a:r>
            <a:r>
              <a:rPr lang="ko-KR" altLang="en-US" dirty="0" smtClean="0"/>
              <a:t>주석</a:t>
            </a:r>
            <a:r>
              <a:rPr lang="en-US" altLang="ko-KR" dirty="0" smtClean="0"/>
              <a:t>)</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a:t>A comment in Python starts with the hash character, # , and extends to the end of the physical line. </a:t>
            </a:r>
            <a:endParaRPr lang="en-US" altLang="ko-KR" sz="1600" dirty="0" smtClean="0"/>
          </a:p>
          <a:p>
            <a:endParaRPr lang="en-US" altLang="ko-KR" sz="1600" dirty="0"/>
          </a:p>
          <a:p>
            <a:r>
              <a:rPr lang="en-US" altLang="ko-KR" sz="1600" dirty="0" smtClean="0"/>
              <a:t>A </a:t>
            </a:r>
            <a:r>
              <a:rPr lang="en-US" altLang="ko-KR" sz="1600" dirty="0"/>
              <a:t>hash character within a string value is not seen as a comment, though. To be precise, a comment can be written in three ways - entirely on its own line, next to a statement of code, and as a multi-line comment </a:t>
            </a:r>
            <a:r>
              <a:rPr lang="en-US" altLang="ko-KR" sz="1600" dirty="0" smtClean="0"/>
              <a:t>block</a:t>
            </a:r>
          </a:p>
          <a:p>
            <a:endParaRPr lang="en-US" altLang="ko-KR" sz="1600" dirty="0"/>
          </a:p>
          <a:p>
            <a:pPr marL="0" indent="0">
              <a:buNone/>
            </a:pPr>
            <a:r>
              <a:rPr lang="en-US" altLang="ko-KR" sz="1200" dirty="0"/>
              <a:t>for I in range(n) :    #repeat n times</a:t>
            </a:r>
          </a:p>
          <a:p>
            <a:pPr marL="0" indent="0">
              <a:buNone/>
            </a:pPr>
            <a:r>
              <a:rPr lang="en-US" altLang="ko-KR" sz="1200" dirty="0"/>
              <a:t>     </a:t>
            </a:r>
            <a:r>
              <a:rPr lang="en-US" altLang="ko-KR" sz="1200" dirty="0" err="1"/>
              <a:t>t.forward</a:t>
            </a:r>
            <a:r>
              <a:rPr lang="en-US" altLang="ko-KR" sz="1200" dirty="0"/>
              <a:t>(100)   #write a repeated sentence </a:t>
            </a:r>
          </a:p>
          <a:p>
            <a:pPr marL="0" indent="0">
              <a:buNone/>
            </a:pPr>
            <a:r>
              <a:rPr lang="en-US" altLang="ko-KR" sz="1200" dirty="0"/>
              <a:t>     </a:t>
            </a:r>
            <a:r>
              <a:rPr lang="en-US" altLang="ko-KR" sz="1200" dirty="0" err="1"/>
              <a:t>t.left</a:t>
            </a:r>
            <a:r>
              <a:rPr lang="en-US" altLang="ko-KR" sz="1200" dirty="0"/>
              <a:t>(60)          #write a repeated sentence</a:t>
            </a:r>
          </a:p>
          <a:p>
            <a:endParaRPr lang="en-US" altLang="ko-KR" sz="1200" dirty="0" smtClean="0"/>
          </a:p>
        </p:txBody>
      </p:sp>
    </p:spTree>
    <p:extLst>
      <p:ext uri="{BB962C8B-B14F-4D97-AF65-F5344CB8AC3E}">
        <p14:creationId xmlns:p14="http://schemas.microsoft.com/office/powerpoint/2010/main" val="172181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Precedence of operators</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a:t>The following table lists all operators from highest precedence to lowest.</a:t>
            </a:r>
          </a:p>
          <a:p>
            <a:endParaRPr lang="en-US" altLang="ko-KR" sz="1200" dirty="0" smtClean="0"/>
          </a:p>
        </p:txBody>
      </p:sp>
      <p:pic>
        <p:nvPicPr>
          <p:cNvPr id="3" name="그림 2"/>
          <p:cNvPicPr>
            <a:picLocks noChangeAspect="1"/>
          </p:cNvPicPr>
          <p:nvPr/>
        </p:nvPicPr>
        <p:blipFill>
          <a:blip r:embed="rId2"/>
          <a:stretch>
            <a:fillRect/>
          </a:stretch>
        </p:blipFill>
        <p:spPr>
          <a:xfrm>
            <a:off x="1907704" y="2060848"/>
            <a:ext cx="5627340" cy="4089097"/>
          </a:xfrm>
          <a:prstGeom prst="rect">
            <a:avLst/>
          </a:prstGeom>
        </p:spPr>
      </p:pic>
    </p:spTree>
    <p:extLst>
      <p:ext uri="{BB962C8B-B14F-4D97-AF65-F5344CB8AC3E}">
        <p14:creationId xmlns:p14="http://schemas.microsoft.com/office/powerpoint/2010/main" val="2613852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274638"/>
            <a:ext cx="8856984" cy="1143000"/>
          </a:xfrm>
        </p:spPr>
        <p:txBody>
          <a:bodyPr>
            <a:normAutofit/>
          </a:bodyPr>
          <a:lstStyle/>
          <a:p>
            <a:r>
              <a:rPr lang="en-US" altLang="ko-KR" dirty="0" smtClean="0"/>
              <a:t>Practice: Calculating average</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200" dirty="0" smtClean="0"/>
              <a:t>What is error in the code to calculating average below ?</a:t>
            </a:r>
          </a:p>
          <a:p>
            <a:endParaRPr lang="en-US" altLang="ko-KR" sz="1200" dirty="0"/>
          </a:p>
          <a:p>
            <a:endParaRPr lang="en-US" altLang="ko-KR" sz="1200" dirty="0" smtClean="0"/>
          </a:p>
        </p:txBody>
      </p:sp>
      <p:pic>
        <p:nvPicPr>
          <p:cNvPr id="6" name="그림 5"/>
          <p:cNvPicPr>
            <a:picLocks noChangeAspect="1"/>
          </p:cNvPicPr>
          <p:nvPr/>
        </p:nvPicPr>
        <p:blipFill>
          <a:blip r:embed="rId2"/>
          <a:stretch>
            <a:fillRect/>
          </a:stretch>
        </p:blipFill>
        <p:spPr>
          <a:xfrm>
            <a:off x="827584" y="1916832"/>
            <a:ext cx="6266854" cy="1288881"/>
          </a:xfrm>
          <a:prstGeom prst="rect">
            <a:avLst/>
          </a:prstGeom>
        </p:spPr>
      </p:pic>
      <p:pic>
        <p:nvPicPr>
          <p:cNvPr id="7" name="그림 6"/>
          <p:cNvPicPr>
            <a:picLocks noChangeAspect="1"/>
          </p:cNvPicPr>
          <p:nvPr/>
        </p:nvPicPr>
        <p:blipFill>
          <a:blip r:embed="rId3"/>
          <a:stretch>
            <a:fillRect/>
          </a:stretch>
        </p:blipFill>
        <p:spPr>
          <a:xfrm>
            <a:off x="827584" y="3861048"/>
            <a:ext cx="6258506" cy="1246425"/>
          </a:xfrm>
          <a:prstGeom prst="rect">
            <a:avLst/>
          </a:prstGeom>
        </p:spPr>
      </p:pic>
    </p:spTree>
    <p:extLst>
      <p:ext uri="{BB962C8B-B14F-4D97-AF65-F5344CB8AC3E}">
        <p14:creationId xmlns:p14="http://schemas.microsoft.com/office/powerpoint/2010/main" val="245859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len</a:t>
            </a:r>
            <a:r>
              <a:rPr lang="en-US" altLang="ko-KR" dirty="0" smtClean="0"/>
              <a:t>() function</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You can pass the </a:t>
            </a:r>
            <a:r>
              <a:rPr lang="en-US" altLang="ko-KR" sz="2000" dirty="0" err="1" smtClean="0"/>
              <a:t>len</a:t>
            </a:r>
            <a:r>
              <a:rPr lang="en-US" altLang="ko-KR" sz="2000" dirty="0" smtClean="0"/>
              <a:t>() function a string value (or a variable containing a string), and the function evaluates to the integer value of the number of characters in that string.</a:t>
            </a:r>
          </a:p>
          <a:p>
            <a:endParaRPr lang="en-US" altLang="ko-KR" sz="2000" dirty="0"/>
          </a:p>
          <a:p>
            <a:endParaRPr lang="ko-KR"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8920"/>
            <a:ext cx="699618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013176"/>
            <a:ext cx="610977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58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4624"/>
            <a:ext cx="8229600" cy="706090"/>
          </a:xfrm>
        </p:spPr>
        <p:txBody>
          <a:bodyPr>
            <a:normAutofit fontScale="90000"/>
          </a:bodyPr>
          <a:lstStyle/>
          <a:p>
            <a:r>
              <a:rPr lang="en-US" altLang="ko-KR" dirty="0" err="1"/>
              <a:t>s</a:t>
            </a:r>
            <a:r>
              <a:rPr lang="en-US" altLang="ko-KR" dirty="0" err="1" smtClean="0"/>
              <a:t>tr</a:t>
            </a:r>
            <a:r>
              <a:rPr lang="en-US" altLang="ko-KR" dirty="0" smtClean="0"/>
              <a:t>()</a:t>
            </a:r>
            <a:endParaRPr lang="ko-KR" altLang="en-US" dirty="0"/>
          </a:p>
        </p:txBody>
      </p:sp>
      <p:sp>
        <p:nvSpPr>
          <p:cNvPr id="3" name="내용 개체 틀 2"/>
          <p:cNvSpPr>
            <a:spLocks noGrp="1"/>
          </p:cNvSpPr>
          <p:nvPr>
            <p:ph idx="1"/>
          </p:nvPr>
        </p:nvSpPr>
        <p:spPr>
          <a:xfrm>
            <a:off x="457200" y="908720"/>
            <a:ext cx="8229600" cy="5001419"/>
          </a:xfrm>
        </p:spPr>
        <p:txBody>
          <a:bodyPr>
            <a:normAutofit/>
          </a:bodyPr>
          <a:lstStyle/>
          <a:p>
            <a:r>
              <a:rPr lang="en-US" altLang="ko-KR" sz="2000" dirty="0" smtClean="0"/>
              <a:t>If you want to concatenate an integer such as 29 with a string to pass to print(), you’ll need to get the value '29', which is the string form of 29. </a:t>
            </a:r>
          </a:p>
          <a:p>
            <a:r>
              <a:rPr lang="en-US" altLang="ko-KR" sz="2000" dirty="0" smtClean="0"/>
              <a:t>The </a:t>
            </a:r>
            <a:r>
              <a:rPr lang="en-US" altLang="ko-KR" sz="2000" dirty="0" err="1" smtClean="0"/>
              <a:t>str</a:t>
            </a:r>
            <a:r>
              <a:rPr lang="en-US" altLang="ko-KR" sz="2000" dirty="0" smtClean="0"/>
              <a:t>() function can be passed an integer value and will evaluate to a string value version of it, as follows</a:t>
            </a:r>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a:t>The </a:t>
            </a:r>
            <a:r>
              <a:rPr lang="en-US" altLang="ko-KR" sz="2000" dirty="0" err="1"/>
              <a:t>str</a:t>
            </a:r>
            <a:r>
              <a:rPr lang="en-US" altLang="ko-KR" sz="2000" dirty="0"/>
              <a:t>() function is handy when you have an integer or float that </a:t>
            </a:r>
            <a:r>
              <a:rPr lang="en-US" altLang="ko-KR" sz="2000" dirty="0" smtClean="0"/>
              <a:t>you want </a:t>
            </a:r>
            <a:r>
              <a:rPr lang="en-US" altLang="ko-KR" sz="2000" dirty="0"/>
              <a:t>to concatenate to a string</a:t>
            </a:r>
            <a:r>
              <a:rPr lang="en-US" altLang="ko-KR" sz="2000" dirty="0" smtClean="0"/>
              <a:t>. For example, the input() function always returns a string, even if the user enters a number</a:t>
            </a:r>
            <a:endParaRPr lang="ko-KR"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5" y="2676352"/>
            <a:ext cx="5911513" cy="118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5157192"/>
            <a:ext cx="2544283"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48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332656"/>
            <a:ext cx="8229600" cy="4525963"/>
          </a:xfrm>
        </p:spPr>
        <p:txBody>
          <a:bodyPr/>
          <a:lstStyle/>
          <a:p>
            <a:r>
              <a:rPr lang="en-US" altLang="ko-KR" sz="2000" dirty="0" smtClean="0"/>
              <a:t>The value stored inside spam isn’t the integer 101 but the string '101'. </a:t>
            </a:r>
          </a:p>
          <a:p>
            <a:r>
              <a:rPr lang="en-US" altLang="ko-KR" sz="2000" dirty="0" smtClean="0"/>
              <a:t>If you want to do math using the value in spam, use the </a:t>
            </a:r>
            <a:r>
              <a:rPr lang="en-US" altLang="ko-KR" sz="2000" dirty="0" err="1" smtClean="0"/>
              <a:t>int</a:t>
            </a:r>
            <a:r>
              <a:rPr lang="en-US" altLang="ko-KR" sz="2000" dirty="0" smtClean="0"/>
              <a:t>() function to get the integer form of spam and then store this as the new value in spam.</a:t>
            </a:r>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smtClean="0"/>
              <a:t>Now you should be able to treat the spam variable as an integer instead of a string.</a:t>
            </a:r>
            <a:endParaRPr lang="ko-KR" altLang="en-US" sz="2000" dirty="0" smtClean="0"/>
          </a:p>
          <a:p>
            <a:endParaRPr lang="ko-KR"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278160"/>
            <a:ext cx="305158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3" y="4221088"/>
            <a:ext cx="2592289" cy="680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5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Operator and Operand</a:t>
            </a:r>
            <a:endParaRPr lang="ko-KR" altLang="en-US" dirty="0"/>
          </a:p>
        </p:txBody>
      </p:sp>
      <p:sp>
        <p:nvSpPr>
          <p:cNvPr id="3" name="내용 개체 틀 2"/>
          <p:cNvSpPr>
            <a:spLocks noGrp="1"/>
          </p:cNvSpPr>
          <p:nvPr>
            <p:ph idx="1"/>
          </p:nvPr>
        </p:nvSpPr>
        <p:spPr/>
        <p:txBody>
          <a:bodyPr>
            <a:normAutofit/>
          </a:bodyPr>
          <a:lstStyle/>
          <a:p>
            <a:r>
              <a:rPr lang="en-US" altLang="ko-KR" sz="1600" dirty="0" smtClean="0"/>
              <a:t>Operators </a:t>
            </a:r>
            <a:r>
              <a:rPr lang="en-US" altLang="ko-KR" sz="1600" dirty="0"/>
              <a:t>are functionality that do something and can be represented by symbols such as + or by special keywords. Operators require some data to operate on and such data is called operands. In this case, 2 and 3 are the operands.</a:t>
            </a:r>
            <a:endParaRPr lang="en-US" altLang="ko-KR" sz="1600" dirty="0" smtClean="0"/>
          </a:p>
          <a:p>
            <a:endParaRPr lang="en-US" altLang="ko-KR" sz="1600" dirty="0"/>
          </a:p>
          <a:p>
            <a:r>
              <a:rPr lang="en-US" altLang="ko-KR" sz="1600" dirty="0"/>
              <a:t>Operand is the argument of </a:t>
            </a:r>
            <a:r>
              <a:rPr lang="en-US" altLang="ko-KR" sz="1600" dirty="0" smtClean="0"/>
              <a:t>operator</a:t>
            </a:r>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a:p>
          <a:p>
            <a:r>
              <a:rPr lang="en-US" altLang="ko-KR" sz="1600" dirty="0" smtClean="0"/>
              <a:t>Operator (</a:t>
            </a:r>
            <a:r>
              <a:rPr lang="ko-KR" altLang="en-US" sz="1600" dirty="0" smtClean="0"/>
              <a:t>연산자</a:t>
            </a:r>
            <a:r>
              <a:rPr lang="en-US" altLang="ko-KR" sz="1600" dirty="0" smtClean="0"/>
              <a:t>)</a:t>
            </a:r>
          </a:p>
          <a:p>
            <a:r>
              <a:rPr lang="en-US" altLang="ko-KR" sz="1600" dirty="0" smtClean="0"/>
              <a:t>Operand (</a:t>
            </a:r>
            <a:r>
              <a:rPr lang="ko-KR" altLang="en-US" sz="1600" dirty="0" err="1" smtClean="0"/>
              <a:t>피연산자</a:t>
            </a:r>
            <a:r>
              <a:rPr lang="en-US" altLang="ko-KR" sz="1600" dirty="0" smtClean="0"/>
              <a:t>)</a:t>
            </a:r>
          </a:p>
          <a:p>
            <a:endParaRPr lang="en-US" altLang="ko-KR" sz="1600" dirty="0"/>
          </a:p>
          <a:p>
            <a:endParaRPr lang="en-US" altLang="ko-KR" sz="1600" dirty="0"/>
          </a:p>
        </p:txBody>
      </p:sp>
      <p:pic>
        <p:nvPicPr>
          <p:cNvPr id="4" name="그림 3"/>
          <p:cNvPicPr>
            <a:picLocks noChangeAspect="1"/>
          </p:cNvPicPr>
          <p:nvPr/>
        </p:nvPicPr>
        <p:blipFill>
          <a:blip r:embed="rId2"/>
          <a:stretch>
            <a:fillRect/>
          </a:stretch>
        </p:blipFill>
        <p:spPr>
          <a:xfrm>
            <a:off x="3203848" y="3356992"/>
            <a:ext cx="3838575" cy="2286000"/>
          </a:xfrm>
          <a:prstGeom prst="rect">
            <a:avLst/>
          </a:prstGeom>
        </p:spPr>
      </p:pic>
    </p:spTree>
    <p:extLst>
      <p:ext uri="{BB962C8B-B14F-4D97-AF65-F5344CB8AC3E}">
        <p14:creationId xmlns:p14="http://schemas.microsoft.com/office/powerpoint/2010/main" val="3542333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Int</a:t>
            </a:r>
            <a:r>
              <a:rPr lang="en-US" altLang="ko-KR" dirty="0" smtClean="0"/>
              <a:t>()</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Note that if you pass a value to </a:t>
            </a:r>
            <a:r>
              <a:rPr lang="en-US" altLang="ko-KR" sz="2000" dirty="0" err="1" smtClean="0"/>
              <a:t>int</a:t>
            </a:r>
            <a:r>
              <a:rPr lang="en-US" altLang="ko-KR" sz="2000" dirty="0" smtClean="0"/>
              <a:t>() that it cannot evaluate as an integer, Python will display an error message.</a:t>
            </a:r>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pPr marL="0" indent="0">
              <a:buNone/>
            </a:pPr>
            <a:r>
              <a:rPr lang="en-US" altLang="ko-KR" sz="2000" dirty="0" smtClean="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299" y="2626949"/>
            <a:ext cx="621940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58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043" y="1988840"/>
            <a:ext cx="5588382" cy="355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325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Assignment 2</a:t>
            </a:r>
            <a:endParaRPr lang="ko-KR" altLang="en-US" dirty="0"/>
          </a:p>
        </p:txBody>
      </p:sp>
      <p:sp>
        <p:nvSpPr>
          <p:cNvPr id="5" name="내용 개체 틀 2"/>
          <p:cNvSpPr>
            <a:spLocks noGrp="1"/>
          </p:cNvSpPr>
          <p:nvPr>
            <p:ph idx="1"/>
          </p:nvPr>
        </p:nvSpPr>
        <p:spPr>
          <a:xfrm>
            <a:off x="457200" y="1484784"/>
            <a:ext cx="8229600" cy="5040560"/>
          </a:xfrm>
        </p:spPr>
        <p:txBody>
          <a:bodyPr>
            <a:normAutofit/>
          </a:bodyPr>
          <a:lstStyle/>
          <a:p>
            <a:r>
              <a:rPr lang="en-US" altLang="ko-KR" sz="1600" dirty="0" smtClean="0"/>
              <a:t>Write a program calculating volume of </a:t>
            </a:r>
            <a:r>
              <a:rPr lang="en-US" altLang="ko-KR" sz="1600" dirty="0" err="1" smtClean="0"/>
              <a:t>cylider</a:t>
            </a:r>
            <a:endParaRPr lang="en-US" altLang="ko-KR" sz="1600" dirty="0" smtClean="0"/>
          </a:p>
          <a:p>
            <a:endParaRPr lang="en-US" altLang="ko-KR" sz="1600" dirty="0"/>
          </a:p>
        </p:txBody>
      </p:sp>
      <p:pic>
        <p:nvPicPr>
          <p:cNvPr id="3" name="그림 2"/>
          <p:cNvPicPr>
            <a:picLocks noChangeAspect="1"/>
          </p:cNvPicPr>
          <p:nvPr/>
        </p:nvPicPr>
        <p:blipFill>
          <a:blip r:embed="rId2"/>
          <a:stretch>
            <a:fillRect/>
          </a:stretch>
        </p:blipFill>
        <p:spPr>
          <a:xfrm>
            <a:off x="2123727" y="2132856"/>
            <a:ext cx="4019135" cy="1944216"/>
          </a:xfrm>
          <a:prstGeom prst="rect">
            <a:avLst/>
          </a:prstGeom>
        </p:spPr>
      </p:pic>
      <p:pic>
        <p:nvPicPr>
          <p:cNvPr id="6" name="그림 5"/>
          <p:cNvPicPr>
            <a:picLocks noChangeAspect="1"/>
          </p:cNvPicPr>
          <p:nvPr/>
        </p:nvPicPr>
        <p:blipFill>
          <a:blip r:embed="rId3"/>
          <a:stretch>
            <a:fillRect/>
          </a:stretch>
        </p:blipFill>
        <p:spPr>
          <a:xfrm>
            <a:off x="827584" y="4581128"/>
            <a:ext cx="3445014" cy="648072"/>
          </a:xfrm>
          <a:prstGeom prst="rect">
            <a:avLst/>
          </a:prstGeom>
        </p:spPr>
      </p:pic>
    </p:spTree>
    <p:extLst>
      <p:ext uri="{BB962C8B-B14F-4D97-AF65-F5344CB8AC3E}">
        <p14:creationId xmlns:p14="http://schemas.microsoft.com/office/powerpoint/2010/main" val="387058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Math operator (</a:t>
            </a:r>
            <a:r>
              <a:rPr lang="ko-KR" altLang="en-US" dirty="0" err="1" smtClean="0"/>
              <a:t>산술연산자</a:t>
            </a:r>
            <a:r>
              <a:rPr lang="en-US" altLang="ko-KR" dirty="0" smtClean="0"/>
              <a:t>)</a:t>
            </a:r>
            <a:endParaRPr lang="ko-KR" altLang="en-US" dirty="0"/>
          </a:p>
        </p:txBody>
      </p:sp>
      <p:sp>
        <p:nvSpPr>
          <p:cNvPr id="3" name="내용 개체 틀 2"/>
          <p:cNvSpPr>
            <a:spLocks noGrp="1"/>
          </p:cNvSpPr>
          <p:nvPr>
            <p:ph idx="1"/>
          </p:nvPr>
        </p:nvSpPr>
        <p:spPr>
          <a:xfrm>
            <a:off x="457200" y="1484784"/>
            <a:ext cx="8229600" cy="5040560"/>
          </a:xfrm>
        </p:spPr>
        <p:txBody>
          <a:bodyPr>
            <a:normAutofit/>
          </a:bodyPr>
          <a:lstStyle/>
          <a:p>
            <a:r>
              <a:rPr lang="en-US" altLang="ko-KR" sz="1600" dirty="0"/>
              <a:t>+ (plus)</a:t>
            </a:r>
          </a:p>
          <a:p>
            <a:pPr lvl="1"/>
            <a:r>
              <a:rPr lang="en-US" altLang="ko-KR" sz="1200" dirty="0" smtClean="0"/>
              <a:t>Adds </a:t>
            </a:r>
            <a:r>
              <a:rPr lang="en-US" altLang="ko-KR" sz="1200" dirty="0"/>
              <a:t>two objects</a:t>
            </a:r>
          </a:p>
          <a:p>
            <a:pPr lvl="1"/>
            <a:r>
              <a:rPr lang="en-US" altLang="ko-KR" sz="1200" dirty="0"/>
              <a:t>3 + 5 gives 8. 'a' + 'b' gives </a:t>
            </a:r>
            <a:r>
              <a:rPr lang="en-US" altLang="ko-KR" sz="1200" dirty="0" smtClean="0"/>
              <a:t>'ab‘</a:t>
            </a:r>
          </a:p>
          <a:p>
            <a:pPr lvl="1"/>
            <a:endParaRPr lang="en-US" altLang="ko-KR" sz="1200" dirty="0"/>
          </a:p>
          <a:p>
            <a:r>
              <a:rPr lang="en-US" altLang="ko-KR" sz="1600" dirty="0"/>
              <a:t>- (minus)</a:t>
            </a:r>
          </a:p>
          <a:p>
            <a:pPr lvl="1"/>
            <a:r>
              <a:rPr lang="en-US" altLang="ko-KR" sz="1200" dirty="0" smtClean="0"/>
              <a:t>Gives </a:t>
            </a:r>
            <a:r>
              <a:rPr lang="en-US" altLang="ko-KR" sz="1200" dirty="0"/>
              <a:t>the subtraction of one number from the other; if the first operand is absent it is assumed to be zero.</a:t>
            </a:r>
          </a:p>
          <a:p>
            <a:pPr lvl="1"/>
            <a:r>
              <a:rPr lang="en-US" altLang="ko-KR" sz="1200" dirty="0"/>
              <a:t>-5.2 gives a negative number and 50 - 24 gives 26.</a:t>
            </a:r>
          </a:p>
          <a:p>
            <a:endParaRPr lang="en-US" altLang="ko-KR" sz="1600" dirty="0" smtClean="0"/>
          </a:p>
          <a:p>
            <a:r>
              <a:rPr lang="en-US" altLang="ko-KR" sz="1600" dirty="0"/>
              <a:t>* (multiply)</a:t>
            </a:r>
          </a:p>
          <a:p>
            <a:pPr lvl="1"/>
            <a:r>
              <a:rPr lang="en-US" altLang="ko-KR" sz="1200" dirty="0" smtClean="0"/>
              <a:t>Gives </a:t>
            </a:r>
            <a:r>
              <a:rPr lang="en-US" altLang="ko-KR" sz="1200" dirty="0"/>
              <a:t>the multiplication of the two numbers or returns the string repeated that many times.</a:t>
            </a:r>
          </a:p>
          <a:p>
            <a:pPr lvl="1"/>
            <a:r>
              <a:rPr lang="en-US" altLang="ko-KR" sz="1200" dirty="0"/>
              <a:t>2 * 3 gives 6. 'la' * 3 gives '</a:t>
            </a:r>
            <a:r>
              <a:rPr lang="en-US" altLang="ko-KR" sz="1200" dirty="0" err="1"/>
              <a:t>lalala</a:t>
            </a:r>
            <a:r>
              <a:rPr lang="en-US" altLang="ko-KR" sz="1200" dirty="0"/>
              <a:t>'.</a:t>
            </a:r>
          </a:p>
          <a:p>
            <a:endParaRPr lang="en-US" altLang="ko-KR" sz="1600" dirty="0" smtClean="0"/>
          </a:p>
          <a:p>
            <a:r>
              <a:rPr lang="en-US" altLang="ko-KR" sz="1600" dirty="0"/>
              <a:t>** (power</a:t>
            </a:r>
            <a:r>
              <a:rPr lang="en-US" altLang="ko-KR" sz="1600" dirty="0" smtClean="0"/>
              <a:t>)</a:t>
            </a:r>
            <a:endParaRPr lang="en-US" altLang="ko-KR" sz="1600" dirty="0"/>
          </a:p>
          <a:p>
            <a:pPr lvl="1"/>
            <a:r>
              <a:rPr lang="en-US" altLang="ko-KR" sz="1200" dirty="0"/>
              <a:t>Returns x to the power of y</a:t>
            </a:r>
          </a:p>
          <a:p>
            <a:pPr lvl="1"/>
            <a:r>
              <a:rPr lang="en-US" altLang="ko-KR" sz="1200" dirty="0"/>
              <a:t>3 ** 4 gives 81 (i.e. 3 * 3 * 3 * 3)</a:t>
            </a:r>
          </a:p>
          <a:p>
            <a:endParaRPr lang="en-US" altLang="ko-KR" sz="1600" dirty="0" smtClean="0"/>
          </a:p>
          <a:p>
            <a:r>
              <a:rPr lang="en-US" altLang="ko-KR" sz="1600" dirty="0"/>
              <a:t>/ (divide</a:t>
            </a:r>
            <a:r>
              <a:rPr lang="en-US" altLang="ko-KR" sz="1600" dirty="0" smtClean="0"/>
              <a:t>)</a:t>
            </a:r>
            <a:endParaRPr lang="en-US" altLang="ko-KR" sz="1600" dirty="0"/>
          </a:p>
          <a:p>
            <a:pPr lvl="1"/>
            <a:r>
              <a:rPr lang="en-US" altLang="ko-KR" sz="1200" dirty="0"/>
              <a:t>Divide x by y</a:t>
            </a:r>
          </a:p>
          <a:p>
            <a:pPr lvl="1"/>
            <a:r>
              <a:rPr lang="en-US" altLang="ko-KR" sz="1200" dirty="0"/>
              <a:t>13 / 3 gives 4.333333333333333</a:t>
            </a:r>
          </a:p>
          <a:p>
            <a:endParaRPr lang="en-US" altLang="ko-KR" sz="1600" dirty="0"/>
          </a:p>
          <a:p>
            <a:endParaRPr lang="en-US" altLang="ko-KR" sz="1600" dirty="0"/>
          </a:p>
          <a:p>
            <a:endParaRPr lang="en-US" altLang="ko-KR" sz="1600" dirty="0"/>
          </a:p>
        </p:txBody>
      </p:sp>
    </p:spTree>
    <p:extLst>
      <p:ext uri="{BB962C8B-B14F-4D97-AF65-F5344CB8AC3E}">
        <p14:creationId xmlns:p14="http://schemas.microsoft.com/office/powerpoint/2010/main" val="91547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Math operator (</a:t>
            </a:r>
            <a:r>
              <a:rPr lang="ko-KR" altLang="en-US" dirty="0" err="1" smtClean="0"/>
              <a:t>산술연산자</a:t>
            </a:r>
            <a:r>
              <a:rPr lang="en-US" altLang="ko-KR" dirty="0" smtClean="0"/>
              <a:t>)</a:t>
            </a:r>
            <a:endParaRPr lang="ko-KR" altLang="en-US" dirty="0"/>
          </a:p>
        </p:txBody>
      </p:sp>
      <p:sp>
        <p:nvSpPr>
          <p:cNvPr id="3" name="내용 개체 틀 2"/>
          <p:cNvSpPr>
            <a:spLocks noGrp="1"/>
          </p:cNvSpPr>
          <p:nvPr>
            <p:ph idx="1"/>
          </p:nvPr>
        </p:nvSpPr>
        <p:spPr>
          <a:xfrm>
            <a:off x="457200" y="1484784"/>
            <a:ext cx="8229600" cy="5040560"/>
          </a:xfrm>
        </p:spPr>
        <p:txBody>
          <a:bodyPr>
            <a:normAutofit/>
          </a:bodyPr>
          <a:lstStyle/>
          <a:p>
            <a:r>
              <a:rPr lang="en-US" altLang="ko-KR" sz="1600" dirty="0"/>
              <a:t>// (divide and floor</a:t>
            </a:r>
            <a:r>
              <a:rPr lang="en-US" altLang="ko-KR" sz="1600" dirty="0" smtClean="0"/>
              <a:t>)</a:t>
            </a:r>
            <a:endParaRPr lang="en-US" altLang="ko-KR" sz="1600" dirty="0"/>
          </a:p>
          <a:p>
            <a:pPr lvl="1"/>
            <a:r>
              <a:rPr lang="en-US" altLang="ko-KR" sz="1200" dirty="0"/>
              <a:t>Divide x by y and round the answer down to the nearest integer value. Note that if one of the values is a float, you'll get back a float.</a:t>
            </a:r>
          </a:p>
          <a:p>
            <a:pPr lvl="1"/>
            <a:r>
              <a:rPr lang="en-US" altLang="ko-KR" sz="1200" dirty="0"/>
              <a:t>13 // 3 gives 4</a:t>
            </a:r>
          </a:p>
          <a:p>
            <a:pPr lvl="1"/>
            <a:r>
              <a:rPr lang="en-US" altLang="ko-KR" sz="1200" dirty="0"/>
              <a:t>-13 // 3 gives -5</a:t>
            </a:r>
          </a:p>
          <a:p>
            <a:pPr lvl="1"/>
            <a:r>
              <a:rPr lang="en-US" altLang="ko-KR" sz="1200" dirty="0"/>
              <a:t>9//1.81 gives </a:t>
            </a:r>
            <a:r>
              <a:rPr lang="en-US" altLang="ko-KR" sz="1200" dirty="0" smtClean="0"/>
              <a:t>4.0</a:t>
            </a:r>
          </a:p>
          <a:p>
            <a:pPr lvl="1"/>
            <a:endParaRPr lang="en-US" altLang="ko-KR" sz="1200" dirty="0"/>
          </a:p>
          <a:p>
            <a:r>
              <a:rPr lang="en-US" altLang="ko-KR" sz="1600" dirty="0"/>
              <a:t>% (modulo</a:t>
            </a:r>
            <a:r>
              <a:rPr lang="en-US" altLang="ko-KR" sz="1600" dirty="0" smtClean="0"/>
              <a:t>)</a:t>
            </a:r>
            <a:endParaRPr lang="en-US" altLang="ko-KR" sz="1600" dirty="0"/>
          </a:p>
          <a:p>
            <a:pPr lvl="1"/>
            <a:r>
              <a:rPr lang="en-US" altLang="ko-KR" sz="1200" dirty="0"/>
              <a:t>Returns the remainder of the division</a:t>
            </a:r>
          </a:p>
          <a:p>
            <a:pPr lvl="1"/>
            <a:r>
              <a:rPr lang="en-US" altLang="ko-KR" sz="1200" dirty="0"/>
              <a:t>13 % 3 gives 1</a:t>
            </a:r>
          </a:p>
          <a:p>
            <a:endParaRPr lang="en-US" altLang="ko-KR" sz="1600" dirty="0"/>
          </a:p>
        </p:txBody>
      </p:sp>
    </p:spTree>
    <p:extLst>
      <p:ext uri="{BB962C8B-B14F-4D97-AF65-F5344CB8AC3E}">
        <p14:creationId xmlns:p14="http://schemas.microsoft.com/office/powerpoint/2010/main" val="357962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Example</a:t>
            </a:r>
            <a:endParaRPr lang="ko-KR" altLang="en-US" dirty="0"/>
          </a:p>
        </p:txBody>
      </p:sp>
      <p:sp>
        <p:nvSpPr>
          <p:cNvPr id="3" name="내용 개체 틀 2"/>
          <p:cNvSpPr>
            <a:spLocks noGrp="1"/>
          </p:cNvSpPr>
          <p:nvPr>
            <p:ph idx="1"/>
          </p:nvPr>
        </p:nvSpPr>
        <p:spPr>
          <a:xfrm>
            <a:off x="457200" y="1484784"/>
            <a:ext cx="8229600" cy="5040560"/>
          </a:xfrm>
        </p:spPr>
        <p:txBody>
          <a:bodyPr>
            <a:normAutofit/>
          </a:bodyPr>
          <a:lstStyle/>
          <a:p>
            <a:endParaRPr lang="en-US" altLang="ko-KR" sz="1200" dirty="0"/>
          </a:p>
          <a:p>
            <a:endParaRPr lang="en-US" altLang="ko-KR" sz="1600" dirty="0"/>
          </a:p>
        </p:txBody>
      </p:sp>
      <p:pic>
        <p:nvPicPr>
          <p:cNvPr id="4" name="그림 3"/>
          <p:cNvPicPr>
            <a:picLocks noChangeAspect="1"/>
          </p:cNvPicPr>
          <p:nvPr/>
        </p:nvPicPr>
        <p:blipFill>
          <a:blip r:embed="rId2"/>
          <a:stretch>
            <a:fillRect/>
          </a:stretch>
        </p:blipFill>
        <p:spPr>
          <a:xfrm>
            <a:off x="228600" y="1772816"/>
            <a:ext cx="8686800" cy="3076575"/>
          </a:xfrm>
          <a:prstGeom prst="rect">
            <a:avLst/>
          </a:prstGeom>
        </p:spPr>
      </p:pic>
    </p:spTree>
    <p:extLst>
      <p:ext uri="{BB962C8B-B14F-4D97-AF65-F5344CB8AC3E}">
        <p14:creationId xmlns:p14="http://schemas.microsoft.com/office/powerpoint/2010/main" val="125567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Modulo and ‘divide and floor’</a:t>
            </a:r>
            <a:endParaRPr lang="ko-KR" altLang="en-US" dirty="0"/>
          </a:p>
        </p:txBody>
      </p:sp>
      <p:sp>
        <p:nvSpPr>
          <p:cNvPr id="3" name="내용 개체 틀 2"/>
          <p:cNvSpPr>
            <a:spLocks noGrp="1"/>
          </p:cNvSpPr>
          <p:nvPr>
            <p:ph idx="1"/>
          </p:nvPr>
        </p:nvSpPr>
        <p:spPr>
          <a:xfrm>
            <a:off x="457200" y="1484784"/>
            <a:ext cx="8229600" cy="5040560"/>
          </a:xfrm>
        </p:spPr>
        <p:txBody>
          <a:bodyPr>
            <a:normAutofit/>
          </a:bodyPr>
          <a:lstStyle/>
          <a:p>
            <a:endParaRPr lang="en-US" altLang="ko-KR" sz="1200" dirty="0"/>
          </a:p>
          <a:p>
            <a:endParaRPr lang="en-US" altLang="ko-KR" sz="1600" dirty="0"/>
          </a:p>
        </p:txBody>
      </p:sp>
      <p:pic>
        <p:nvPicPr>
          <p:cNvPr id="4" name="그림 3"/>
          <p:cNvPicPr>
            <a:picLocks noChangeAspect="1"/>
          </p:cNvPicPr>
          <p:nvPr/>
        </p:nvPicPr>
        <p:blipFill>
          <a:blip r:embed="rId2"/>
          <a:stretch>
            <a:fillRect/>
          </a:stretch>
        </p:blipFill>
        <p:spPr>
          <a:xfrm>
            <a:off x="2123728" y="1700808"/>
            <a:ext cx="4807607" cy="3284779"/>
          </a:xfrm>
          <a:prstGeom prst="rect">
            <a:avLst/>
          </a:prstGeom>
        </p:spPr>
      </p:pic>
    </p:spTree>
    <p:extLst>
      <p:ext uri="{BB962C8B-B14F-4D97-AF65-F5344CB8AC3E}">
        <p14:creationId xmlns:p14="http://schemas.microsoft.com/office/powerpoint/2010/main" val="192775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The use of remainder</a:t>
            </a:r>
            <a:endParaRPr lang="ko-KR" altLang="en-US" dirty="0"/>
          </a:p>
        </p:txBody>
      </p:sp>
      <p:pic>
        <p:nvPicPr>
          <p:cNvPr id="6" name="그림 5"/>
          <p:cNvPicPr>
            <a:picLocks noChangeAspect="1"/>
          </p:cNvPicPr>
          <p:nvPr/>
        </p:nvPicPr>
        <p:blipFill>
          <a:blip r:embed="rId2"/>
          <a:stretch>
            <a:fillRect/>
          </a:stretch>
        </p:blipFill>
        <p:spPr>
          <a:xfrm>
            <a:off x="1763688" y="1772816"/>
            <a:ext cx="5381875" cy="3534454"/>
          </a:xfrm>
          <a:prstGeom prst="rect">
            <a:avLst/>
          </a:prstGeom>
        </p:spPr>
      </p:pic>
    </p:spTree>
    <p:extLst>
      <p:ext uri="{BB962C8B-B14F-4D97-AF65-F5344CB8AC3E}">
        <p14:creationId xmlns:p14="http://schemas.microsoft.com/office/powerpoint/2010/main" val="224439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Practice: Drawing polygon</a:t>
            </a:r>
            <a:endParaRPr lang="ko-KR" altLang="en-US" dirty="0"/>
          </a:p>
        </p:txBody>
      </p:sp>
      <p:sp>
        <p:nvSpPr>
          <p:cNvPr id="4" name="내용 개체 틀 2"/>
          <p:cNvSpPr>
            <a:spLocks noGrp="1"/>
          </p:cNvSpPr>
          <p:nvPr>
            <p:ph idx="1"/>
          </p:nvPr>
        </p:nvSpPr>
        <p:spPr>
          <a:xfrm>
            <a:off x="457200" y="1484784"/>
            <a:ext cx="8229600" cy="5040560"/>
          </a:xfrm>
        </p:spPr>
        <p:txBody>
          <a:bodyPr>
            <a:normAutofit/>
          </a:bodyPr>
          <a:lstStyle/>
          <a:p>
            <a:r>
              <a:rPr lang="en-US" altLang="ko-KR" sz="1600" dirty="0" smtClean="0"/>
              <a:t>What kind of polygon do you want to draw (from triangle to hexagon)?</a:t>
            </a:r>
          </a:p>
          <a:p>
            <a:endParaRPr lang="en-US" altLang="ko-KR" sz="1600" dirty="0"/>
          </a:p>
          <a:p>
            <a:endParaRPr lang="en-US" altLang="ko-KR" sz="1600" dirty="0" smtClean="0"/>
          </a:p>
          <a:p>
            <a:endParaRPr lang="en-US" altLang="ko-KR" sz="1600" dirty="0"/>
          </a:p>
          <a:p>
            <a:pPr marL="0" indent="0">
              <a:buNone/>
            </a:pPr>
            <a:r>
              <a:rPr lang="en-US" altLang="ko-KR" sz="1600" dirty="0" smtClean="0"/>
              <a:t>for I in range(n) :    #repeat n times</a:t>
            </a:r>
          </a:p>
          <a:p>
            <a:pPr marL="0" indent="0">
              <a:buNone/>
            </a:pPr>
            <a:r>
              <a:rPr lang="en-US" altLang="ko-KR" sz="1600" dirty="0"/>
              <a:t> </a:t>
            </a:r>
            <a:r>
              <a:rPr lang="en-US" altLang="ko-KR" sz="1600" dirty="0" smtClean="0"/>
              <a:t>    </a:t>
            </a:r>
            <a:r>
              <a:rPr lang="en-US" altLang="ko-KR" sz="1600" dirty="0" err="1" smtClean="0"/>
              <a:t>t.forward</a:t>
            </a:r>
            <a:r>
              <a:rPr lang="en-US" altLang="ko-KR" sz="1600" dirty="0" smtClean="0"/>
              <a:t>(100)   #write a repeated sentence </a:t>
            </a:r>
          </a:p>
          <a:p>
            <a:pPr marL="0" indent="0">
              <a:buNone/>
            </a:pPr>
            <a:r>
              <a:rPr lang="en-US" altLang="ko-KR" sz="1600" dirty="0"/>
              <a:t> </a:t>
            </a:r>
            <a:r>
              <a:rPr lang="en-US" altLang="ko-KR" sz="1600" dirty="0" smtClean="0"/>
              <a:t>    </a:t>
            </a:r>
            <a:r>
              <a:rPr lang="en-US" altLang="ko-KR" sz="1600" dirty="0" err="1" smtClean="0"/>
              <a:t>t.left</a:t>
            </a:r>
            <a:r>
              <a:rPr lang="en-US" altLang="ko-KR" sz="1600" dirty="0" smtClean="0"/>
              <a:t>(60)          #</a:t>
            </a:r>
            <a:r>
              <a:rPr lang="en-US" altLang="ko-KR" sz="1600" dirty="0"/>
              <a:t>write a repeated </a:t>
            </a:r>
            <a:r>
              <a:rPr lang="en-US" altLang="ko-KR" sz="1600" dirty="0" smtClean="0"/>
              <a:t>sentence</a:t>
            </a:r>
          </a:p>
          <a:p>
            <a:pPr marL="0" indent="0">
              <a:buNone/>
            </a:pPr>
            <a:endParaRPr lang="en-US" altLang="ko-KR" sz="1600" dirty="0"/>
          </a:p>
          <a:p>
            <a:pPr marL="0" indent="0">
              <a:buNone/>
            </a:pPr>
            <a:endParaRPr lang="en-US" altLang="ko-KR" sz="1600" dirty="0" smtClean="0"/>
          </a:p>
          <a:p>
            <a:pPr marL="0" indent="0">
              <a:buNone/>
            </a:pPr>
            <a:r>
              <a:rPr lang="en-US" altLang="ko-KR" sz="1600" dirty="0" smtClean="0"/>
              <a:t>&lt;&lt;Solution&gt;&gt;</a:t>
            </a:r>
            <a:endParaRPr lang="en-US" altLang="ko-KR" sz="1600" dirty="0"/>
          </a:p>
        </p:txBody>
      </p:sp>
      <p:pic>
        <p:nvPicPr>
          <p:cNvPr id="3" name="그림 2"/>
          <p:cNvPicPr>
            <a:picLocks noChangeAspect="1"/>
          </p:cNvPicPr>
          <p:nvPr/>
        </p:nvPicPr>
        <p:blipFill>
          <a:blip r:embed="rId2"/>
          <a:stretch>
            <a:fillRect/>
          </a:stretch>
        </p:blipFill>
        <p:spPr>
          <a:xfrm>
            <a:off x="5796136" y="1900976"/>
            <a:ext cx="2333625" cy="2114550"/>
          </a:xfrm>
          <a:prstGeom prst="rect">
            <a:avLst/>
          </a:prstGeom>
        </p:spPr>
      </p:pic>
      <p:pic>
        <p:nvPicPr>
          <p:cNvPr id="5" name="그림 4"/>
          <p:cNvPicPr>
            <a:picLocks noChangeAspect="1"/>
          </p:cNvPicPr>
          <p:nvPr/>
        </p:nvPicPr>
        <p:blipFill>
          <a:blip r:embed="rId3"/>
          <a:stretch>
            <a:fillRect/>
          </a:stretch>
        </p:blipFill>
        <p:spPr>
          <a:xfrm>
            <a:off x="539552" y="4653136"/>
            <a:ext cx="5987008" cy="1764667"/>
          </a:xfrm>
          <a:prstGeom prst="rect">
            <a:avLst/>
          </a:prstGeom>
        </p:spPr>
      </p:pic>
    </p:spTree>
    <p:extLst>
      <p:ext uri="{BB962C8B-B14F-4D97-AF65-F5344CB8AC3E}">
        <p14:creationId xmlns:p14="http://schemas.microsoft.com/office/powerpoint/2010/main" val="392000019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1349</Words>
  <Application>Microsoft Office PowerPoint</Application>
  <PresentationFormat>화면 슬라이드 쇼(4:3)</PresentationFormat>
  <Paragraphs>242</Paragraphs>
  <Slides>32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32</vt:i4>
      </vt:variant>
    </vt:vector>
  </HeadingPairs>
  <TitlesOfParts>
    <vt:vector size="35" baseType="lpstr">
      <vt:lpstr>맑은 고딕</vt:lpstr>
      <vt:lpstr>Arial</vt:lpstr>
      <vt:lpstr>Office 테마</vt:lpstr>
      <vt:lpstr>Chapter 3. Calculation</vt:lpstr>
      <vt:lpstr>Expression </vt:lpstr>
      <vt:lpstr>Operator and Operand</vt:lpstr>
      <vt:lpstr>Math operator (산술연산자)</vt:lpstr>
      <vt:lpstr>Math operator (산술연산자)</vt:lpstr>
      <vt:lpstr>Example</vt:lpstr>
      <vt:lpstr>Modulo and ‘divide and floor’</vt:lpstr>
      <vt:lpstr>The use of remainder</vt:lpstr>
      <vt:lpstr>Practice: Drawing polygon</vt:lpstr>
      <vt:lpstr>Practice: Calculating the sales of cafe</vt:lpstr>
      <vt:lpstr>Solution</vt:lpstr>
      <vt:lpstr>Int()</vt:lpstr>
      <vt:lpstr>Assignment 1</vt:lpstr>
      <vt:lpstr>Practice: Converting fahrenheit to centigrade</vt:lpstr>
      <vt:lpstr>Practice: Calculating BMI</vt:lpstr>
      <vt:lpstr>Solution</vt:lpstr>
      <vt:lpstr>Int(), float()</vt:lpstr>
      <vt:lpstr>Practice: Vending Machine Program</vt:lpstr>
      <vt:lpstr>Solution</vt:lpstr>
      <vt:lpstr>Power operator</vt:lpstr>
      <vt:lpstr>Compound Operator (복합연산자)</vt:lpstr>
      <vt:lpstr>Compound Operator (복합연산자)</vt:lpstr>
      <vt:lpstr>Compound Operator (복합연산자)</vt:lpstr>
      <vt:lpstr>Comment (주석)</vt:lpstr>
      <vt:lpstr>Precedence of operators</vt:lpstr>
      <vt:lpstr>Practice: Calculating average</vt:lpstr>
      <vt:lpstr>len() function</vt:lpstr>
      <vt:lpstr>str()</vt:lpstr>
      <vt:lpstr>PowerPoint 프레젠테이션</vt:lpstr>
      <vt:lpstr>Int()</vt:lpstr>
      <vt:lpstr>PowerPoint 프레젠테이션</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 function</dc:title>
  <dc:creator>VIP User</dc:creator>
  <cp:lastModifiedBy>Windows 사용자</cp:lastModifiedBy>
  <cp:revision>32</cp:revision>
  <cp:lastPrinted>2018-03-25T12:40:40Z</cp:lastPrinted>
  <dcterms:created xsi:type="dcterms:W3CDTF">2018-03-25T12:01:18Z</dcterms:created>
  <dcterms:modified xsi:type="dcterms:W3CDTF">2020-03-30T16:32:42Z</dcterms:modified>
</cp:coreProperties>
</file>