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73" r:id="rId2"/>
    <p:sldId id="275" r:id="rId3"/>
    <p:sldId id="272" r:id="rId4"/>
    <p:sldId id="281" r:id="rId5"/>
    <p:sldId id="282" r:id="rId6"/>
    <p:sldId id="283" r:id="rId7"/>
    <p:sldId id="284" r:id="rId8"/>
    <p:sldId id="287" r:id="rId9"/>
    <p:sldId id="279" r:id="rId10"/>
    <p:sldId id="285" r:id="rId11"/>
    <p:sldId id="286" r:id="rId12"/>
    <p:sldId id="280"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32A6"/>
    <a:srgbClr val="E13A62"/>
    <a:srgbClr val="EEA720"/>
    <a:srgbClr val="7DBC2D"/>
    <a:srgbClr val="099481"/>
    <a:srgbClr val="16A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t>7/9/2022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You can safely remove this slide. This slide</a:t>
            </a:r>
            <a:r>
              <a:rPr lang="en-US" baseline="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6471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4B7767-4FCA-4E6C-AE57-2F49E1BC80FA}"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BFB00C-CAFB-4BCE-800D-2109116C2F39}"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F2BAD0-E6E2-4351-9EE0-E40BAB3C00E0}"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a:prstGeom prst="rect">
            <a:avLst/>
          </a:prstGeo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BCA16FA1-C5C2-4104-83AA-EB569613F595}" type="datetime1">
              <a:rPr lang="en-US" smtClean="0"/>
              <a:t>7/9/2022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58880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5F4015-6237-427B-8254-B77D8AB48A22}"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25695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9980514-8153-49E6-96DC-145B1679DF82}" type="datetime1">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8F0A3D-660E-4A3A-BF98-9504925C6302}"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B428CA-4492-41F4-99D3-67DCA2DA70E1}" type="datetime1">
              <a:rPr lang="en-US" smtClean="0"/>
              <a:t>7/9/2022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197B5F-5DEE-4FBB-991B-3A424C74DA7A}" type="datetime1">
              <a:rPr lang="en-US" smtClean="0"/>
              <a:t>7/9/2022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8169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E5EEF6-DE3B-4208-BE72-11827C6D1AC1}" type="datetime1">
              <a:rPr lang="en-US" smtClean="0"/>
              <a:t>7/9/2022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37D54-AC17-423D-9B02-CF18A1A77D93}"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B1E084-C249-4D2A-85A2-DD55F69A0C74}" type="datetime1">
              <a:rPr lang="en-US" smtClean="0"/>
              <a:t>7/9/2022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C7A9B9-61F5-46B9-ACCE-4CAC15AE7E14}" type="datetime1">
              <a:rPr lang="en-US" smtClean="0"/>
              <a:t>7/9/2022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mysql.com/fr/products/classic/" TargetMode="External"/><Relationship Id="rId3" Type="http://schemas.openxmlformats.org/officeDocument/2006/relationships/hyperlink" Target="https://en.wikipedia.org/wiki/David_Axmark" TargetMode="External"/><Relationship Id="rId7" Type="http://schemas.openxmlformats.org/officeDocument/2006/relationships/hyperlink" Target="https://www.mysql.com/fr/products/standard/" TargetMode="External"/><Relationship Id="rId2" Type="http://schemas.openxmlformats.org/officeDocument/2006/relationships/hyperlink" Target="https://en.wikipedia.org/wiki/Michael_Widenius" TargetMode="External"/><Relationship Id="rId1" Type="http://schemas.openxmlformats.org/officeDocument/2006/relationships/slideLayout" Target="../slideLayouts/slideLayout7.xml"/><Relationship Id="rId6" Type="http://schemas.openxmlformats.org/officeDocument/2006/relationships/hyperlink" Target="https://www.mysql.com/fr/products/enterprise/" TargetMode="External"/><Relationship Id="rId5" Type="http://schemas.openxmlformats.org/officeDocument/2006/relationships/hyperlink" Target="https://www.mysql.com/fr/cloud/" TargetMode="External"/><Relationship Id="rId10" Type="http://schemas.openxmlformats.org/officeDocument/2006/relationships/hyperlink" Target="https://www.mysql.com/fr/oem/" TargetMode="External"/><Relationship Id="rId4" Type="http://schemas.openxmlformats.org/officeDocument/2006/relationships/hyperlink" Target="https://www.mysql.com/" TargetMode="External"/><Relationship Id="rId9" Type="http://schemas.openxmlformats.org/officeDocument/2006/relationships/hyperlink" Target="https://www.mysql.com/fr/products/cluster/"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cloud.google.com/sql/docs/postgres" TargetMode="External"/><Relationship Id="rId3" Type="http://schemas.openxmlformats.org/officeDocument/2006/relationships/hyperlink" Target="https://www.citusdata.com/" TargetMode="External"/><Relationship Id="rId7" Type="http://schemas.openxmlformats.org/officeDocument/2006/relationships/hyperlink" Target="https://azure.microsoft.com/en-us/services/postgresql/" TargetMode="External"/><Relationship Id="rId2" Type="http://schemas.openxmlformats.org/officeDocument/2006/relationships/hyperlink" Target="https://www.enterprisedb.com/products/postgresql-open-source-database-advantages-why-choose" TargetMode="External"/><Relationship Id="rId1" Type="http://schemas.openxmlformats.org/officeDocument/2006/relationships/slideLayout" Target="../slideLayouts/slideLayout7.xml"/><Relationship Id="rId6" Type="http://schemas.openxmlformats.org/officeDocument/2006/relationships/hyperlink" Target="https://aws.amazon.com/rds/postgresql/" TargetMode="External"/><Relationship Id="rId5" Type="http://schemas.openxmlformats.org/officeDocument/2006/relationships/hyperlink" Target="https://aiven.io/postgresql" TargetMode="External"/><Relationship Id="rId4" Type="http://schemas.openxmlformats.org/officeDocument/2006/relationships/hyperlink" Target="https://scalegrid.io/postgresql.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OS/2" TargetMode="External"/><Relationship Id="rId3" Type="http://schemas.openxmlformats.org/officeDocument/2006/relationships/hyperlink" Target="https://en.wikipedia.org/wiki/Ashton-Tate" TargetMode="External"/><Relationship Id="rId7" Type="http://schemas.openxmlformats.org/officeDocument/2006/relationships/hyperlink" Target="https://en.wikipedia.org/wiki/IBM" TargetMode="External"/><Relationship Id="rId2" Type="http://schemas.openxmlformats.org/officeDocument/2006/relationships/hyperlink" Target="https://en.wikipedia.org/wiki/Microsoft" TargetMode="External"/><Relationship Id="rId1" Type="http://schemas.openxmlformats.org/officeDocument/2006/relationships/slideLayout" Target="../slideLayouts/slideLayout7.xml"/><Relationship Id="rId6" Type="http://schemas.openxmlformats.org/officeDocument/2006/relationships/hyperlink" Target="https://www.microsoft.com/en-us/sql-server/sql-server-2019" TargetMode="External"/><Relationship Id="rId11" Type="http://schemas.openxmlformats.org/officeDocument/2006/relationships/hyperlink" Target="https://cloud.google.com/sql-server" TargetMode="External"/><Relationship Id="rId5" Type="http://schemas.openxmlformats.org/officeDocument/2006/relationships/hyperlink" Target="https://en.wikipedia.org/wiki/Sybase_SQL_Server" TargetMode="External"/><Relationship Id="rId10" Type="http://schemas.openxmlformats.org/officeDocument/2006/relationships/hyperlink" Target="https://aws.amazon.com/rds/sqlserver/" TargetMode="External"/><Relationship Id="rId4" Type="http://schemas.openxmlformats.org/officeDocument/2006/relationships/hyperlink" Target="https://en.wikipedia.org/wiki/Sybase" TargetMode="External"/><Relationship Id="rId9" Type="http://schemas.openxmlformats.org/officeDocument/2006/relationships/hyperlink" Target="https://docs.microsoft.com/en-us/azure/azure-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
          <p:cNvGrpSpPr>
            <a:grpSpLocks noChangeAspect="1"/>
          </p:cNvGrpSpPr>
          <p:nvPr/>
        </p:nvGrpSpPr>
        <p:grpSpPr bwMode="auto">
          <a:xfrm>
            <a:off x="7288213" y="2017713"/>
            <a:ext cx="4311650" cy="3322637"/>
            <a:chOff x="255" y="1263"/>
            <a:chExt cx="2716" cy="2093"/>
          </a:xfrm>
        </p:grpSpPr>
        <p:sp>
          <p:nvSpPr>
            <p:cNvPr id="4" name="Freeform 37"/>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38"/>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p:cNvSpPr/>
          <p:nvPr/>
        </p:nvSpPr>
        <p:spPr>
          <a:xfrm>
            <a:off x="635000" y="2813050"/>
            <a:ext cx="3015744" cy="11727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fr-FR" sz="2800" dirty="0"/>
              <a:t>MySQL</a:t>
            </a:r>
            <a:endParaRPr lang="en-US" sz="2800" dirty="0">
              <a:solidFill>
                <a:schemeClr val="bg1"/>
              </a:solidFill>
            </a:endParaRPr>
          </a:p>
        </p:txBody>
      </p:sp>
      <p:sp>
        <p:nvSpPr>
          <p:cNvPr id="7" name="Rectangle 6"/>
          <p:cNvSpPr/>
          <p:nvPr/>
        </p:nvSpPr>
        <p:spPr>
          <a:xfrm>
            <a:off x="3791456" y="2813050"/>
            <a:ext cx="3015744" cy="1172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fr-FR" sz="2400" dirty="0"/>
              <a:t>PostgreSQL</a:t>
            </a:r>
            <a:endParaRPr lang="en-US" sz="2400" dirty="0">
              <a:solidFill>
                <a:schemeClr val="bg1"/>
              </a:solidFill>
            </a:endParaRPr>
          </a:p>
        </p:txBody>
      </p:sp>
      <p:sp>
        <p:nvSpPr>
          <p:cNvPr id="8" name="Rectangle 7"/>
          <p:cNvSpPr/>
          <p:nvPr/>
        </p:nvSpPr>
        <p:spPr>
          <a:xfrm>
            <a:off x="635000" y="4128340"/>
            <a:ext cx="3015744" cy="11727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00"/>
            <a:r>
              <a:rPr lang="fr-FR" sz="2400" dirty="0"/>
              <a:t>SQL SERVER</a:t>
            </a:r>
            <a:endParaRPr lang="en-US" sz="2400" dirty="0">
              <a:solidFill>
                <a:schemeClr val="bg1"/>
              </a:solidFill>
            </a:endParaRPr>
          </a:p>
        </p:txBody>
      </p:sp>
      <p:sp>
        <p:nvSpPr>
          <p:cNvPr id="12" name="TextBox 11"/>
          <p:cNvSpPr txBox="1"/>
          <p:nvPr/>
        </p:nvSpPr>
        <p:spPr>
          <a:xfrm>
            <a:off x="635000" y="1551414"/>
            <a:ext cx="5613400" cy="1015663"/>
          </a:xfrm>
          <a:prstGeom prst="rect">
            <a:avLst/>
          </a:prstGeom>
          <a:noFill/>
        </p:spPr>
        <p:txBody>
          <a:bodyPr wrap="square" rtlCol="0">
            <a:spAutoFit/>
          </a:bodyPr>
          <a:lstStyle/>
          <a:p>
            <a:r>
              <a:rPr lang="en-US" sz="6000" spc="-300" dirty="0">
                <a:solidFill>
                  <a:schemeClr val="tx1">
                    <a:lumMod val="65000"/>
                    <a:lumOff val="35000"/>
                  </a:schemeClr>
                </a:solidFill>
                <a:latin typeface="Arial" panose="020B0604020202020204" pitchFamily="34" charset="0"/>
                <a:cs typeface="Arial" panose="020B0604020202020204" pitchFamily="34" charset="0"/>
              </a:rPr>
              <a:t>Plan</a:t>
            </a:r>
          </a:p>
        </p:txBody>
      </p:sp>
      <p:sp>
        <p:nvSpPr>
          <p:cNvPr id="13" name="Rectangle 12"/>
          <p:cNvSpPr/>
          <p:nvPr/>
        </p:nvSpPr>
        <p:spPr>
          <a:xfrm>
            <a:off x="635000" y="2813050"/>
            <a:ext cx="1059944" cy="11727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01</a:t>
            </a:r>
          </a:p>
        </p:txBody>
      </p:sp>
      <p:sp>
        <p:nvSpPr>
          <p:cNvPr id="14" name="Rectangle 13"/>
          <p:cNvSpPr/>
          <p:nvPr/>
        </p:nvSpPr>
        <p:spPr>
          <a:xfrm>
            <a:off x="3791456" y="2813050"/>
            <a:ext cx="1059944" cy="117277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02</a:t>
            </a:r>
          </a:p>
        </p:txBody>
      </p:sp>
      <p:sp>
        <p:nvSpPr>
          <p:cNvPr id="15" name="Rectangle 14"/>
          <p:cNvSpPr/>
          <p:nvPr/>
        </p:nvSpPr>
        <p:spPr>
          <a:xfrm>
            <a:off x="635000" y="4139861"/>
            <a:ext cx="1059944" cy="117277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03</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036" y="2194790"/>
            <a:ext cx="4008581" cy="2266373"/>
          </a:xfrm>
          <a:prstGeom prst="rect">
            <a:avLst/>
          </a:prstGeom>
        </p:spPr>
      </p:pic>
      <p:sp>
        <p:nvSpPr>
          <p:cNvPr id="22" name="Rectangle 21"/>
          <p:cNvSpPr/>
          <p:nvPr/>
        </p:nvSpPr>
        <p:spPr>
          <a:xfrm>
            <a:off x="3788567" y="4139861"/>
            <a:ext cx="3015744" cy="1172779"/>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1206500"/>
            <a:r>
              <a:rPr lang="en-US" sz="2400" dirty="0">
                <a:solidFill>
                  <a:schemeClr val="bg1"/>
                </a:solidFill>
              </a:rPr>
              <a:t>RDBMS #</a:t>
            </a:r>
          </a:p>
        </p:txBody>
      </p:sp>
      <p:sp>
        <p:nvSpPr>
          <p:cNvPr id="23" name="Rectangle 22"/>
          <p:cNvSpPr/>
          <p:nvPr/>
        </p:nvSpPr>
        <p:spPr>
          <a:xfrm>
            <a:off x="3788567" y="4151382"/>
            <a:ext cx="1059944" cy="1149737"/>
          </a:xfrm>
          <a:prstGeom prst="rect">
            <a:avLst/>
          </a:prstGeom>
          <a:solidFill>
            <a:schemeClr val="accent4">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spc="-300" dirty="0">
                <a:latin typeface="Arial" panose="020B0604020202020204" pitchFamily="34" charset="0"/>
                <a:cs typeface="Arial" panose="020B0604020202020204" pitchFamily="34" charset="0"/>
              </a:rPr>
              <a:t>04</a:t>
            </a:r>
          </a:p>
        </p:txBody>
      </p:sp>
    </p:spTree>
    <p:extLst>
      <p:ext uri="{BB962C8B-B14F-4D97-AF65-F5344CB8AC3E}">
        <p14:creationId xmlns:p14="http://schemas.microsoft.com/office/powerpoint/2010/main" val="350843860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2958"/>
          <a:stretch/>
        </p:blipFill>
        <p:spPr>
          <a:xfrm>
            <a:off x="0" y="-64655"/>
            <a:ext cx="12191999" cy="6922655"/>
          </a:xfrm>
          <a:prstGeom prst="rect">
            <a:avLst/>
          </a:prstGeom>
        </p:spPr>
      </p:pic>
      <p:sp>
        <p:nvSpPr>
          <p:cNvPr id="4" name="Slide Number Placeholder 3"/>
          <p:cNvSpPr>
            <a:spLocks noGrp="1"/>
          </p:cNvSpPr>
          <p:nvPr>
            <p:ph type="sldNum" sz="quarter" idx="12"/>
          </p:nvPr>
        </p:nvSpPr>
        <p:spPr/>
        <p:txBody>
          <a:bodyPr/>
          <a:lstStyle/>
          <a:p>
            <a:fld id="{9701D84C-9C77-4038-8AC7-641397FA4931}" type="slidenum">
              <a:rPr lang="en-US" smtClean="0"/>
              <a:t>10</a:t>
            </a:fld>
            <a:endParaRPr lang="en-US"/>
          </a:p>
        </p:txBody>
      </p:sp>
    </p:spTree>
    <p:extLst>
      <p:ext uri="{BB962C8B-B14F-4D97-AF65-F5344CB8AC3E}">
        <p14:creationId xmlns:p14="http://schemas.microsoft.com/office/powerpoint/2010/main" val="368464553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4" name="Slide Number Placeholder 3"/>
          <p:cNvSpPr>
            <a:spLocks noGrp="1"/>
          </p:cNvSpPr>
          <p:nvPr>
            <p:ph type="sldNum" sz="quarter" idx="12"/>
          </p:nvPr>
        </p:nvSpPr>
        <p:spPr/>
        <p:txBody>
          <a:bodyPr/>
          <a:lstStyle/>
          <a:p>
            <a:fld id="{9701D84C-9C77-4038-8AC7-641397FA4931}" type="slidenum">
              <a:rPr lang="en-US" smtClean="0"/>
              <a:t>11</a:t>
            </a:fld>
            <a:endParaRPr lang="en-US"/>
          </a:p>
        </p:txBody>
      </p:sp>
    </p:spTree>
    <p:extLst>
      <p:ext uri="{BB962C8B-B14F-4D97-AF65-F5344CB8AC3E}">
        <p14:creationId xmlns:p14="http://schemas.microsoft.com/office/powerpoint/2010/main" val="23866029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0588" y="923365"/>
            <a:ext cx="10233211"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Some of </a:t>
            </a:r>
            <a:r>
              <a:rPr lang="en-US" sz="2000" b="1" dirty="0"/>
              <a:t>MYSQL</a:t>
            </a:r>
            <a:r>
              <a:rPr lang="en-US" sz="2000" dirty="0"/>
              <a:t> disadvantages are that it has been known to suffer from poor performance when scaling, open source development has lagged since Oracle has taken control of MySQL, and it does not include some advanced features that developers may be used to.</a:t>
            </a:r>
          </a:p>
          <a:p>
            <a:endParaRPr lang="en-US" sz="2000" dirty="0"/>
          </a:p>
          <a:p>
            <a:pPr marL="342900" indent="-342900">
              <a:buFont typeface="Arial" panose="020B0604020202020204" pitchFamily="34" charset="0"/>
              <a:buChar char="•"/>
            </a:pPr>
            <a:r>
              <a:rPr lang="en-US" sz="2000" dirty="0"/>
              <a:t>The main disadvantage of </a:t>
            </a:r>
            <a:r>
              <a:rPr lang="en-US" sz="2000" b="1" dirty="0"/>
              <a:t>PostgreSQL</a:t>
            </a:r>
            <a:r>
              <a:rPr lang="en-US" sz="2000" dirty="0"/>
              <a:t> is that it can be slower in performance than other databases such as MySQL. It is also slightly less popular than MySQL.</a:t>
            </a:r>
          </a:p>
          <a:p>
            <a:endParaRPr lang="en-US" sz="2000" dirty="0"/>
          </a:p>
          <a:p>
            <a:pPr marL="342900" indent="-342900">
              <a:buFont typeface="Arial" panose="020B0604020202020204" pitchFamily="34" charset="0"/>
              <a:buChar char="•"/>
            </a:pPr>
            <a:r>
              <a:rPr lang="en-US" sz="2000" dirty="0"/>
              <a:t>The main disadvantage of </a:t>
            </a:r>
            <a:r>
              <a:rPr lang="fr-FR" sz="2000" b="1" dirty="0"/>
              <a:t>SQL Server </a:t>
            </a:r>
            <a:r>
              <a:rPr lang="fr-FR" sz="2000" dirty="0"/>
              <a:t>IS</a:t>
            </a:r>
            <a:r>
              <a:rPr lang="fr-FR" sz="2000" b="1" dirty="0"/>
              <a:t> </a:t>
            </a:r>
            <a:r>
              <a:rPr lang="fr-FR" sz="2000" u="sng" dirty="0" err="1"/>
              <a:t>Expensive</a:t>
            </a:r>
            <a:r>
              <a:rPr lang="fr-FR" sz="2000" u="sng" dirty="0"/>
              <a:t> </a:t>
            </a:r>
            <a:r>
              <a:rPr lang="fr-FR" sz="2000" u="sng" dirty="0" err="1"/>
              <a:t>pricing</a:t>
            </a:r>
            <a:r>
              <a:rPr lang="fr-FR" sz="2000" dirty="0"/>
              <a:t>.</a:t>
            </a:r>
            <a:r>
              <a:rPr lang="en-US" sz="2000" dirty="0"/>
              <a:t> Microsoft offers a free entry-level version called </a:t>
            </a:r>
            <a:r>
              <a:rPr lang="en-US" sz="2000" i="1" dirty="0"/>
              <a:t>Express</a:t>
            </a:r>
            <a:r>
              <a:rPr lang="en-US" sz="2000" dirty="0"/>
              <a:t> but can become </a:t>
            </a:r>
            <a:r>
              <a:rPr lang="en-US" sz="2000" u="sng" dirty="0"/>
              <a:t>very expensive </a:t>
            </a:r>
            <a:r>
              <a:rPr lang="en-US" sz="2000" dirty="0"/>
              <a:t>as you </a:t>
            </a:r>
            <a:r>
              <a:rPr lang="en-US" sz="2000" u="sng" dirty="0"/>
              <a:t>scale </a:t>
            </a:r>
            <a:r>
              <a:rPr lang="en-US" sz="2000" dirty="0"/>
              <a:t>your application.</a:t>
            </a:r>
            <a:br>
              <a:rPr lang="en-US" sz="2000" dirty="0"/>
            </a:br>
            <a:endParaRPr lang="fr-FR" sz="2000" dirty="0"/>
          </a:p>
          <a:p>
            <a:pPr algn="ctr"/>
            <a:r>
              <a:rPr lang="fr-FR" sz="2000" dirty="0">
                <a:solidFill>
                  <a:schemeClr val="bg1"/>
                </a:solidFill>
              </a:rPr>
              <a:t> </a:t>
            </a:r>
          </a:p>
        </p:txBody>
      </p:sp>
      <p:sp>
        <p:nvSpPr>
          <p:cNvPr id="7" name="Slide Number Placeholder 6"/>
          <p:cNvSpPr>
            <a:spLocks noGrp="1"/>
          </p:cNvSpPr>
          <p:nvPr>
            <p:ph type="sldNum" sz="quarter" idx="12"/>
          </p:nvPr>
        </p:nvSpPr>
        <p:spPr/>
        <p:txBody>
          <a:bodyPr/>
          <a:lstStyle/>
          <a:p>
            <a:fld id="{96E69268-9C8B-4EBF-A9EE-DC5DC2D48DC3}" type="slidenum">
              <a:rPr lang="en-US" smtClean="0"/>
              <a:pPr/>
              <a:t>12</a:t>
            </a:fld>
            <a:endParaRPr lang="en-US"/>
          </a:p>
        </p:txBody>
      </p:sp>
    </p:spTree>
    <p:extLst>
      <p:ext uri="{BB962C8B-B14F-4D97-AF65-F5344CB8AC3E}">
        <p14:creationId xmlns:p14="http://schemas.microsoft.com/office/powerpoint/2010/main" val="377253201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052500747"/>
              </p:ext>
            </p:extLst>
          </p:nvPr>
        </p:nvGraphicFramePr>
        <p:xfrm>
          <a:off x="332489" y="2702983"/>
          <a:ext cx="1265237" cy="14520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extLst>
              <p:ext uri="{D42A27DB-BD31-4B8C-83A1-F6EECF244321}">
                <p14:modId xmlns:p14="http://schemas.microsoft.com/office/powerpoint/2010/main" val="3901507661"/>
              </p:ext>
            </p:extLst>
          </p:nvPr>
        </p:nvGraphicFramePr>
        <p:xfrm>
          <a:off x="332488" y="4246775"/>
          <a:ext cx="1265237" cy="1452033"/>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0871"/>
            <a:ext cx="5911273" cy="5417129"/>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1273" y="1440872"/>
            <a:ext cx="6280727" cy="5444837"/>
          </a:xfrm>
          <a:prstGeom prst="rect">
            <a:avLst/>
          </a:prstGeom>
        </p:spPr>
      </p:pic>
      <p:sp>
        <p:nvSpPr>
          <p:cNvPr id="15" name="Rectangle 14"/>
          <p:cNvSpPr/>
          <p:nvPr/>
        </p:nvSpPr>
        <p:spPr>
          <a:xfrm>
            <a:off x="7241685" y="517827"/>
            <a:ext cx="3619902" cy="830997"/>
          </a:xfrm>
          <a:prstGeom prst="rect">
            <a:avLst/>
          </a:prstGeom>
        </p:spPr>
        <p:txBody>
          <a:bodyPr wrap="none">
            <a:spAutoFit/>
          </a:bodyPr>
          <a:lstStyle/>
          <a:p>
            <a:pPr algn="ctr"/>
            <a:r>
              <a:rPr lang="en-US" sz="2400" b="1" dirty="0">
                <a:solidFill>
                  <a:srgbClr val="292929"/>
                </a:solidFill>
                <a:latin typeface="charter"/>
              </a:rPr>
              <a:t>According to the Stack </a:t>
            </a:r>
          </a:p>
          <a:p>
            <a:pPr algn="ctr"/>
            <a:r>
              <a:rPr lang="en-US" sz="2400" b="1" dirty="0">
                <a:solidFill>
                  <a:srgbClr val="292929"/>
                </a:solidFill>
                <a:latin typeface="charter"/>
              </a:rPr>
              <a:t>Overflow Developer</a:t>
            </a:r>
            <a:endParaRPr lang="fr-FR" sz="2400" b="1" dirty="0"/>
          </a:p>
        </p:txBody>
      </p:sp>
      <p:sp>
        <p:nvSpPr>
          <p:cNvPr id="16" name="Rectangle 15"/>
          <p:cNvSpPr/>
          <p:nvPr/>
        </p:nvSpPr>
        <p:spPr>
          <a:xfrm>
            <a:off x="1265643" y="394317"/>
            <a:ext cx="2712602" cy="830997"/>
          </a:xfrm>
          <a:prstGeom prst="rect">
            <a:avLst/>
          </a:prstGeom>
        </p:spPr>
        <p:txBody>
          <a:bodyPr wrap="none">
            <a:spAutoFit/>
          </a:bodyPr>
          <a:lstStyle/>
          <a:p>
            <a:pPr algn="ctr"/>
            <a:r>
              <a:rPr lang="fr-FR" sz="2400" b="1" dirty="0" err="1">
                <a:solidFill>
                  <a:srgbClr val="292929"/>
                </a:solidFill>
                <a:latin typeface="charter"/>
              </a:rPr>
              <a:t>According</a:t>
            </a:r>
            <a:r>
              <a:rPr lang="fr-FR" sz="2400" b="1" dirty="0">
                <a:solidFill>
                  <a:srgbClr val="292929"/>
                </a:solidFill>
                <a:latin typeface="charter"/>
              </a:rPr>
              <a:t> to the </a:t>
            </a:r>
          </a:p>
          <a:p>
            <a:pPr algn="ctr"/>
            <a:r>
              <a:rPr lang="fr-FR" sz="2400" b="1" dirty="0">
                <a:solidFill>
                  <a:srgbClr val="292929"/>
                </a:solidFill>
                <a:latin typeface="charter"/>
              </a:rPr>
              <a:t>DB-</a:t>
            </a:r>
            <a:r>
              <a:rPr lang="fr-FR" sz="2400" b="1" dirty="0" err="1">
                <a:solidFill>
                  <a:srgbClr val="292929"/>
                </a:solidFill>
                <a:latin typeface="charter"/>
              </a:rPr>
              <a:t>Engines</a:t>
            </a:r>
            <a:endParaRPr lang="fr-FR" sz="2400" b="1" dirty="0"/>
          </a:p>
        </p:txBody>
      </p:sp>
      <p:sp>
        <p:nvSpPr>
          <p:cNvPr id="17" name="Slide Number Placeholder 16"/>
          <p:cNvSpPr>
            <a:spLocks noGrp="1"/>
          </p:cNvSpPr>
          <p:nvPr>
            <p:ph type="sldNum" sz="quarter" idx="12"/>
          </p:nvPr>
        </p:nvSpPr>
        <p:spPr/>
        <p:txBody>
          <a:bodyPr/>
          <a:lstStyle/>
          <a:p>
            <a:fld id="{9701D84C-9C77-4038-8AC7-641397FA4931}" type="slidenum">
              <a:rPr lang="en-US" smtClean="0"/>
              <a:t>13</a:t>
            </a:fld>
            <a:endParaRPr lang="en-US"/>
          </a:p>
        </p:txBody>
      </p:sp>
    </p:spTree>
    <p:extLst>
      <p:ext uri="{BB962C8B-B14F-4D97-AF65-F5344CB8AC3E}">
        <p14:creationId xmlns:p14="http://schemas.microsoft.com/office/powerpoint/2010/main" val="15053689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3214755" y="1079786"/>
            <a:ext cx="5210330" cy="923330"/>
          </a:xfrm>
          <a:prstGeom prst="rect">
            <a:avLst/>
          </a:prstGeom>
        </p:spPr>
        <p:txBody>
          <a:bodyPr wrap="square">
            <a:spAutoFit/>
          </a:bodyPr>
          <a:lstStyle/>
          <a:p>
            <a:pPr algn="ctr"/>
            <a:r>
              <a:rPr lang="fr-FR" sz="5400" b="1" dirty="0"/>
              <a:t>MySQL</a:t>
            </a:r>
          </a:p>
        </p:txBody>
      </p:sp>
      <p:sp>
        <p:nvSpPr>
          <p:cNvPr id="205" name="Line Callout 1 (Accent Bar) 204"/>
          <p:cNvSpPr/>
          <p:nvPr/>
        </p:nvSpPr>
        <p:spPr>
          <a:xfrm>
            <a:off x="9149772" y="3365170"/>
            <a:ext cx="1910093" cy="529064"/>
          </a:xfrm>
          <a:prstGeom prst="accentCallout1">
            <a:avLst/>
          </a:prstGeom>
          <a:solidFill>
            <a:schemeClr val="accent4">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When /not use it</a:t>
            </a:r>
          </a:p>
        </p:txBody>
      </p:sp>
      <p:sp>
        <p:nvSpPr>
          <p:cNvPr id="206" name="Line Callout 1 (Accent Bar) 205"/>
          <p:cNvSpPr/>
          <p:nvPr/>
        </p:nvSpPr>
        <p:spPr>
          <a:xfrm flipH="1">
            <a:off x="346824" y="1124351"/>
            <a:ext cx="1877908" cy="529064"/>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Definition</a:t>
            </a:r>
          </a:p>
        </p:txBody>
      </p:sp>
      <p:sp>
        <p:nvSpPr>
          <p:cNvPr id="207" name="Line Callout 1 (Accent Bar) 206"/>
          <p:cNvSpPr/>
          <p:nvPr/>
        </p:nvSpPr>
        <p:spPr>
          <a:xfrm flipH="1">
            <a:off x="385969" y="3420107"/>
            <a:ext cx="1897611" cy="529064"/>
          </a:xfrm>
          <a:prstGeom prst="accentCallout1">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Product</a:t>
            </a:r>
          </a:p>
        </p:txBody>
      </p:sp>
      <p:sp>
        <p:nvSpPr>
          <p:cNvPr id="89" name="Line Callout 1 (Accent Bar) 88"/>
          <p:cNvSpPr/>
          <p:nvPr/>
        </p:nvSpPr>
        <p:spPr>
          <a:xfrm>
            <a:off x="9149772" y="1124351"/>
            <a:ext cx="1910093" cy="529064"/>
          </a:xfrm>
          <a:prstGeom prst="accentCallout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Key Features</a:t>
            </a:r>
          </a:p>
        </p:txBody>
      </p:sp>
      <p:grpSp>
        <p:nvGrpSpPr>
          <p:cNvPr id="90" name="Group 89"/>
          <p:cNvGrpSpPr/>
          <p:nvPr/>
        </p:nvGrpSpPr>
        <p:grpSpPr>
          <a:xfrm>
            <a:off x="3349770" y="2318327"/>
            <a:ext cx="5176838" cy="4539673"/>
            <a:chOff x="3506788" y="1241425"/>
            <a:chExt cx="5176838" cy="5616576"/>
          </a:xfrm>
        </p:grpSpPr>
        <p:sp>
          <p:nvSpPr>
            <p:cNvPr id="91" name="Freeform 5"/>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6"/>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8"/>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0"/>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Line 21"/>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23"/>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24"/>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25"/>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26"/>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27"/>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8"/>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Rectangle 29"/>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1"/>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2"/>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3"/>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5"/>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6"/>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37"/>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38"/>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9"/>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40"/>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41"/>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42"/>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3"/>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4"/>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5"/>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6"/>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7"/>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48"/>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49"/>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0"/>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1"/>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52"/>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53"/>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4"/>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5"/>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6"/>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7"/>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8"/>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9"/>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Line 60"/>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61"/>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2"/>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3"/>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4"/>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5"/>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66"/>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7"/>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68"/>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69"/>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0"/>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71"/>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2"/>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73"/>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74"/>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75"/>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6"/>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77"/>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8"/>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79"/>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503" y="2146181"/>
            <a:ext cx="2436740" cy="2184054"/>
          </a:xfrm>
          <a:prstGeom prst="ellipse">
            <a:avLst/>
          </a:prstGeom>
          <a:ln>
            <a:noFill/>
          </a:ln>
          <a:effectLst>
            <a:softEdge rad="112500"/>
          </a:effectLst>
        </p:spPr>
      </p:pic>
      <p:sp>
        <p:nvSpPr>
          <p:cNvPr id="5" name="Slide Number Placeholder 4"/>
          <p:cNvSpPr>
            <a:spLocks noGrp="1"/>
          </p:cNvSpPr>
          <p:nvPr>
            <p:ph type="sldNum" sz="quarter" idx="12"/>
          </p:nvPr>
        </p:nvSpPr>
        <p:spPr/>
        <p:txBody>
          <a:bodyPr/>
          <a:lstStyle/>
          <a:p>
            <a:fld id="{9701D84C-9C77-4038-8AC7-641397FA4931}" type="slidenum">
              <a:rPr lang="en-US" smtClean="0"/>
              <a:t>2</a:t>
            </a:fld>
            <a:endParaRPr lang="en-US"/>
          </a:p>
        </p:txBody>
      </p:sp>
    </p:spTree>
    <p:extLst>
      <p:ext uri="{BB962C8B-B14F-4D97-AF65-F5344CB8AC3E}">
        <p14:creationId xmlns:p14="http://schemas.microsoft.com/office/powerpoint/2010/main" val="2566405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anim calcmode="lin" valueType="num">
                                      <p:cBhvr>
                                        <p:cTn id="8" dur="1000" fill="hold"/>
                                        <p:tgtEl>
                                          <p:spTgt spid="206"/>
                                        </p:tgtEl>
                                        <p:attrNameLst>
                                          <p:attrName>ppt_x</p:attrName>
                                        </p:attrNameLst>
                                      </p:cBhvr>
                                      <p:tavLst>
                                        <p:tav tm="0">
                                          <p:val>
                                            <p:strVal val="#ppt_x"/>
                                          </p:val>
                                        </p:tav>
                                        <p:tav tm="100000">
                                          <p:val>
                                            <p:strVal val="#ppt_x"/>
                                          </p:val>
                                        </p:tav>
                                      </p:tavLst>
                                    </p:anim>
                                    <p:anim calcmode="lin" valueType="num">
                                      <p:cBhvr>
                                        <p:cTn id="9" dur="1000" fill="hold"/>
                                        <p:tgtEl>
                                          <p:spTgt spid="20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anim calcmode="lin" valueType="num">
                                      <p:cBhvr>
                                        <p:cTn id="13" dur="1000" fill="hold"/>
                                        <p:tgtEl>
                                          <p:spTgt spid="207"/>
                                        </p:tgtEl>
                                        <p:attrNameLst>
                                          <p:attrName>ppt_x</p:attrName>
                                        </p:attrNameLst>
                                      </p:cBhvr>
                                      <p:tavLst>
                                        <p:tav tm="0">
                                          <p:val>
                                            <p:strVal val="#ppt_x"/>
                                          </p:val>
                                        </p:tav>
                                        <p:tav tm="100000">
                                          <p:val>
                                            <p:strVal val="#ppt_x"/>
                                          </p:val>
                                        </p:tav>
                                      </p:tavLst>
                                    </p:anim>
                                    <p:anim calcmode="lin" valueType="num">
                                      <p:cBhvr>
                                        <p:cTn id="14" dur="1000" fill="hold"/>
                                        <p:tgtEl>
                                          <p:spTgt spid="20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1000"/>
                                        <p:tgtEl>
                                          <p:spTgt spid="89"/>
                                        </p:tgtEl>
                                      </p:cBhvr>
                                    </p:animEffect>
                                    <p:anim calcmode="lin" valueType="num">
                                      <p:cBhvr>
                                        <p:cTn id="18" dur="1000" fill="hold"/>
                                        <p:tgtEl>
                                          <p:spTgt spid="89"/>
                                        </p:tgtEl>
                                        <p:attrNameLst>
                                          <p:attrName>ppt_x</p:attrName>
                                        </p:attrNameLst>
                                      </p:cBhvr>
                                      <p:tavLst>
                                        <p:tav tm="0">
                                          <p:val>
                                            <p:strVal val="#ppt_x"/>
                                          </p:val>
                                        </p:tav>
                                        <p:tav tm="100000">
                                          <p:val>
                                            <p:strVal val="#ppt_x"/>
                                          </p:val>
                                        </p:tav>
                                      </p:tavLst>
                                    </p:anim>
                                    <p:anim calcmode="lin" valueType="num">
                                      <p:cBhvr>
                                        <p:cTn id="19" dur="10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5"/>
                                        </p:tgtEl>
                                        <p:attrNameLst>
                                          <p:attrName>style.visibility</p:attrName>
                                        </p:attrNameLst>
                                      </p:cBhvr>
                                      <p:to>
                                        <p:strVal val="visible"/>
                                      </p:to>
                                    </p:set>
                                    <p:animEffect transition="in" filter="fade">
                                      <p:cBhvr>
                                        <p:cTn id="22" dur="1000"/>
                                        <p:tgtEl>
                                          <p:spTgt spid="205"/>
                                        </p:tgtEl>
                                      </p:cBhvr>
                                    </p:animEffect>
                                    <p:anim calcmode="lin" valueType="num">
                                      <p:cBhvr>
                                        <p:cTn id="23" dur="1000" fill="hold"/>
                                        <p:tgtEl>
                                          <p:spTgt spid="205"/>
                                        </p:tgtEl>
                                        <p:attrNameLst>
                                          <p:attrName>ppt_x</p:attrName>
                                        </p:attrNameLst>
                                      </p:cBhvr>
                                      <p:tavLst>
                                        <p:tav tm="0">
                                          <p:val>
                                            <p:strVal val="#ppt_x"/>
                                          </p:val>
                                        </p:tav>
                                        <p:tav tm="100000">
                                          <p:val>
                                            <p:strVal val="#ppt_x"/>
                                          </p:val>
                                        </p:tav>
                                      </p:tavLst>
                                    </p:anim>
                                    <p:anim calcmode="lin" valueType="num">
                                      <p:cBhvr>
                                        <p:cTn id="24"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6" grpId="0" animBg="1"/>
      <p:bldP spid="207" grpId="0" animBg="1"/>
      <p:bldP spid="8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624779" y="264975"/>
            <a:ext cx="1771076" cy="3923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Rectangle 61"/>
          <p:cNvSpPr/>
          <p:nvPr/>
        </p:nvSpPr>
        <p:spPr>
          <a:xfrm>
            <a:off x="9725888" y="315652"/>
            <a:ext cx="1911930" cy="3923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0" name="Rectangle 59"/>
          <p:cNvSpPr/>
          <p:nvPr/>
        </p:nvSpPr>
        <p:spPr>
          <a:xfrm>
            <a:off x="3620655" y="301920"/>
            <a:ext cx="1514764" cy="3923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TextBox 12"/>
          <p:cNvSpPr txBox="1"/>
          <p:nvPr/>
        </p:nvSpPr>
        <p:spPr>
          <a:xfrm>
            <a:off x="3338945" y="315652"/>
            <a:ext cx="2087418" cy="369332"/>
          </a:xfrm>
          <a:prstGeom prst="rect">
            <a:avLst/>
          </a:prstGeom>
          <a:noFill/>
        </p:spPr>
        <p:txBody>
          <a:bodyPr wrap="square" rtlCol="0">
            <a:spAutoFit/>
          </a:bodyPr>
          <a:lstStyle/>
          <a:p>
            <a:pPr algn="ctr"/>
            <a:r>
              <a:rPr lang="fr-FR" dirty="0">
                <a:solidFill>
                  <a:schemeClr val="bg1"/>
                </a:solidFill>
              </a:rPr>
              <a:t>Product</a:t>
            </a:r>
          </a:p>
        </p:txBody>
      </p:sp>
      <p:sp>
        <p:nvSpPr>
          <p:cNvPr id="57" name="TextBox 56"/>
          <p:cNvSpPr txBox="1"/>
          <p:nvPr/>
        </p:nvSpPr>
        <p:spPr>
          <a:xfrm>
            <a:off x="6624779" y="287943"/>
            <a:ext cx="1704112" cy="369332"/>
          </a:xfrm>
          <a:prstGeom prst="rect">
            <a:avLst/>
          </a:prstGeom>
          <a:noFill/>
        </p:spPr>
        <p:txBody>
          <a:bodyPr wrap="square" rtlCol="0">
            <a:spAutoFit/>
          </a:bodyPr>
          <a:lstStyle/>
          <a:p>
            <a:pPr algn="ctr"/>
            <a:r>
              <a:rPr lang="fr-FR" dirty="0">
                <a:solidFill>
                  <a:schemeClr val="bg1"/>
                </a:solidFill>
              </a:rPr>
              <a:t>Key Features</a:t>
            </a:r>
          </a:p>
        </p:txBody>
      </p:sp>
      <p:sp>
        <p:nvSpPr>
          <p:cNvPr id="58" name="TextBox 57"/>
          <p:cNvSpPr txBox="1"/>
          <p:nvPr/>
        </p:nvSpPr>
        <p:spPr>
          <a:xfrm>
            <a:off x="9610437" y="287943"/>
            <a:ext cx="2087418" cy="369332"/>
          </a:xfrm>
          <a:prstGeom prst="rect">
            <a:avLst/>
          </a:prstGeom>
          <a:noFill/>
        </p:spPr>
        <p:txBody>
          <a:bodyPr wrap="square" rtlCol="0">
            <a:spAutoFit/>
          </a:bodyPr>
          <a:lstStyle/>
          <a:p>
            <a:pPr algn="ctr"/>
            <a:r>
              <a:rPr lang="fr-FR" dirty="0">
                <a:solidFill>
                  <a:schemeClr val="bg1"/>
                </a:solidFill>
              </a:rPr>
              <a:t>When / NOT use </a:t>
            </a:r>
            <a:r>
              <a:rPr lang="fr-FR" dirty="0" err="1">
                <a:solidFill>
                  <a:schemeClr val="bg1"/>
                </a:solidFill>
              </a:rPr>
              <a:t>it</a:t>
            </a:r>
            <a:r>
              <a:rPr lang="fr-FR" dirty="0">
                <a:solidFill>
                  <a:schemeClr val="bg1"/>
                </a:solidFill>
              </a:rPr>
              <a:t> </a:t>
            </a:r>
          </a:p>
        </p:txBody>
      </p:sp>
      <p:sp>
        <p:nvSpPr>
          <p:cNvPr id="28" name="Rectangle 27"/>
          <p:cNvSpPr/>
          <p:nvPr/>
        </p:nvSpPr>
        <p:spPr>
          <a:xfrm>
            <a:off x="593435" y="251244"/>
            <a:ext cx="1360056" cy="3923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 name="TextBox 2"/>
          <p:cNvSpPr txBox="1"/>
          <p:nvPr/>
        </p:nvSpPr>
        <p:spPr>
          <a:xfrm>
            <a:off x="593434" y="292684"/>
            <a:ext cx="1256151" cy="369332"/>
          </a:xfrm>
          <a:prstGeom prst="rect">
            <a:avLst/>
          </a:prstGeom>
          <a:noFill/>
        </p:spPr>
        <p:txBody>
          <a:bodyPr wrap="square" rtlCol="0">
            <a:spAutoFit/>
          </a:bodyPr>
          <a:lstStyle/>
          <a:p>
            <a:pPr algn="ctr"/>
            <a:r>
              <a:rPr lang="fr-FR" dirty="0">
                <a:solidFill>
                  <a:schemeClr val="bg1"/>
                </a:solidFill>
              </a:rPr>
              <a:t>Definition</a:t>
            </a:r>
          </a:p>
        </p:txBody>
      </p:sp>
      <p:cxnSp>
        <p:nvCxnSpPr>
          <p:cNvPr id="30" name="Straight Connector 29"/>
          <p:cNvCxnSpPr/>
          <p:nvPr/>
        </p:nvCxnSpPr>
        <p:spPr>
          <a:xfrm flipH="1">
            <a:off x="2796312" y="0"/>
            <a:ext cx="30015"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82146" y="0"/>
            <a:ext cx="4618"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9328727" y="0"/>
            <a:ext cx="13856"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0" y="822037"/>
            <a:ext cx="2706255" cy="4260077"/>
          </a:xfrm>
          <a:prstGeom prst="rect">
            <a:avLst/>
          </a:prstGeom>
          <a:noFill/>
        </p:spPr>
        <p:txBody>
          <a:bodyPr wrap="square" rtlCol="0">
            <a:spAutoFit/>
          </a:bodyPr>
          <a:lstStyle/>
          <a:p>
            <a:pPr algn="just">
              <a:lnSpc>
                <a:spcPct val="150000"/>
              </a:lnSpc>
            </a:pPr>
            <a:r>
              <a:rPr lang="en-US" sz="1400" dirty="0"/>
              <a:t>In 1995, two Software Engineers, </a:t>
            </a:r>
            <a:r>
              <a:rPr lang="en-US" sz="1400" b="1" u="sng" dirty="0">
                <a:hlinkClick r:id="rId2"/>
              </a:rPr>
              <a:t>Michael </a:t>
            </a:r>
            <a:r>
              <a:rPr lang="en-US" sz="1400" b="1" u="sng" dirty="0" err="1">
                <a:hlinkClick r:id="rId2"/>
              </a:rPr>
              <a:t>Widenius</a:t>
            </a:r>
            <a:r>
              <a:rPr lang="en-US" sz="1400" dirty="0"/>
              <a:t> and </a:t>
            </a:r>
            <a:r>
              <a:rPr lang="en-US" sz="1400" b="1" u="sng" dirty="0">
                <a:hlinkClick r:id="rId3"/>
              </a:rPr>
              <a:t>David </a:t>
            </a:r>
            <a:r>
              <a:rPr lang="en-US" sz="1400" b="1" u="sng" dirty="0" err="1">
                <a:hlinkClick r:id="rId3"/>
              </a:rPr>
              <a:t>Axmark</a:t>
            </a:r>
            <a:r>
              <a:rPr lang="en-US" sz="1400" b="1" dirty="0"/>
              <a:t>, </a:t>
            </a:r>
            <a:r>
              <a:rPr lang="en-US" sz="1400" dirty="0"/>
              <a:t>created the Open Source Relational Database Management System (RDBMS) </a:t>
            </a:r>
            <a:r>
              <a:rPr lang="en-US" sz="1400" b="1" u="sng" dirty="0">
                <a:hlinkClick r:id="rId4"/>
              </a:rPr>
              <a:t>MySQL</a:t>
            </a:r>
            <a:r>
              <a:rPr lang="en-US" sz="1400" dirty="0"/>
              <a:t>. Since its inception, MySQL quickly became popular in the industry and community for its enterprise-grade features and free, flexible (</a:t>
            </a:r>
            <a:r>
              <a:rPr lang="en-US" sz="1400" b="1" dirty="0"/>
              <a:t>GPL</a:t>
            </a:r>
            <a:r>
              <a:rPr lang="en-US" sz="1400" dirty="0"/>
              <a:t>) community license, and upgraded commercial license. Among the open-source Databases,</a:t>
            </a:r>
            <a:endParaRPr lang="fr-FR" sz="1400" dirty="0"/>
          </a:p>
        </p:txBody>
      </p:sp>
      <p:sp>
        <p:nvSpPr>
          <p:cNvPr id="67" name="TextBox 66"/>
          <p:cNvSpPr txBox="1"/>
          <p:nvPr/>
        </p:nvSpPr>
        <p:spPr>
          <a:xfrm>
            <a:off x="2902528" y="1397675"/>
            <a:ext cx="3297382" cy="2031325"/>
          </a:xfrm>
          <a:prstGeom prst="rect">
            <a:avLst/>
          </a:prstGeom>
          <a:noFill/>
        </p:spPr>
        <p:txBody>
          <a:bodyPr wrap="square" rtlCol="0">
            <a:spAutoFit/>
          </a:bodyPr>
          <a:lstStyle/>
          <a:p>
            <a:pPr marL="285750" indent="-285750" fontAlgn="base">
              <a:buFont typeface="Wingdings" panose="05000000000000000000" pitchFamily="2" charset="2"/>
              <a:buChar char="§"/>
            </a:pPr>
            <a:r>
              <a:rPr lang="fr-FR" dirty="0">
                <a:solidFill>
                  <a:schemeClr val="accent1">
                    <a:lumMod val="75000"/>
                  </a:schemeClr>
                </a:solidFill>
                <a:hlinkClick r:id="rId5"/>
              </a:rPr>
              <a:t>MySQL</a:t>
            </a:r>
            <a:endParaRPr lang="fr-FR" dirty="0">
              <a:solidFill>
                <a:schemeClr val="accent1">
                  <a:lumMod val="75000"/>
                </a:schemeClr>
              </a:solidFill>
            </a:endParaRPr>
          </a:p>
          <a:p>
            <a:pPr marL="285750" indent="-285750" fontAlgn="base">
              <a:buFont typeface="Wingdings" panose="05000000000000000000" pitchFamily="2" charset="2"/>
              <a:buChar char="§"/>
            </a:pPr>
            <a:r>
              <a:rPr lang="fr-FR" dirty="0">
                <a:solidFill>
                  <a:schemeClr val="accent1">
                    <a:lumMod val="75000"/>
                  </a:schemeClr>
                </a:solidFill>
                <a:hlinkClick r:id="rId6"/>
              </a:rPr>
              <a:t>MySQL Enterprise Edition</a:t>
            </a:r>
            <a:endParaRPr lang="fr-FR" dirty="0">
              <a:solidFill>
                <a:schemeClr val="accent1">
                  <a:lumMod val="75000"/>
                </a:schemeClr>
              </a:solidFill>
            </a:endParaRPr>
          </a:p>
          <a:p>
            <a:pPr marL="285750" indent="-285750" fontAlgn="base">
              <a:buFont typeface="Wingdings" panose="05000000000000000000" pitchFamily="2" charset="2"/>
              <a:buChar char="§"/>
            </a:pPr>
            <a:r>
              <a:rPr lang="fr-FR" dirty="0">
                <a:solidFill>
                  <a:schemeClr val="accent1">
                    <a:lumMod val="75000"/>
                  </a:schemeClr>
                </a:solidFill>
                <a:hlinkClick r:id="rId7"/>
              </a:rPr>
              <a:t>MySQL Standard Edition</a:t>
            </a:r>
            <a:endParaRPr lang="fr-FR" dirty="0">
              <a:solidFill>
                <a:schemeClr val="accent1">
                  <a:lumMod val="75000"/>
                </a:schemeClr>
              </a:solidFill>
            </a:endParaRPr>
          </a:p>
          <a:p>
            <a:pPr marL="285750" indent="-285750" fontAlgn="base">
              <a:buFont typeface="Wingdings" panose="05000000000000000000" pitchFamily="2" charset="2"/>
              <a:buChar char="§"/>
            </a:pPr>
            <a:r>
              <a:rPr lang="fr-FR" dirty="0">
                <a:solidFill>
                  <a:schemeClr val="accent1">
                    <a:lumMod val="75000"/>
                  </a:schemeClr>
                </a:solidFill>
                <a:hlinkClick r:id="rId8"/>
              </a:rPr>
              <a:t>MySQL Classic Edition</a:t>
            </a:r>
            <a:endParaRPr lang="fr-FR" dirty="0">
              <a:solidFill>
                <a:schemeClr val="accent1">
                  <a:lumMod val="75000"/>
                </a:schemeClr>
              </a:solidFill>
            </a:endParaRPr>
          </a:p>
          <a:p>
            <a:pPr marL="285750" indent="-285750" fontAlgn="base">
              <a:buFont typeface="Wingdings" panose="05000000000000000000" pitchFamily="2" charset="2"/>
              <a:buChar char="§"/>
            </a:pPr>
            <a:r>
              <a:rPr lang="fr-FR" dirty="0">
                <a:solidFill>
                  <a:schemeClr val="accent1">
                    <a:lumMod val="75000"/>
                  </a:schemeClr>
                </a:solidFill>
                <a:hlinkClick r:id="rId9"/>
              </a:rPr>
              <a:t>MySQL Cluster CGE</a:t>
            </a:r>
            <a:endParaRPr lang="fr-FR" dirty="0">
              <a:solidFill>
                <a:schemeClr val="accent1">
                  <a:lumMod val="75000"/>
                </a:schemeClr>
              </a:solidFill>
            </a:endParaRPr>
          </a:p>
          <a:p>
            <a:pPr marL="285750" indent="-285750" fontAlgn="base">
              <a:buFont typeface="Wingdings" panose="05000000000000000000" pitchFamily="2" charset="2"/>
              <a:buChar char="§"/>
            </a:pPr>
            <a:r>
              <a:rPr lang="fr-FR" dirty="0">
                <a:solidFill>
                  <a:schemeClr val="accent1">
                    <a:lumMod val="75000"/>
                  </a:schemeClr>
                </a:solidFill>
                <a:hlinkClick r:id="rId10"/>
              </a:rPr>
              <a:t>MySQL Embedded (OEM/ISV)</a:t>
            </a:r>
            <a:endParaRPr lang="fr-FR" dirty="0">
              <a:solidFill>
                <a:schemeClr val="accent1">
                  <a:lumMod val="75000"/>
                </a:schemeClr>
              </a:solidFill>
            </a:endParaRPr>
          </a:p>
          <a:p>
            <a:endParaRPr lang="fr-FR" dirty="0"/>
          </a:p>
        </p:txBody>
      </p:sp>
      <p:sp>
        <p:nvSpPr>
          <p:cNvPr id="68" name="TextBox 67"/>
          <p:cNvSpPr txBox="1"/>
          <p:nvPr/>
        </p:nvSpPr>
        <p:spPr>
          <a:xfrm>
            <a:off x="6253019" y="822037"/>
            <a:ext cx="2890982" cy="6186309"/>
          </a:xfrm>
          <a:prstGeom prst="rect">
            <a:avLst/>
          </a:prstGeom>
          <a:noFill/>
        </p:spPr>
        <p:txBody>
          <a:bodyPr wrap="square" rtlCol="0">
            <a:spAutoFit/>
          </a:bodyPr>
          <a:lstStyle/>
          <a:p>
            <a:pPr algn="just">
              <a:lnSpc>
                <a:spcPct val="150000"/>
              </a:lnSpc>
            </a:pPr>
            <a:r>
              <a:rPr lang="en-US" sz="1400" dirty="0"/>
              <a:t>- Open source RDBMS with two licensing models: free Community Server and proprietary Enterprise Server.</a:t>
            </a:r>
          </a:p>
          <a:p>
            <a:pPr algn="just">
              <a:lnSpc>
                <a:spcPct val="150000"/>
              </a:lnSpc>
            </a:pPr>
            <a:r>
              <a:rPr lang="en-US" sz="1400" dirty="0"/>
              <a:t>- Offers ACID transactional guarantee (with InnoDB engine). In terms of CAP, it offers immediate Consistency.</a:t>
            </a:r>
          </a:p>
          <a:p>
            <a:pPr algn="just">
              <a:lnSpc>
                <a:spcPct val="150000"/>
              </a:lnSpc>
            </a:pPr>
            <a:r>
              <a:rPr lang="en-US" sz="1400" dirty="0"/>
              <a:t>- Offers horizontal partitioning (sharding) via its Shared Nothing MySQL Cluster. As a result, it offers high availability and high throughput with low latency and near-linear Scaling.</a:t>
            </a:r>
          </a:p>
          <a:p>
            <a:pPr algn="just">
              <a:lnSpc>
                <a:spcPct val="150000"/>
              </a:lnSpc>
            </a:pPr>
            <a:r>
              <a:rPr lang="en-US" sz="1400" dirty="0"/>
              <a:t>- With its MySQL Cluster, it offers multi-master ACID transactions.</a:t>
            </a:r>
          </a:p>
          <a:p>
            <a:pPr algn="just">
              <a:lnSpc>
                <a:spcPct val="150000"/>
              </a:lnSpc>
            </a:pPr>
            <a:r>
              <a:rPr lang="en-US" sz="1400" dirty="0"/>
              <a:t>- Multi-model database and supports both structured data (SQL) and semi-structured data (JSON).</a:t>
            </a:r>
          </a:p>
          <a:p>
            <a:endParaRPr lang="fr-FR" dirty="0"/>
          </a:p>
        </p:txBody>
      </p:sp>
      <p:sp>
        <p:nvSpPr>
          <p:cNvPr id="69" name="Rectangle 68"/>
          <p:cNvSpPr/>
          <p:nvPr/>
        </p:nvSpPr>
        <p:spPr>
          <a:xfrm>
            <a:off x="9527309" y="917047"/>
            <a:ext cx="2519221" cy="2644250"/>
          </a:xfrm>
          <a:prstGeom prst="rect">
            <a:avLst/>
          </a:prstGeom>
        </p:spPr>
        <p:txBody>
          <a:bodyPr wrap="square">
            <a:spAutoFit/>
          </a:bodyPr>
          <a:lstStyle/>
          <a:p>
            <a:pPr>
              <a:lnSpc>
                <a:spcPct val="150000"/>
              </a:lnSpc>
            </a:pPr>
            <a:r>
              <a:rPr lang="en-US" sz="1400" b="1" dirty="0"/>
              <a:t>When to Use MySQL</a:t>
            </a:r>
          </a:p>
          <a:p>
            <a:pPr>
              <a:lnSpc>
                <a:spcPct val="150000"/>
              </a:lnSpc>
              <a:buFont typeface="Arial" panose="020B0604020202020204" pitchFamily="34" charset="0"/>
              <a:buChar char="•"/>
            </a:pPr>
            <a:r>
              <a:rPr lang="en-US" sz="1400" dirty="0"/>
              <a:t>Structured Data (SQL) with an ACID transaction guarantee.</a:t>
            </a:r>
          </a:p>
          <a:p>
            <a:pPr>
              <a:lnSpc>
                <a:spcPct val="150000"/>
              </a:lnSpc>
              <a:buFont typeface="Arial" panose="020B0604020202020204" pitchFamily="34" charset="0"/>
              <a:buChar char="•"/>
            </a:pPr>
            <a:r>
              <a:rPr lang="en-US" sz="1400" dirty="0"/>
              <a:t>Horizontal Scalability is a key requirement, especially with Write heavy data.</a:t>
            </a:r>
          </a:p>
          <a:p>
            <a:pPr>
              <a:lnSpc>
                <a:spcPct val="150000"/>
              </a:lnSpc>
              <a:buFont typeface="Arial" panose="020B0604020202020204" pitchFamily="34" charset="0"/>
              <a:buChar char="•"/>
            </a:pPr>
            <a:r>
              <a:rPr lang="en-US" sz="1400" dirty="0"/>
              <a:t>Multi-Master ACID transaction is a fundamental requirement.</a:t>
            </a:r>
          </a:p>
        </p:txBody>
      </p:sp>
      <p:sp>
        <p:nvSpPr>
          <p:cNvPr id="70" name="Rectangle 69"/>
          <p:cNvSpPr/>
          <p:nvPr/>
        </p:nvSpPr>
        <p:spPr>
          <a:xfrm>
            <a:off x="9441874" y="3561297"/>
            <a:ext cx="2944090" cy="2893100"/>
          </a:xfrm>
          <a:prstGeom prst="rect">
            <a:avLst/>
          </a:prstGeom>
        </p:spPr>
        <p:txBody>
          <a:bodyPr wrap="square">
            <a:spAutoFit/>
          </a:bodyPr>
          <a:lstStyle/>
          <a:p>
            <a:r>
              <a:rPr lang="en-US" sz="1400" b="1" dirty="0"/>
              <a:t>When not to Use MySQL</a:t>
            </a:r>
          </a:p>
          <a:p>
            <a:pPr>
              <a:lnSpc>
                <a:spcPct val="150000"/>
              </a:lnSpc>
              <a:buFont typeface="Arial" panose="020B0604020202020204" pitchFamily="34" charset="0"/>
              <a:buChar char="•"/>
            </a:pPr>
            <a:r>
              <a:rPr lang="en-US" sz="1400" dirty="0"/>
              <a:t>“Distributed SQL” is required where millions of transactions should be handled in a globally distributed database.</a:t>
            </a:r>
          </a:p>
          <a:p>
            <a:pPr>
              <a:lnSpc>
                <a:spcPct val="150000"/>
              </a:lnSpc>
              <a:buFont typeface="Arial" panose="020B0604020202020204" pitchFamily="34" charset="0"/>
              <a:buChar char="•"/>
            </a:pPr>
            <a:r>
              <a:rPr lang="en-US" sz="1400" dirty="0"/>
              <a:t>Data is extremely relational (e.g., Social Media), i.e., Graph like data.</a:t>
            </a:r>
          </a:p>
          <a:p>
            <a:pPr>
              <a:lnSpc>
                <a:spcPct val="150000"/>
              </a:lnSpc>
              <a:buFont typeface="Arial" panose="020B0604020202020204" pitchFamily="34" charset="0"/>
              <a:buChar char="•"/>
            </a:pPr>
            <a:r>
              <a:rPr lang="en-US" sz="1400" dirty="0"/>
              <a:t>Data is Semi-structured, i.e., JSON data with advanced query features.</a:t>
            </a:r>
          </a:p>
        </p:txBody>
      </p:sp>
      <p:sp>
        <p:nvSpPr>
          <p:cNvPr id="71" name="Slide Number Placeholder 70"/>
          <p:cNvSpPr>
            <a:spLocks noGrp="1"/>
          </p:cNvSpPr>
          <p:nvPr>
            <p:ph type="sldNum" sz="quarter" idx="12"/>
          </p:nvPr>
        </p:nvSpPr>
        <p:spPr/>
        <p:txBody>
          <a:bodyPr/>
          <a:lstStyle/>
          <a:p>
            <a:fld id="{9701D84C-9C77-4038-8AC7-641397FA4931}" type="slidenum">
              <a:rPr lang="en-US" smtClean="0"/>
              <a:t>3</a:t>
            </a:fld>
            <a:endParaRPr lang="en-US"/>
          </a:p>
        </p:txBody>
      </p:sp>
    </p:spTree>
    <p:extLst>
      <p:ext uri="{BB962C8B-B14F-4D97-AF65-F5344CB8AC3E}">
        <p14:creationId xmlns:p14="http://schemas.microsoft.com/office/powerpoint/2010/main" val="272445445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2976974" y="1016318"/>
            <a:ext cx="5606518" cy="923330"/>
          </a:xfrm>
          <a:prstGeom prst="rect">
            <a:avLst/>
          </a:prstGeom>
        </p:spPr>
        <p:txBody>
          <a:bodyPr wrap="square">
            <a:spAutoFit/>
          </a:bodyPr>
          <a:lstStyle/>
          <a:p>
            <a:pPr marL="1206500"/>
            <a:r>
              <a:rPr lang="fr-FR" sz="5400" b="1" dirty="0"/>
              <a:t>PostgreSQL</a:t>
            </a:r>
            <a:endParaRPr lang="en-US" sz="5400" b="1" dirty="0">
              <a:solidFill>
                <a:schemeClr val="bg1"/>
              </a:solidFill>
            </a:endParaRPr>
          </a:p>
        </p:txBody>
      </p:sp>
      <p:sp>
        <p:nvSpPr>
          <p:cNvPr id="205" name="Line Callout 1 (Accent Bar) 204"/>
          <p:cNvSpPr/>
          <p:nvPr/>
        </p:nvSpPr>
        <p:spPr>
          <a:xfrm>
            <a:off x="9149772" y="3365170"/>
            <a:ext cx="1910093" cy="529064"/>
          </a:xfrm>
          <a:prstGeom prst="accentCallout1">
            <a:avLst/>
          </a:prstGeom>
          <a:solidFill>
            <a:schemeClr val="accent4">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When /not use it</a:t>
            </a:r>
          </a:p>
        </p:txBody>
      </p:sp>
      <p:sp>
        <p:nvSpPr>
          <p:cNvPr id="206" name="Line Callout 1 (Accent Bar) 205"/>
          <p:cNvSpPr/>
          <p:nvPr/>
        </p:nvSpPr>
        <p:spPr>
          <a:xfrm flipH="1">
            <a:off x="346824" y="1124351"/>
            <a:ext cx="1877908" cy="529064"/>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Definition</a:t>
            </a:r>
          </a:p>
        </p:txBody>
      </p:sp>
      <p:sp>
        <p:nvSpPr>
          <p:cNvPr id="207" name="Line Callout 1 (Accent Bar) 206"/>
          <p:cNvSpPr/>
          <p:nvPr/>
        </p:nvSpPr>
        <p:spPr>
          <a:xfrm flipH="1">
            <a:off x="385969" y="3420107"/>
            <a:ext cx="1897611" cy="529064"/>
          </a:xfrm>
          <a:prstGeom prst="accentCallout1">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Product</a:t>
            </a:r>
          </a:p>
        </p:txBody>
      </p:sp>
      <p:sp>
        <p:nvSpPr>
          <p:cNvPr id="89" name="Line Callout 1 (Accent Bar) 88"/>
          <p:cNvSpPr/>
          <p:nvPr/>
        </p:nvSpPr>
        <p:spPr>
          <a:xfrm>
            <a:off x="9149772" y="1124351"/>
            <a:ext cx="1910093" cy="529064"/>
          </a:xfrm>
          <a:prstGeom prst="accentCallout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Key Features</a:t>
            </a:r>
          </a:p>
        </p:txBody>
      </p:sp>
      <p:grpSp>
        <p:nvGrpSpPr>
          <p:cNvPr id="90" name="Group 89"/>
          <p:cNvGrpSpPr/>
          <p:nvPr/>
        </p:nvGrpSpPr>
        <p:grpSpPr>
          <a:xfrm>
            <a:off x="3349770" y="2318327"/>
            <a:ext cx="5176838" cy="4539673"/>
            <a:chOff x="3506788" y="1241425"/>
            <a:chExt cx="5176838" cy="5616576"/>
          </a:xfrm>
        </p:grpSpPr>
        <p:sp>
          <p:nvSpPr>
            <p:cNvPr id="91" name="Freeform 5"/>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6"/>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8"/>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0"/>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Line 21"/>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23"/>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24"/>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25"/>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26"/>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27"/>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8"/>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Rectangle 29"/>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1"/>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2"/>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3"/>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5"/>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6"/>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37"/>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38"/>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9"/>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40"/>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41"/>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42"/>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3"/>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4"/>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5"/>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6"/>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7"/>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48"/>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49"/>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0"/>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1"/>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52"/>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53"/>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4"/>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5"/>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6"/>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7"/>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8"/>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9"/>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Line 60"/>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61"/>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2"/>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3"/>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4"/>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5"/>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66"/>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7"/>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68"/>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69"/>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0"/>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71"/>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2"/>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73"/>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74"/>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75"/>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6"/>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77"/>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8"/>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79"/>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85" name="Picture 8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7246" y="1997387"/>
            <a:ext cx="2363788" cy="2150111"/>
          </a:xfrm>
          <a:prstGeom prst="ellipse">
            <a:avLst/>
          </a:prstGeom>
          <a:ln>
            <a:noFill/>
          </a:ln>
          <a:effectLst>
            <a:softEdge rad="112500"/>
          </a:effectLst>
        </p:spPr>
      </p:pic>
      <p:sp>
        <p:nvSpPr>
          <p:cNvPr id="4" name="Slide Number Placeholder 3"/>
          <p:cNvSpPr>
            <a:spLocks noGrp="1"/>
          </p:cNvSpPr>
          <p:nvPr>
            <p:ph type="sldNum" sz="quarter" idx="12"/>
          </p:nvPr>
        </p:nvSpPr>
        <p:spPr/>
        <p:txBody>
          <a:bodyPr/>
          <a:lstStyle/>
          <a:p>
            <a:fld id="{9701D84C-9C77-4038-8AC7-641397FA4931}" type="slidenum">
              <a:rPr lang="en-US" smtClean="0"/>
              <a:t>4</a:t>
            </a:fld>
            <a:endParaRPr lang="en-US"/>
          </a:p>
        </p:txBody>
      </p:sp>
    </p:spTree>
    <p:extLst>
      <p:ext uri="{BB962C8B-B14F-4D97-AF65-F5344CB8AC3E}">
        <p14:creationId xmlns:p14="http://schemas.microsoft.com/office/powerpoint/2010/main" val="70496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anim calcmode="lin" valueType="num">
                                      <p:cBhvr>
                                        <p:cTn id="8" dur="1000" fill="hold"/>
                                        <p:tgtEl>
                                          <p:spTgt spid="206"/>
                                        </p:tgtEl>
                                        <p:attrNameLst>
                                          <p:attrName>ppt_x</p:attrName>
                                        </p:attrNameLst>
                                      </p:cBhvr>
                                      <p:tavLst>
                                        <p:tav tm="0">
                                          <p:val>
                                            <p:strVal val="#ppt_x"/>
                                          </p:val>
                                        </p:tav>
                                        <p:tav tm="100000">
                                          <p:val>
                                            <p:strVal val="#ppt_x"/>
                                          </p:val>
                                        </p:tav>
                                      </p:tavLst>
                                    </p:anim>
                                    <p:anim calcmode="lin" valueType="num">
                                      <p:cBhvr>
                                        <p:cTn id="9" dur="1000" fill="hold"/>
                                        <p:tgtEl>
                                          <p:spTgt spid="20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anim calcmode="lin" valueType="num">
                                      <p:cBhvr>
                                        <p:cTn id="13" dur="1000" fill="hold"/>
                                        <p:tgtEl>
                                          <p:spTgt spid="207"/>
                                        </p:tgtEl>
                                        <p:attrNameLst>
                                          <p:attrName>ppt_x</p:attrName>
                                        </p:attrNameLst>
                                      </p:cBhvr>
                                      <p:tavLst>
                                        <p:tav tm="0">
                                          <p:val>
                                            <p:strVal val="#ppt_x"/>
                                          </p:val>
                                        </p:tav>
                                        <p:tav tm="100000">
                                          <p:val>
                                            <p:strVal val="#ppt_x"/>
                                          </p:val>
                                        </p:tav>
                                      </p:tavLst>
                                    </p:anim>
                                    <p:anim calcmode="lin" valueType="num">
                                      <p:cBhvr>
                                        <p:cTn id="14" dur="1000" fill="hold"/>
                                        <p:tgtEl>
                                          <p:spTgt spid="20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1000"/>
                                        <p:tgtEl>
                                          <p:spTgt spid="89"/>
                                        </p:tgtEl>
                                      </p:cBhvr>
                                    </p:animEffect>
                                    <p:anim calcmode="lin" valueType="num">
                                      <p:cBhvr>
                                        <p:cTn id="18" dur="1000" fill="hold"/>
                                        <p:tgtEl>
                                          <p:spTgt spid="89"/>
                                        </p:tgtEl>
                                        <p:attrNameLst>
                                          <p:attrName>ppt_x</p:attrName>
                                        </p:attrNameLst>
                                      </p:cBhvr>
                                      <p:tavLst>
                                        <p:tav tm="0">
                                          <p:val>
                                            <p:strVal val="#ppt_x"/>
                                          </p:val>
                                        </p:tav>
                                        <p:tav tm="100000">
                                          <p:val>
                                            <p:strVal val="#ppt_x"/>
                                          </p:val>
                                        </p:tav>
                                      </p:tavLst>
                                    </p:anim>
                                    <p:anim calcmode="lin" valueType="num">
                                      <p:cBhvr>
                                        <p:cTn id="19" dur="10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5"/>
                                        </p:tgtEl>
                                        <p:attrNameLst>
                                          <p:attrName>style.visibility</p:attrName>
                                        </p:attrNameLst>
                                      </p:cBhvr>
                                      <p:to>
                                        <p:strVal val="visible"/>
                                      </p:to>
                                    </p:set>
                                    <p:animEffect transition="in" filter="fade">
                                      <p:cBhvr>
                                        <p:cTn id="22" dur="1000"/>
                                        <p:tgtEl>
                                          <p:spTgt spid="205"/>
                                        </p:tgtEl>
                                      </p:cBhvr>
                                    </p:animEffect>
                                    <p:anim calcmode="lin" valueType="num">
                                      <p:cBhvr>
                                        <p:cTn id="23" dur="1000" fill="hold"/>
                                        <p:tgtEl>
                                          <p:spTgt spid="205"/>
                                        </p:tgtEl>
                                        <p:attrNameLst>
                                          <p:attrName>ppt_x</p:attrName>
                                        </p:attrNameLst>
                                      </p:cBhvr>
                                      <p:tavLst>
                                        <p:tav tm="0">
                                          <p:val>
                                            <p:strVal val="#ppt_x"/>
                                          </p:val>
                                        </p:tav>
                                        <p:tav tm="100000">
                                          <p:val>
                                            <p:strVal val="#ppt_x"/>
                                          </p:val>
                                        </p:tav>
                                      </p:tavLst>
                                    </p:anim>
                                    <p:anim calcmode="lin" valueType="num">
                                      <p:cBhvr>
                                        <p:cTn id="24"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6" grpId="0" animBg="1"/>
      <p:bldP spid="207" grpId="0" animBg="1"/>
      <p:bldP spid="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624779" y="264975"/>
            <a:ext cx="1771076" cy="3923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Rectangle 61"/>
          <p:cNvSpPr/>
          <p:nvPr/>
        </p:nvSpPr>
        <p:spPr>
          <a:xfrm>
            <a:off x="9725888" y="315652"/>
            <a:ext cx="1911930" cy="3923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0" name="Rectangle 59"/>
          <p:cNvSpPr/>
          <p:nvPr/>
        </p:nvSpPr>
        <p:spPr>
          <a:xfrm>
            <a:off x="3620655" y="301920"/>
            <a:ext cx="1514764" cy="3923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TextBox 12"/>
          <p:cNvSpPr txBox="1"/>
          <p:nvPr/>
        </p:nvSpPr>
        <p:spPr>
          <a:xfrm>
            <a:off x="3338945" y="315652"/>
            <a:ext cx="2087418" cy="369332"/>
          </a:xfrm>
          <a:prstGeom prst="rect">
            <a:avLst/>
          </a:prstGeom>
          <a:noFill/>
        </p:spPr>
        <p:txBody>
          <a:bodyPr wrap="square" rtlCol="0">
            <a:spAutoFit/>
          </a:bodyPr>
          <a:lstStyle/>
          <a:p>
            <a:pPr algn="ctr"/>
            <a:r>
              <a:rPr lang="fr-FR" dirty="0">
                <a:solidFill>
                  <a:schemeClr val="bg1"/>
                </a:solidFill>
              </a:rPr>
              <a:t>Product</a:t>
            </a:r>
          </a:p>
        </p:txBody>
      </p:sp>
      <p:sp>
        <p:nvSpPr>
          <p:cNvPr id="57" name="TextBox 56"/>
          <p:cNvSpPr txBox="1"/>
          <p:nvPr/>
        </p:nvSpPr>
        <p:spPr>
          <a:xfrm>
            <a:off x="6624779" y="287943"/>
            <a:ext cx="1704112" cy="369332"/>
          </a:xfrm>
          <a:prstGeom prst="rect">
            <a:avLst/>
          </a:prstGeom>
          <a:noFill/>
        </p:spPr>
        <p:txBody>
          <a:bodyPr wrap="square" rtlCol="0">
            <a:spAutoFit/>
          </a:bodyPr>
          <a:lstStyle/>
          <a:p>
            <a:pPr algn="ctr"/>
            <a:r>
              <a:rPr lang="fr-FR" dirty="0">
                <a:solidFill>
                  <a:schemeClr val="bg1"/>
                </a:solidFill>
              </a:rPr>
              <a:t>Key Features</a:t>
            </a:r>
          </a:p>
        </p:txBody>
      </p:sp>
      <p:sp>
        <p:nvSpPr>
          <p:cNvPr id="58" name="TextBox 57"/>
          <p:cNvSpPr txBox="1"/>
          <p:nvPr/>
        </p:nvSpPr>
        <p:spPr>
          <a:xfrm>
            <a:off x="9610437" y="287943"/>
            <a:ext cx="2087418" cy="369332"/>
          </a:xfrm>
          <a:prstGeom prst="rect">
            <a:avLst/>
          </a:prstGeom>
          <a:noFill/>
        </p:spPr>
        <p:txBody>
          <a:bodyPr wrap="square" rtlCol="0">
            <a:spAutoFit/>
          </a:bodyPr>
          <a:lstStyle/>
          <a:p>
            <a:pPr algn="ctr"/>
            <a:r>
              <a:rPr lang="fr-FR" dirty="0">
                <a:solidFill>
                  <a:schemeClr val="bg1"/>
                </a:solidFill>
              </a:rPr>
              <a:t>When / NOT use </a:t>
            </a:r>
            <a:r>
              <a:rPr lang="fr-FR" dirty="0" err="1">
                <a:solidFill>
                  <a:schemeClr val="bg1"/>
                </a:solidFill>
              </a:rPr>
              <a:t>it</a:t>
            </a:r>
            <a:r>
              <a:rPr lang="fr-FR" dirty="0">
                <a:solidFill>
                  <a:schemeClr val="bg1"/>
                </a:solidFill>
              </a:rPr>
              <a:t> </a:t>
            </a:r>
          </a:p>
        </p:txBody>
      </p:sp>
      <p:sp>
        <p:nvSpPr>
          <p:cNvPr id="28" name="Rectangle 27"/>
          <p:cNvSpPr/>
          <p:nvPr/>
        </p:nvSpPr>
        <p:spPr>
          <a:xfrm>
            <a:off x="593435" y="251244"/>
            <a:ext cx="1360056" cy="3923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 name="TextBox 2"/>
          <p:cNvSpPr txBox="1"/>
          <p:nvPr/>
        </p:nvSpPr>
        <p:spPr>
          <a:xfrm>
            <a:off x="593434" y="292684"/>
            <a:ext cx="1256151" cy="369332"/>
          </a:xfrm>
          <a:prstGeom prst="rect">
            <a:avLst/>
          </a:prstGeom>
          <a:noFill/>
        </p:spPr>
        <p:txBody>
          <a:bodyPr wrap="square" rtlCol="0">
            <a:spAutoFit/>
          </a:bodyPr>
          <a:lstStyle/>
          <a:p>
            <a:pPr algn="ctr"/>
            <a:r>
              <a:rPr lang="fr-FR" dirty="0">
                <a:solidFill>
                  <a:schemeClr val="bg1"/>
                </a:solidFill>
              </a:rPr>
              <a:t>Definition</a:t>
            </a:r>
          </a:p>
        </p:txBody>
      </p:sp>
      <p:cxnSp>
        <p:nvCxnSpPr>
          <p:cNvPr id="30" name="Straight Connector 29"/>
          <p:cNvCxnSpPr/>
          <p:nvPr/>
        </p:nvCxnSpPr>
        <p:spPr>
          <a:xfrm flipH="1">
            <a:off x="2796312" y="0"/>
            <a:ext cx="30015"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82146" y="-101600"/>
            <a:ext cx="4618"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9328727" y="0"/>
            <a:ext cx="13856"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0" y="822037"/>
            <a:ext cx="2706255" cy="3936912"/>
          </a:xfrm>
          <a:prstGeom prst="rect">
            <a:avLst/>
          </a:prstGeom>
          <a:noFill/>
        </p:spPr>
        <p:txBody>
          <a:bodyPr wrap="square" rtlCol="0">
            <a:spAutoFit/>
          </a:bodyPr>
          <a:lstStyle/>
          <a:p>
            <a:pPr>
              <a:lnSpc>
                <a:spcPct val="150000"/>
              </a:lnSpc>
            </a:pPr>
            <a:r>
              <a:rPr lang="en-US" sz="1400" dirty="0"/>
              <a:t>Over the past 30 years, PostgreSQL leads the way in Modern database Development, contributing many innovations, and Michael </a:t>
            </a:r>
            <a:r>
              <a:rPr lang="en-US" sz="1400" dirty="0" err="1"/>
              <a:t>Stonebraker</a:t>
            </a:r>
            <a:r>
              <a:rPr lang="en-US" sz="1400" dirty="0"/>
              <a:t> got a Turing Award in 2014 primarily for his work in PostgreSQL.</a:t>
            </a:r>
          </a:p>
          <a:p>
            <a:pPr>
              <a:lnSpc>
                <a:spcPct val="150000"/>
              </a:lnSpc>
            </a:pPr>
            <a:r>
              <a:rPr lang="en-US" sz="1400" dirty="0"/>
              <a:t>Today, PostgreSQL is one of the most used databases. It is also the most Advanced Open Source Relational Database.</a:t>
            </a:r>
          </a:p>
          <a:p>
            <a:pPr algn="just">
              <a:lnSpc>
                <a:spcPct val="150000"/>
              </a:lnSpc>
            </a:pPr>
            <a:endParaRPr lang="fr-FR" sz="1400" dirty="0"/>
          </a:p>
        </p:txBody>
      </p:sp>
      <p:sp>
        <p:nvSpPr>
          <p:cNvPr id="67" name="TextBox 66"/>
          <p:cNvSpPr txBox="1"/>
          <p:nvPr/>
        </p:nvSpPr>
        <p:spPr>
          <a:xfrm>
            <a:off x="2829795" y="910458"/>
            <a:ext cx="3572165" cy="2631490"/>
          </a:xfrm>
          <a:prstGeom prst="rect">
            <a:avLst/>
          </a:prstGeom>
          <a:noFill/>
        </p:spPr>
        <p:txBody>
          <a:bodyPr wrap="square" rtlCol="0">
            <a:spAutoFit/>
          </a:bodyPr>
          <a:lstStyle/>
          <a:p>
            <a:pPr indent="-285750">
              <a:lnSpc>
                <a:spcPct val="150000"/>
              </a:lnSpc>
              <a:buFont typeface="Wingdings" panose="05000000000000000000" pitchFamily="2" charset="2"/>
              <a:buChar char="§"/>
            </a:pPr>
            <a:r>
              <a:rPr lang="fr-FR" sz="1400" dirty="0">
                <a:hlinkClick r:id="rId2"/>
              </a:rPr>
              <a:t>EDB for PostgreSQL</a:t>
            </a:r>
            <a:r>
              <a:rPr lang="fr-FR" sz="1400" dirty="0"/>
              <a:t> (Horizontal Scaling)</a:t>
            </a:r>
          </a:p>
          <a:p>
            <a:pPr indent="-285750">
              <a:lnSpc>
                <a:spcPct val="150000"/>
              </a:lnSpc>
              <a:buFont typeface="Wingdings" panose="05000000000000000000" pitchFamily="2" charset="2"/>
              <a:buChar char="§"/>
            </a:pPr>
            <a:r>
              <a:rPr lang="fr-FR" sz="1400" dirty="0">
                <a:hlinkClick r:id="rId3"/>
              </a:rPr>
              <a:t>CitusData</a:t>
            </a:r>
            <a:r>
              <a:rPr lang="fr-FR" sz="1400" dirty="0"/>
              <a:t> (Distributed SQL)</a:t>
            </a:r>
          </a:p>
          <a:p>
            <a:pPr indent="-285750">
              <a:lnSpc>
                <a:spcPct val="150000"/>
              </a:lnSpc>
              <a:buFont typeface="Wingdings" panose="05000000000000000000" pitchFamily="2" charset="2"/>
              <a:buChar char="§"/>
            </a:pPr>
            <a:r>
              <a:rPr lang="fr-FR" sz="1400" dirty="0">
                <a:hlinkClick r:id="rId4"/>
              </a:rPr>
              <a:t>ScaleGrid</a:t>
            </a:r>
            <a:r>
              <a:rPr lang="fr-FR" sz="1400" dirty="0"/>
              <a:t> (Horizontal Scaling)</a:t>
            </a:r>
          </a:p>
          <a:p>
            <a:pPr indent="-285750">
              <a:lnSpc>
                <a:spcPct val="150000"/>
              </a:lnSpc>
              <a:buFont typeface="Wingdings" panose="05000000000000000000" pitchFamily="2" charset="2"/>
              <a:buChar char="§"/>
            </a:pPr>
            <a:r>
              <a:rPr lang="fr-FR" sz="1400" dirty="0" err="1">
                <a:hlinkClick r:id="rId5"/>
              </a:rPr>
              <a:t>Aiven</a:t>
            </a:r>
            <a:r>
              <a:rPr lang="fr-FR" sz="1400" dirty="0">
                <a:hlinkClick r:id="rId5"/>
              </a:rPr>
              <a:t> for PostgreSQL</a:t>
            </a:r>
            <a:r>
              <a:rPr lang="fr-FR" sz="1400" dirty="0"/>
              <a:t> (Multi-Cloud)</a:t>
            </a:r>
          </a:p>
          <a:p>
            <a:pPr indent="-285750">
              <a:lnSpc>
                <a:spcPct val="150000"/>
              </a:lnSpc>
              <a:buFont typeface="Wingdings" panose="05000000000000000000" pitchFamily="2" charset="2"/>
              <a:buChar char="§"/>
            </a:pPr>
            <a:r>
              <a:rPr lang="fr-FR" sz="1400" dirty="0">
                <a:hlinkClick r:id="rId6"/>
              </a:rPr>
              <a:t>Amazon RDS for PostgreSQL</a:t>
            </a:r>
            <a:endParaRPr lang="fr-FR" sz="1400" dirty="0"/>
          </a:p>
          <a:p>
            <a:pPr indent="-285750">
              <a:lnSpc>
                <a:spcPct val="150000"/>
              </a:lnSpc>
              <a:buFont typeface="Wingdings" panose="05000000000000000000" pitchFamily="2" charset="2"/>
              <a:buChar char="§"/>
            </a:pPr>
            <a:r>
              <a:rPr lang="fr-FR" sz="1400" dirty="0">
                <a:hlinkClick r:id="rId7"/>
              </a:rPr>
              <a:t>Azure PostgreSQL </a:t>
            </a:r>
            <a:r>
              <a:rPr lang="fr-FR" sz="1400" dirty="0" err="1">
                <a:hlinkClick r:id="rId7"/>
              </a:rPr>
              <a:t>Database</a:t>
            </a:r>
            <a:endParaRPr lang="fr-FR" sz="1400" dirty="0"/>
          </a:p>
          <a:p>
            <a:pPr indent="-285750">
              <a:lnSpc>
                <a:spcPct val="150000"/>
              </a:lnSpc>
              <a:buFont typeface="Wingdings" panose="05000000000000000000" pitchFamily="2" charset="2"/>
              <a:buChar char="§"/>
            </a:pPr>
            <a:r>
              <a:rPr lang="fr-FR" sz="1400" dirty="0">
                <a:hlinkClick r:id="rId8"/>
              </a:rPr>
              <a:t>Google Cloud SQL for PostgreSQL</a:t>
            </a:r>
            <a:endParaRPr lang="fr-FR" sz="1400" dirty="0"/>
          </a:p>
          <a:p>
            <a:endParaRPr lang="fr-FR" dirty="0"/>
          </a:p>
        </p:txBody>
      </p:sp>
      <p:sp>
        <p:nvSpPr>
          <p:cNvPr id="68" name="TextBox 67"/>
          <p:cNvSpPr txBox="1"/>
          <p:nvPr/>
        </p:nvSpPr>
        <p:spPr>
          <a:xfrm>
            <a:off x="6253019" y="822037"/>
            <a:ext cx="2890982" cy="6186309"/>
          </a:xfrm>
          <a:prstGeom prst="rect">
            <a:avLst/>
          </a:prstGeom>
          <a:noFill/>
        </p:spPr>
        <p:txBody>
          <a:bodyPr wrap="square" rtlCol="0">
            <a:spAutoFit/>
          </a:bodyPr>
          <a:lstStyle/>
          <a:p>
            <a:r>
              <a:rPr lang="en-US" sz="1400" dirty="0"/>
              <a:t>- Open Source RDMBS with a very permissible PostgreSQL license. There are many extensions of PostgreSQL with various advanced features.</a:t>
            </a:r>
          </a:p>
          <a:p>
            <a:endParaRPr lang="en-US" sz="1400" dirty="0"/>
          </a:p>
          <a:p>
            <a:r>
              <a:rPr lang="en-US" sz="1400" dirty="0"/>
              <a:t>- Offers ACID transactional guarantee. In terms of CAP, it offers immediate Consistency as a single Server.</a:t>
            </a:r>
          </a:p>
          <a:p>
            <a:endParaRPr lang="en-US" sz="1400" dirty="0"/>
          </a:p>
          <a:p>
            <a:r>
              <a:rPr lang="en-US" sz="1400" dirty="0"/>
              <a:t>- </a:t>
            </a:r>
            <a:r>
              <a:rPr lang="en-US" sz="1400" dirty="0" err="1"/>
              <a:t>Citus</a:t>
            </a:r>
            <a:r>
              <a:rPr lang="en-US" sz="1400" dirty="0"/>
              <a:t> Data, a PostgreSQL extension, offers much-coveted Distributed SQL features, i.e., a database with the transactional guarantee of an SQL database and horizontal scaling of NoSQL database.</a:t>
            </a:r>
          </a:p>
          <a:p>
            <a:endParaRPr lang="en-US" sz="1400" dirty="0"/>
          </a:p>
          <a:p>
            <a:r>
              <a:rPr lang="en-US" sz="1400" dirty="0"/>
              <a:t>- It offers more Advanced indexes liked partial Index, Bloom Filters. Also, creating an Index in PostgreSQL is non-blocking.</a:t>
            </a:r>
          </a:p>
          <a:p>
            <a:endParaRPr lang="en-US" sz="1400" dirty="0"/>
          </a:p>
          <a:p>
            <a:r>
              <a:rPr lang="en-US" sz="1400" dirty="0"/>
              <a:t>- It is a feature-rich multi-model database supporting Structured Data (SQL), Semi-Structured Data (JSON, XML), Key-Value, Spatial Data.</a:t>
            </a:r>
          </a:p>
          <a:p>
            <a:endParaRPr lang="fr-FR" dirty="0"/>
          </a:p>
        </p:txBody>
      </p:sp>
      <p:sp>
        <p:nvSpPr>
          <p:cNvPr id="69" name="Rectangle 68"/>
          <p:cNvSpPr/>
          <p:nvPr/>
        </p:nvSpPr>
        <p:spPr>
          <a:xfrm>
            <a:off x="9527309" y="917047"/>
            <a:ext cx="2519221" cy="4185761"/>
          </a:xfrm>
          <a:prstGeom prst="rect">
            <a:avLst/>
          </a:prstGeom>
        </p:spPr>
        <p:txBody>
          <a:bodyPr wrap="square">
            <a:spAutoFit/>
          </a:bodyPr>
          <a:lstStyle/>
          <a:p>
            <a:r>
              <a:rPr lang="en-US" sz="1400" b="1" dirty="0"/>
              <a:t>When to Use PostgreSQL</a:t>
            </a:r>
          </a:p>
          <a:p>
            <a:pPr>
              <a:lnSpc>
                <a:spcPct val="150000"/>
              </a:lnSpc>
            </a:pPr>
            <a:r>
              <a:rPr lang="en-US" sz="1400" dirty="0"/>
              <a:t>- Data is structured (SQL), and ACID transaction guarantee is a key criterion with strict Data integrity.</a:t>
            </a:r>
          </a:p>
          <a:p>
            <a:pPr>
              <a:lnSpc>
                <a:spcPct val="150000"/>
              </a:lnSpc>
            </a:pPr>
            <a:r>
              <a:rPr lang="en-US" sz="1400" dirty="0"/>
              <a:t>- When “Distributed SQL” is required, where millions of transactions should be handled in a globally distributed database.</a:t>
            </a:r>
          </a:p>
          <a:p>
            <a:pPr>
              <a:lnSpc>
                <a:spcPct val="150000"/>
              </a:lnSpc>
            </a:pPr>
            <a:r>
              <a:rPr lang="en-US" sz="1400" dirty="0"/>
              <a:t>- A sophisticated query planner is wanted.</a:t>
            </a:r>
          </a:p>
          <a:p>
            <a:pPr>
              <a:lnSpc>
                <a:spcPct val="150000"/>
              </a:lnSpc>
            </a:pPr>
            <a:endParaRPr lang="en-US" sz="1400" dirty="0"/>
          </a:p>
        </p:txBody>
      </p:sp>
      <p:sp>
        <p:nvSpPr>
          <p:cNvPr id="70" name="Rectangle 69"/>
          <p:cNvSpPr/>
          <p:nvPr/>
        </p:nvSpPr>
        <p:spPr>
          <a:xfrm>
            <a:off x="9513456" y="5084742"/>
            <a:ext cx="2944090" cy="1923604"/>
          </a:xfrm>
          <a:prstGeom prst="rect">
            <a:avLst/>
          </a:prstGeom>
        </p:spPr>
        <p:txBody>
          <a:bodyPr wrap="square">
            <a:spAutoFit/>
          </a:bodyPr>
          <a:lstStyle/>
          <a:p>
            <a:r>
              <a:rPr lang="en-US" sz="1400" b="1" dirty="0"/>
              <a:t>When not to Use PostgreSQL</a:t>
            </a:r>
          </a:p>
          <a:p>
            <a:pPr>
              <a:lnSpc>
                <a:spcPct val="150000"/>
              </a:lnSpc>
            </a:pPr>
            <a:r>
              <a:rPr lang="en-US" sz="1400" dirty="0"/>
              <a:t>- Multi-Master ACID transaction is a must-have feature.</a:t>
            </a:r>
          </a:p>
          <a:p>
            <a:pPr>
              <a:lnSpc>
                <a:spcPct val="150000"/>
              </a:lnSpc>
            </a:pPr>
            <a:r>
              <a:rPr lang="en-US" sz="1400" dirty="0"/>
              <a:t>- Data is Semi-structured, i.e., JSON data with advanced query planers.</a:t>
            </a:r>
          </a:p>
          <a:p>
            <a:pPr>
              <a:lnSpc>
                <a:spcPct val="150000"/>
              </a:lnSpc>
            </a:pPr>
            <a:endParaRPr lang="en-US" sz="1400" dirty="0"/>
          </a:p>
        </p:txBody>
      </p:sp>
      <p:sp>
        <p:nvSpPr>
          <p:cNvPr id="2" name="Slide Number Placeholder 1"/>
          <p:cNvSpPr>
            <a:spLocks noGrp="1"/>
          </p:cNvSpPr>
          <p:nvPr>
            <p:ph type="sldNum" sz="quarter" idx="12"/>
          </p:nvPr>
        </p:nvSpPr>
        <p:spPr/>
        <p:txBody>
          <a:bodyPr/>
          <a:lstStyle/>
          <a:p>
            <a:fld id="{9701D84C-9C77-4038-8AC7-641397FA4931}" type="slidenum">
              <a:rPr lang="en-US" smtClean="0"/>
              <a:t>5</a:t>
            </a:fld>
            <a:endParaRPr lang="en-US"/>
          </a:p>
        </p:txBody>
      </p:sp>
    </p:spTree>
    <p:extLst>
      <p:ext uri="{BB962C8B-B14F-4D97-AF65-F5344CB8AC3E}">
        <p14:creationId xmlns:p14="http://schemas.microsoft.com/office/powerpoint/2010/main" val="283021185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2976974" y="1016318"/>
            <a:ext cx="5606518" cy="923330"/>
          </a:xfrm>
          <a:prstGeom prst="rect">
            <a:avLst/>
          </a:prstGeom>
        </p:spPr>
        <p:txBody>
          <a:bodyPr wrap="square">
            <a:spAutoFit/>
          </a:bodyPr>
          <a:lstStyle/>
          <a:p>
            <a:pPr marL="1206500"/>
            <a:r>
              <a:rPr lang="fr-FR" sz="5400" b="1" dirty="0"/>
              <a:t>SQL SERVER</a:t>
            </a:r>
            <a:endParaRPr lang="en-US" sz="5400" b="1" dirty="0">
              <a:solidFill>
                <a:schemeClr val="bg1"/>
              </a:solidFill>
            </a:endParaRPr>
          </a:p>
        </p:txBody>
      </p:sp>
      <p:sp>
        <p:nvSpPr>
          <p:cNvPr id="205" name="Line Callout 1 (Accent Bar) 204"/>
          <p:cNvSpPr/>
          <p:nvPr/>
        </p:nvSpPr>
        <p:spPr>
          <a:xfrm>
            <a:off x="9149772" y="3365170"/>
            <a:ext cx="1910093" cy="529064"/>
          </a:xfrm>
          <a:prstGeom prst="accentCallout1">
            <a:avLst/>
          </a:prstGeom>
          <a:solidFill>
            <a:schemeClr val="accent4">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When /not use it</a:t>
            </a:r>
          </a:p>
        </p:txBody>
      </p:sp>
      <p:sp>
        <p:nvSpPr>
          <p:cNvPr id="206" name="Line Callout 1 (Accent Bar) 205"/>
          <p:cNvSpPr/>
          <p:nvPr/>
        </p:nvSpPr>
        <p:spPr>
          <a:xfrm flipH="1">
            <a:off x="346824" y="1124351"/>
            <a:ext cx="1877908" cy="529064"/>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Definition</a:t>
            </a:r>
          </a:p>
        </p:txBody>
      </p:sp>
      <p:sp>
        <p:nvSpPr>
          <p:cNvPr id="207" name="Line Callout 1 (Accent Bar) 206"/>
          <p:cNvSpPr/>
          <p:nvPr/>
        </p:nvSpPr>
        <p:spPr>
          <a:xfrm flipH="1">
            <a:off x="385969" y="3420107"/>
            <a:ext cx="1897611" cy="529064"/>
          </a:xfrm>
          <a:prstGeom prst="accentCallout1">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Product</a:t>
            </a:r>
          </a:p>
        </p:txBody>
      </p:sp>
      <p:sp>
        <p:nvSpPr>
          <p:cNvPr id="89" name="Line Callout 1 (Accent Bar) 88"/>
          <p:cNvSpPr/>
          <p:nvPr/>
        </p:nvSpPr>
        <p:spPr>
          <a:xfrm>
            <a:off x="9149772" y="1124351"/>
            <a:ext cx="1910093" cy="529064"/>
          </a:xfrm>
          <a:prstGeom prst="accentCallout1">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Key Features</a:t>
            </a:r>
          </a:p>
        </p:txBody>
      </p:sp>
      <p:grpSp>
        <p:nvGrpSpPr>
          <p:cNvPr id="90" name="Group 89"/>
          <p:cNvGrpSpPr/>
          <p:nvPr/>
        </p:nvGrpSpPr>
        <p:grpSpPr>
          <a:xfrm>
            <a:off x="3349770" y="2318327"/>
            <a:ext cx="5176838" cy="4539673"/>
            <a:chOff x="3506788" y="1241425"/>
            <a:chExt cx="5176838" cy="5616576"/>
          </a:xfrm>
        </p:grpSpPr>
        <p:sp>
          <p:nvSpPr>
            <p:cNvPr id="91" name="Freeform 5"/>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6"/>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7"/>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11"/>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12"/>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13"/>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4"/>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5"/>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6"/>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7"/>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8"/>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9"/>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20"/>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Line 21"/>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23"/>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24"/>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25"/>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26"/>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27"/>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8"/>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Rectangle 29"/>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30"/>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31"/>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32"/>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3"/>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35"/>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36"/>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37"/>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38"/>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39"/>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Oval 40"/>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Oval 41"/>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42"/>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0" name="Freeform 43"/>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1" name="Freeform 44"/>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45"/>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46"/>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7"/>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Freeform 48"/>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6" name="Freeform 49"/>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7" name="Freeform 50"/>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51"/>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52"/>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53"/>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4"/>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55"/>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3" name="Freeform 56"/>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4" name="Freeform 57"/>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5" name="Freeform 58"/>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6" name="Freeform 59"/>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27" name="Line 60"/>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61"/>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62"/>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Freeform 63"/>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Freeform 64"/>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Freeform 65"/>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Freeform 66"/>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Freeform 67"/>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68"/>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Freeform 69"/>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70"/>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Freeform 71"/>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Freeform 72"/>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Freeform 73"/>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Freeform 74"/>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Freeform 75"/>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6"/>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Freeform 77"/>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78"/>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Freeform 79"/>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78521" y="2109019"/>
            <a:ext cx="2363789" cy="2225088"/>
          </a:xfrm>
          <a:prstGeom prst="ellipse">
            <a:avLst/>
          </a:prstGeom>
          <a:ln>
            <a:noFill/>
          </a:ln>
          <a:effectLst>
            <a:softEdge rad="112500"/>
          </a:effectLst>
        </p:spPr>
      </p:pic>
      <p:sp>
        <p:nvSpPr>
          <p:cNvPr id="4" name="Slide Number Placeholder 3"/>
          <p:cNvSpPr>
            <a:spLocks noGrp="1"/>
          </p:cNvSpPr>
          <p:nvPr>
            <p:ph type="sldNum" sz="quarter" idx="12"/>
          </p:nvPr>
        </p:nvSpPr>
        <p:spPr/>
        <p:txBody>
          <a:bodyPr/>
          <a:lstStyle/>
          <a:p>
            <a:fld id="{9701D84C-9C77-4038-8AC7-641397FA4931}" type="slidenum">
              <a:rPr lang="en-US" smtClean="0"/>
              <a:t>6</a:t>
            </a:fld>
            <a:endParaRPr lang="en-US"/>
          </a:p>
        </p:txBody>
      </p:sp>
    </p:spTree>
    <p:extLst>
      <p:ext uri="{BB962C8B-B14F-4D97-AF65-F5344CB8AC3E}">
        <p14:creationId xmlns:p14="http://schemas.microsoft.com/office/powerpoint/2010/main" val="412046817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fade">
                                      <p:cBhvr>
                                        <p:cTn id="7" dur="1000"/>
                                        <p:tgtEl>
                                          <p:spTgt spid="206"/>
                                        </p:tgtEl>
                                      </p:cBhvr>
                                    </p:animEffect>
                                    <p:anim calcmode="lin" valueType="num">
                                      <p:cBhvr>
                                        <p:cTn id="8" dur="1000" fill="hold"/>
                                        <p:tgtEl>
                                          <p:spTgt spid="206"/>
                                        </p:tgtEl>
                                        <p:attrNameLst>
                                          <p:attrName>ppt_x</p:attrName>
                                        </p:attrNameLst>
                                      </p:cBhvr>
                                      <p:tavLst>
                                        <p:tav tm="0">
                                          <p:val>
                                            <p:strVal val="#ppt_x"/>
                                          </p:val>
                                        </p:tav>
                                        <p:tav tm="100000">
                                          <p:val>
                                            <p:strVal val="#ppt_x"/>
                                          </p:val>
                                        </p:tav>
                                      </p:tavLst>
                                    </p:anim>
                                    <p:anim calcmode="lin" valueType="num">
                                      <p:cBhvr>
                                        <p:cTn id="9" dur="1000" fill="hold"/>
                                        <p:tgtEl>
                                          <p:spTgt spid="20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1000"/>
                                        <p:tgtEl>
                                          <p:spTgt spid="207"/>
                                        </p:tgtEl>
                                      </p:cBhvr>
                                    </p:animEffect>
                                    <p:anim calcmode="lin" valueType="num">
                                      <p:cBhvr>
                                        <p:cTn id="13" dur="1000" fill="hold"/>
                                        <p:tgtEl>
                                          <p:spTgt spid="207"/>
                                        </p:tgtEl>
                                        <p:attrNameLst>
                                          <p:attrName>ppt_x</p:attrName>
                                        </p:attrNameLst>
                                      </p:cBhvr>
                                      <p:tavLst>
                                        <p:tav tm="0">
                                          <p:val>
                                            <p:strVal val="#ppt_x"/>
                                          </p:val>
                                        </p:tav>
                                        <p:tav tm="100000">
                                          <p:val>
                                            <p:strVal val="#ppt_x"/>
                                          </p:val>
                                        </p:tav>
                                      </p:tavLst>
                                    </p:anim>
                                    <p:anim calcmode="lin" valueType="num">
                                      <p:cBhvr>
                                        <p:cTn id="14" dur="1000" fill="hold"/>
                                        <p:tgtEl>
                                          <p:spTgt spid="20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fade">
                                      <p:cBhvr>
                                        <p:cTn id="17" dur="1000"/>
                                        <p:tgtEl>
                                          <p:spTgt spid="89"/>
                                        </p:tgtEl>
                                      </p:cBhvr>
                                    </p:animEffect>
                                    <p:anim calcmode="lin" valueType="num">
                                      <p:cBhvr>
                                        <p:cTn id="18" dur="1000" fill="hold"/>
                                        <p:tgtEl>
                                          <p:spTgt spid="89"/>
                                        </p:tgtEl>
                                        <p:attrNameLst>
                                          <p:attrName>ppt_x</p:attrName>
                                        </p:attrNameLst>
                                      </p:cBhvr>
                                      <p:tavLst>
                                        <p:tav tm="0">
                                          <p:val>
                                            <p:strVal val="#ppt_x"/>
                                          </p:val>
                                        </p:tav>
                                        <p:tav tm="100000">
                                          <p:val>
                                            <p:strVal val="#ppt_x"/>
                                          </p:val>
                                        </p:tav>
                                      </p:tavLst>
                                    </p:anim>
                                    <p:anim calcmode="lin" valueType="num">
                                      <p:cBhvr>
                                        <p:cTn id="19" dur="1000" fill="hold"/>
                                        <p:tgtEl>
                                          <p:spTgt spid="8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05"/>
                                        </p:tgtEl>
                                        <p:attrNameLst>
                                          <p:attrName>style.visibility</p:attrName>
                                        </p:attrNameLst>
                                      </p:cBhvr>
                                      <p:to>
                                        <p:strVal val="visible"/>
                                      </p:to>
                                    </p:set>
                                    <p:animEffect transition="in" filter="fade">
                                      <p:cBhvr>
                                        <p:cTn id="22" dur="1000"/>
                                        <p:tgtEl>
                                          <p:spTgt spid="205"/>
                                        </p:tgtEl>
                                      </p:cBhvr>
                                    </p:animEffect>
                                    <p:anim calcmode="lin" valueType="num">
                                      <p:cBhvr>
                                        <p:cTn id="23" dur="1000" fill="hold"/>
                                        <p:tgtEl>
                                          <p:spTgt spid="205"/>
                                        </p:tgtEl>
                                        <p:attrNameLst>
                                          <p:attrName>ppt_x</p:attrName>
                                        </p:attrNameLst>
                                      </p:cBhvr>
                                      <p:tavLst>
                                        <p:tav tm="0">
                                          <p:val>
                                            <p:strVal val="#ppt_x"/>
                                          </p:val>
                                        </p:tav>
                                        <p:tav tm="100000">
                                          <p:val>
                                            <p:strVal val="#ppt_x"/>
                                          </p:val>
                                        </p:tav>
                                      </p:tavLst>
                                    </p:anim>
                                    <p:anim calcmode="lin" valueType="num">
                                      <p:cBhvr>
                                        <p:cTn id="24"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animBg="1"/>
      <p:bldP spid="206" grpId="0" animBg="1"/>
      <p:bldP spid="207" grpId="0" animBg="1"/>
      <p:bldP spid="8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6624779" y="264975"/>
            <a:ext cx="1771076" cy="3923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Rectangle 61"/>
          <p:cNvSpPr/>
          <p:nvPr/>
        </p:nvSpPr>
        <p:spPr>
          <a:xfrm>
            <a:off x="9725888" y="315652"/>
            <a:ext cx="1911930" cy="3923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0" name="Rectangle 59"/>
          <p:cNvSpPr/>
          <p:nvPr/>
        </p:nvSpPr>
        <p:spPr>
          <a:xfrm>
            <a:off x="3620655" y="301920"/>
            <a:ext cx="1514764" cy="3923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3" name="TextBox 12"/>
          <p:cNvSpPr txBox="1"/>
          <p:nvPr/>
        </p:nvSpPr>
        <p:spPr>
          <a:xfrm>
            <a:off x="3338945" y="315652"/>
            <a:ext cx="2087418" cy="369332"/>
          </a:xfrm>
          <a:prstGeom prst="rect">
            <a:avLst/>
          </a:prstGeom>
          <a:noFill/>
        </p:spPr>
        <p:txBody>
          <a:bodyPr wrap="square" rtlCol="0">
            <a:spAutoFit/>
          </a:bodyPr>
          <a:lstStyle/>
          <a:p>
            <a:pPr algn="ctr"/>
            <a:r>
              <a:rPr lang="fr-FR" dirty="0">
                <a:solidFill>
                  <a:schemeClr val="bg1"/>
                </a:solidFill>
              </a:rPr>
              <a:t>Product</a:t>
            </a:r>
          </a:p>
        </p:txBody>
      </p:sp>
      <p:sp>
        <p:nvSpPr>
          <p:cNvPr id="57" name="TextBox 56"/>
          <p:cNvSpPr txBox="1"/>
          <p:nvPr/>
        </p:nvSpPr>
        <p:spPr>
          <a:xfrm>
            <a:off x="6624779" y="287943"/>
            <a:ext cx="1704112" cy="369332"/>
          </a:xfrm>
          <a:prstGeom prst="rect">
            <a:avLst/>
          </a:prstGeom>
          <a:noFill/>
        </p:spPr>
        <p:txBody>
          <a:bodyPr wrap="square" rtlCol="0">
            <a:spAutoFit/>
          </a:bodyPr>
          <a:lstStyle/>
          <a:p>
            <a:pPr algn="ctr"/>
            <a:r>
              <a:rPr lang="fr-FR" dirty="0">
                <a:solidFill>
                  <a:schemeClr val="bg1"/>
                </a:solidFill>
              </a:rPr>
              <a:t>Key Features</a:t>
            </a:r>
          </a:p>
        </p:txBody>
      </p:sp>
      <p:sp>
        <p:nvSpPr>
          <p:cNvPr id="58" name="TextBox 57"/>
          <p:cNvSpPr txBox="1"/>
          <p:nvPr/>
        </p:nvSpPr>
        <p:spPr>
          <a:xfrm>
            <a:off x="9610437" y="287943"/>
            <a:ext cx="2087418" cy="369332"/>
          </a:xfrm>
          <a:prstGeom prst="rect">
            <a:avLst/>
          </a:prstGeom>
          <a:noFill/>
        </p:spPr>
        <p:txBody>
          <a:bodyPr wrap="square" rtlCol="0">
            <a:spAutoFit/>
          </a:bodyPr>
          <a:lstStyle/>
          <a:p>
            <a:pPr algn="ctr"/>
            <a:r>
              <a:rPr lang="fr-FR" dirty="0">
                <a:solidFill>
                  <a:schemeClr val="bg1"/>
                </a:solidFill>
              </a:rPr>
              <a:t>When / NOT use </a:t>
            </a:r>
            <a:r>
              <a:rPr lang="fr-FR" dirty="0" err="1">
                <a:solidFill>
                  <a:schemeClr val="bg1"/>
                </a:solidFill>
              </a:rPr>
              <a:t>it</a:t>
            </a:r>
            <a:r>
              <a:rPr lang="fr-FR" dirty="0">
                <a:solidFill>
                  <a:schemeClr val="bg1"/>
                </a:solidFill>
              </a:rPr>
              <a:t> </a:t>
            </a:r>
          </a:p>
        </p:txBody>
      </p:sp>
      <p:sp>
        <p:nvSpPr>
          <p:cNvPr id="28" name="Rectangle 27"/>
          <p:cNvSpPr/>
          <p:nvPr/>
        </p:nvSpPr>
        <p:spPr>
          <a:xfrm>
            <a:off x="593435" y="251244"/>
            <a:ext cx="1360056" cy="3923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3" name="TextBox 2"/>
          <p:cNvSpPr txBox="1"/>
          <p:nvPr/>
        </p:nvSpPr>
        <p:spPr>
          <a:xfrm>
            <a:off x="593434" y="292684"/>
            <a:ext cx="1256151" cy="369332"/>
          </a:xfrm>
          <a:prstGeom prst="rect">
            <a:avLst/>
          </a:prstGeom>
          <a:noFill/>
        </p:spPr>
        <p:txBody>
          <a:bodyPr wrap="square" rtlCol="0">
            <a:spAutoFit/>
          </a:bodyPr>
          <a:lstStyle/>
          <a:p>
            <a:pPr algn="ctr"/>
            <a:r>
              <a:rPr lang="fr-FR" dirty="0">
                <a:solidFill>
                  <a:schemeClr val="bg1"/>
                </a:solidFill>
              </a:rPr>
              <a:t>Definition</a:t>
            </a:r>
          </a:p>
        </p:txBody>
      </p:sp>
      <p:cxnSp>
        <p:nvCxnSpPr>
          <p:cNvPr id="30" name="Straight Connector 29"/>
          <p:cNvCxnSpPr/>
          <p:nvPr/>
        </p:nvCxnSpPr>
        <p:spPr>
          <a:xfrm flipH="1">
            <a:off x="2796312" y="0"/>
            <a:ext cx="30015"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082146" y="-101600"/>
            <a:ext cx="4618"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9328727" y="0"/>
            <a:ext cx="13856"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0" y="822037"/>
            <a:ext cx="2706255" cy="4906408"/>
          </a:xfrm>
          <a:prstGeom prst="rect">
            <a:avLst/>
          </a:prstGeom>
          <a:noFill/>
        </p:spPr>
        <p:txBody>
          <a:bodyPr wrap="square" rtlCol="0">
            <a:spAutoFit/>
          </a:bodyPr>
          <a:lstStyle/>
          <a:p>
            <a:pPr>
              <a:lnSpc>
                <a:spcPct val="150000"/>
              </a:lnSpc>
            </a:pPr>
            <a:r>
              <a:rPr lang="en-US" sz="1400" dirty="0"/>
              <a:t>In 1988, </a:t>
            </a:r>
            <a:r>
              <a:rPr lang="en-US" sz="1400" dirty="0">
                <a:hlinkClick r:id="rId2"/>
              </a:rPr>
              <a:t>Microsoft</a:t>
            </a:r>
            <a:r>
              <a:rPr lang="en-US" sz="1400" dirty="0"/>
              <a:t> joined with </a:t>
            </a:r>
            <a:r>
              <a:rPr lang="en-US" sz="1400" dirty="0">
                <a:hlinkClick r:id="rId3"/>
              </a:rPr>
              <a:t>Ashton-Tate</a:t>
            </a:r>
            <a:r>
              <a:rPr lang="en-US" sz="1400" dirty="0"/>
              <a:t> and </a:t>
            </a:r>
            <a:r>
              <a:rPr lang="en-US" sz="1400" dirty="0">
                <a:hlinkClick r:id="rId4"/>
              </a:rPr>
              <a:t>Sybase</a:t>
            </a:r>
            <a:r>
              <a:rPr lang="en-US" sz="1400" dirty="0"/>
              <a:t> to create an RDBMS as a </a:t>
            </a:r>
            <a:r>
              <a:rPr lang="en-US" sz="1400" dirty="0">
                <a:hlinkClick r:id="rId5"/>
              </a:rPr>
              <a:t>Sybase SQL Server</a:t>
            </a:r>
            <a:r>
              <a:rPr lang="en-US" sz="1400" dirty="0"/>
              <a:t> variant. In 1989, they released the first version of </a:t>
            </a:r>
            <a:r>
              <a:rPr lang="en-US" sz="1400" dirty="0">
                <a:hlinkClick r:id="rId6"/>
              </a:rPr>
              <a:t>Microsoft SQL Server</a:t>
            </a:r>
            <a:r>
              <a:rPr lang="en-US" sz="1400" dirty="0"/>
              <a:t>. Although not as innovative or advanced as others, Microsoft SQL Server has gone through major updates and overhauls over the years. Initially released for </a:t>
            </a:r>
            <a:r>
              <a:rPr lang="en-US" sz="1400" dirty="0">
                <a:hlinkClick r:id="rId7"/>
              </a:rPr>
              <a:t>IBM</a:t>
            </a:r>
            <a:r>
              <a:rPr lang="en-US" sz="1400" dirty="0"/>
              <a:t> </a:t>
            </a:r>
            <a:r>
              <a:rPr lang="en-US" sz="1400" dirty="0">
                <a:hlinkClick r:id="rId8"/>
              </a:rPr>
              <a:t>OS/2,</a:t>
            </a:r>
            <a:r>
              <a:rPr lang="en-US" sz="1400" dirty="0"/>
              <a:t> it was soon released for Windows Systems. In the last three decades, it was the dominating commercial Mid-range database in Windows Systems</a:t>
            </a:r>
            <a:endParaRPr lang="fr-FR" sz="1400" dirty="0"/>
          </a:p>
        </p:txBody>
      </p:sp>
      <p:sp>
        <p:nvSpPr>
          <p:cNvPr id="67" name="TextBox 66"/>
          <p:cNvSpPr txBox="1"/>
          <p:nvPr/>
        </p:nvSpPr>
        <p:spPr>
          <a:xfrm>
            <a:off x="2829795" y="910458"/>
            <a:ext cx="3572165"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fr-FR" sz="1400" dirty="0">
                <a:hlinkClick r:id="rId9"/>
              </a:rPr>
              <a:t>Azure SQL</a:t>
            </a:r>
            <a:r>
              <a:rPr lang="fr-FR" sz="1400" dirty="0"/>
              <a:t> (horizontal </a:t>
            </a:r>
            <a:r>
              <a:rPr lang="fr-FR" sz="1400" dirty="0" err="1"/>
              <a:t>scaling</a:t>
            </a:r>
            <a:r>
              <a:rPr lang="fr-FR" sz="1400" dirty="0"/>
              <a:t>)</a:t>
            </a:r>
          </a:p>
          <a:p>
            <a:pPr marL="285750" indent="-285750">
              <a:lnSpc>
                <a:spcPct val="150000"/>
              </a:lnSpc>
              <a:buFont typeface="Wingdings" panose="05000000000000000000" pitchFamily="2" charset="2"/>
              <a:buChar char="§"/>
            </a:pPr>
            <a:r>
              <a:rPr lang="fr-FR" sz="1400" dirty="0">
                <a:hlinkClick r:id="rId10"/>
              </a:rPr>
              <a:t>Amazon RDS for SQL Server</a:t>
            </a:r>
            <a:endParaRPr lang="fr-FR" sz="1400" dirty="0"/>
          </a:p>
          <a:p>
            <a:pPr marL="285750" indent="-285750">
              <a:lnSpc>
                <a:spcPct val="150000"/>
              </a:lnSpc>
              <a:buFont typeface="Wingdings" panose="05000000000000000000" pitchFamily="2" charset="2"/>
              <a:buChar char="§"/>
            </a:pPr>
            <a:r>
              <a:rPr lang="fr-FR" sz="1400" dirty="0">
                <a:hlinkClick r:id="rId11"/>
              </a:rPr>
              <a:t>SQL Server on Google Cloud</a:t>
            </a:r>
            <a:endParaRPr lang="fr-FR" sz="1400" dirty="0"/>
          </a:p>
          <a:p>
            <a:endParaRPr lang="fr-FR" dirty="0"/>
          </a:p>
        </p:txBody>
      </p:sp>
      <p:sp>
        <p:nvSpPr>
          <p:cNvPr id="68" name="TextBox 67"/>
          <p:cNvSpPr txBox="1"/>
          <p:nvPr/>
        </p:nvSpPr>
        <p:spPr>
          <a:xfrm>
            <a:off x="6253019" y="822037"/>
            <a:ext cx="2890982" cy="5216813"/>
          </a:xfrm>
          <a:prstGeom prst="rect">
            <a:avLst/>
          </a:prstGeom>
          <a:noFill/>
        </p:spPr>
        <p:txBody>
          <a:bodyPr wrap="square" rtlCol="0">
            <a:spAutoFit/>
          </a:bodyPr>
          <a:lstStyle/>
          <a:p>
            <a:pPr>
              <a:lnSpc>
                <a:spcPct val="150000"/>
              </a:lnSpc>
            </a:pPr>
            <a:r>
              <a:rPr lang="en-US" sz="1400" dirty="0"/>
              <a:t>- Proprietary RDBMS with diverse licenses: Developer and Express (free), Standard, and Enterprise (commercial).</a:t>
            </a:r>
          </a:p>
          <a:p>
            <a:pPr>
              <a:lnSpc>
                <a:spcPct val="150000"/>
              </a:lnSpc>
            </a:pPr>
            <a:r>
              <a:rPr lang="en-US" sz="1400" dirty="0"/>
              <a:t>- Offers ACID transactional guarantee. In terms of CAP, it offers immediate Consistency as a single Server.</a:t>
            </a:r>
          </a:p>
          <a:p>
            <a:pPr>
              <a:lnSpc>
                <a:spcPct val="150000"/>
              </a:lnSpc>
            </a:pPr>
            <a:r>
              <a:rPr lang="en-US" sz="1400" dirty="0"/>
              <a:t>- Supports Server-side scripting via T-SQL, .NET languages, R, Python, and Java.</a:t>
            </a:r>
          </a:p>
          <a:p>
            <a:pPr>
              <a:lnSpc>
                <a:spcPct val="150000"/>
              </a:lnSpc>
            </a:pPr>
            <a:r>
              <a:rPr lang="en-US" sz="1400" dirty="0"/>
              <a:t>- It is a multi-Model database supporting Structured Data (SQL), Semi-Structured Data(JSON), Spatial Data.</a:t>
            </a:r>
          </a:p>
          <a:p>
            <a:endParaRPr lang="fr-FR" dirty="0"/>
          </a:p>
        </p:txBody>
      </p:sp>
      <p:sp>
        <p:nvSpPr>
          <p:cNvPr id="69" name="Rectangle 68"/>
          <p:cNvSpPr/>
          <p:nvPr/>
        </p:nvSpPr>
        <p:spPr>
          <a:xfrm>
            <a:off x="9527309" y="917047"/>
            <a:ext cx="2519221" cy="3539430"/>
          </a:xfrm>
          <a:prstGeom prst="rect">
            <a:avLst/>
          </a:prstGeom>
        </p:spPr>
        <p:txBody>
          <a:bodyPr wrap="square">
            <a:spAutoFit/>
          </a:bodyPr>
          <a:lstStyle/>
          <a:p>
            <a:r>
              <a:rPr lang="en-US" sz="1400" b="1" dirty="0"/>
              <a:t>When to Use SQL SERVER</a:t>
            </a:r>
          </a:p>
          <a:p>
            <a:pPr>
              <a:lnSpc>
                <a:spcPct val="150000"/>
              </a:lnSpc>
            </a:pPr>
            <a:r>
              <a:rPr lang="en-US" sz="1400" dirty="0"/>
              <a:t>- Data is structured (SQL) with an ACID transaction guarantee.</a:t>
            </a:r>
          </a:p>
          <a:p>
            <a:pPr>
              <a:lnSpc>
                <a:spcPct val="150000"/>
              </a:lnSpc>
            </a:pPr>
            <a:r>
              <a:rPr lang="en-US" sz="1400" dirty="0"/>
              <a:t>- The development platform is strongly coupled with other Microsoft Products.</a:t>
            </a:r>
          </a:p>
          <a:p>
            <a:pPr>
              <a:lnSpc>
                <a:spcPct val="150000"/>
              </a:lnSpc>
            </a:pPr>
            <a:r>
              <a:rPr lang="en-US" sz="1400" dirty="0"/>
              <a:t>- Azure Cloud is the preferred public Cloud Technology with a preference for Managed SQL database.</a:t>
            </a:r>
          </a:p>
          <a:p>
            <a:pPr>
              <a:lnSpc>
                <a:spcPct val="150000"/>
              </a:lnSpc>
            </a:pPr>
            <a:endParaRPr lang="en-US" sz="1400" dirty="0"/>
          </a:p>
        </p:txBody>
      </p:sp>
      <p:sp>
        <p:nvSpPr>
          <p:cNvPr id="70" name="Rectangle 69"/>
          <p:cNvSpPr/>
          <p:nvPr/>
        </p:nvSpPr>
        <p:spPr>
          <a:xfrm>
            <a:off x="9441874" y="4253470"/>
            <a:ext cx="2944090" cy="2893100"/>
          </a:xfrm>
          <a:prstGeom prst="rect">
            <a:avLst/>
          </a:prstGeom>
        </p:spPr>
        <p:txBody>
          <a:bodyPr wrap="square">
            <a:spAutoFit/>
          </a:bodyPr>
          <a:lstStyle/>
          <a:p>
            <a:r>
              <a:rPr lang="en-US" sz="1400" b="1" dirty="0"/>
              <a:t>When not to Use SQL SERVER</a:t>
            </a:r>
          </a:p>
          <a:p>
            <a:pPr>
              <a:lnSpc>
                <a:spcPct val="150000"/>
              </a:lnSpc>
            </a:pPr>
            <a:r>
              <a:rPr lang="en-US" sz="1400" dirty="0"/>
              <a:t>- Not ideal for companies with low Budgets for databases.</a:t>
            </a:r>
          </a:p>
          <a:p>
            <a:pPr>
              <a:lnSpc>
                <a:spcPct val="150000"/>
              </a:lnSpc>
            </a:pPr>
            <a:r>
              <a:rPr lang="en-US" sz="1400" dirty="0"/>
              <a:t>- Multi-Master ACID transaction is a must-have feature.</a:t>
            </a:r>
          </a:p>
          <a:p>
            <a:pPr>
              <a:lnSpc>
                <a:spcPct val="150000"/>
              </a:lnSpc>
            </a:pPr>
            <a:r>
              <a:rPr lang="en-US" sz="1400" dirty="0"/>
              <a:t>- Data is Semi-structured, i.e., JSON data, and needs advanced query operations.</a:t>
            </a:r>
          </a:p>
          <a:p>
            <a:pPr>
              <a:lnSpc>
                <a:spcPct val="150000"/>
              </a:lnSpc>
            </a:pPr>
            <a:endParaRPr lang="en-US" sz="1400" dirty="0"/>
          </a:p>
        </p:txBody>
      </p:sp>
      <p:sp>
        <p:nvSpPr>
          <p:cNvPr id="2" name="Slide Number Placeholder 1"/>
          <p:cNvSpPr>
            <a:spLocks noGrp="1"/>
          </p:cNvSpPr>
          <p:nvPr>
            <p:ph type="sldNum" sz="quarter" idx="12"/>
          </p:nvPr>
        </p:nvSpPr>
        <p:spPr/>
        <p:txBody>
          <a:bodyPr/>
          <a:lstStyle/>
          <a:p>
            <a:fld id="{9701D84C-9C77-4038-8AC7-641397FA4931}" type="slidenum">
              <a:rPr lang="en-US" smtClean="0"/>
              <a:t>7</a:t>
            </a:fld>
            <a:endParaRPr lang="en-US"/>
          </a:p>
        </p:txBody>
      </p:sp>
    </p:spTree>
    <p:extLst>
      <p:ext uri="{BB962C8B-B14F-4D97-AF65-F5344CB8AC3E}">
        <p14:creationId xmlns:p14="http://schemas.microsoft.com/office/powerpoint/2010/main" val="37165117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843113" y="582209"/>
            <a:ext cx="9984508" cy="1754326"/>
          </a:xfrm>
          <a:prstGeom prst="rect">
            <a:avLst/>
          </a:prstGeom>
        </p:spPr>
        <p:txBody>
          <a:bodyPr wrap="square">
            <a:spAutoFit/>
          </a:bodyPr>
          <a:lstStyle/>
          <a:p>
            <a:pPr algn="ctr"/>
            <a:r>
              <a:rPr lang="en-US" sz="5400" b="1" dirty="0"/>
              <a:t>A comparison between the three RDBMS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6885" y="2183089"/>
            <a:ext cx="2363789" cy="2225088"/>
          </a:xfrm>
          <a:prstGeom prst="ellipse">
            <a:avLst/>
          </a:prstGeom>
          <a:ln>
            <a:noFill/>
          </a:ln>
          <a:effectLst>
            <a:softEdge rad="112500"/>
          </a:effectLst>
        </p:spPr>
      </p:pic>
      <p:pic>
        <p:nvPicPr>
          <p:cNvPr id="85" name="Picture 8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811" y="2203606"/>
            <a:ext cx="2436740" cy="2184054"/>
          </a:xfrm>
          <a:prstGeom prst="ellipse">
            <a:avLst/>
          </a:prstGeom>
          <a:ln>
            <a:noFill/>
          </a:ln>
          <a:effectLst>
            <a:softEdge rad="112500"/>
          </a:effec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53354" y="4253121"/>
            <a:ext cx="2343728" cy="2150111"/>
          </a:xfrm>
          <a:prstGeom prst="ellipse">
            <a:avLst/>
          </a:prstGeom>
          <a:ln>
            <a:noFill/>
          </a:ln>
          <a:effectLst>
            <a:softEdge rad="112500"/>
          </a:effectLst>
        </p:spPr>
      </p:pic>
      <p:sp>
        <p:nvSpPr>
          <p:cNvPr id="4" name="Slide Number Placeholder 3"/>
          <p:cNvSpPr>
            <a:spLocks noGrp="1"/>
          </p:cNvSpPr>
          <p:nvPr>
            <p:ph type="sldNum" sz="quarter" idx="12"/>
          </p:nvPr>
        </p:nvSpPr>
        <p:spPr/>
        <p:txBody>
          <a:bodyPr/>
          <a:lstStyle/>
          <a:p>
            <a:fld id="{9701D84C-9C77-4038-8AC7-641397FA4931}" type="slidenum">
              <a:rPr lang="en-US" smtClean="0"/>
              <a:t>8</a:t>
            </a:fld>
            <a:endParaRPr lang="en-US"/>
          </a:p>
        </p:txBody>
      </p:sp>
    </p:spTree>
    <p:extLst>
      <p:ext uri="{BB962C8B-B14F-4D97-AF65-F5344CB8AC3E}">
        <p14:creationId xmlns:p14="http://schemas.microsoft.com/office/powerpoint/2010/main" val="3869263328"/>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945745"/>
          </a:xfrm>
          <a:prstGeom prst="rect">
            <a:avLst/>
          </a:prstGeom>
        </p:spPr>
      </p:pic>
      <p:sp>
        <p:nvSpPr>
          <p:cNvPr id="3" name="Slide Number Placeholder 2"/>
          <p:cNvSpPr>
            <a:spLocks noGrp="1"/>
          </p:cNvSpPr>
          <p:nvPr>
            <p:ph type="sldNum" sz="quarter" idx="12"/>
          </p:nvPr>
        </p:nvSpPr>
        <p:spPr/>
        <p:txBody>
          <a:bodyPr/>
          <a:lstStyle/>
          <a:p>
            <a:fld id="{9701D84C-9C77-4038-8AC7-641397FA4931}" type="slidenum">
              <a:rPr lang="en-US" smtClean="0"/>
              <a:t>9</a:t>
            </a:fld>
            <a:endParaRPr lang="en-US"/>
          </a:p>
        </p:txBody>
      </p:sp>
    </p:spTree>
    <p:extLst>
      <p:ext uri="{BB962C8B-B14F-4D97-AF65-F5344CB8AC3E}">
        <p14:creationId xmlns:p14="http://schemas.microsoft.com/office/powerpoint/2010/main" val="28706415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BUSINESS">
      <a:dk1>
        <a:sysClr val="windowText" lastClr="000000"/>
      </a:dk1>
      <a:lt1>
        <a:sysClr val="window" lastClr="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TotalTime>
  <Words>1088</Words>
  <Application>Microsoft Office PowerPoint</Application>
  <PresentationFormat>Widescreen</PresentationFormat>
  <Paragraphs>122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charter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ahlem tlili</cp:lastModifiedBy>
  <cp:revision>82</cp:revision>
  <dcterms:created xsi:type="dcterms:W3CDTF">2015-08-22T14:32:45Z</dcterms:created>
  <dcterms:modified xsi:type="dcterms:W3CDTF">2022-07-09T01:49:25Z</dcterms:modified>
  <cp:category>Presentations, Business Presentations, Free PowerPoint Templates</cp:category>
  <cp:contentStatus>Template</cp:contentStatus>
</cp:coreProperties>
</file>