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56"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9" autoAdjust="0"/>
    <p:restoredTop sz="94660"/>
  </p:normalViewPr>
  <p:slideViewPr>
    <p:cSldViewPr snapToGrid="0">
      <p:cViewPr varScale="1">
        <p:scale>
          <a:sx n="70" d="100"/>
          <a:sy n="70"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C202B9-7D2D-4737-BE63-9E41770F1563}" type="datetimeFigureOut">
              <a:rPr lang="en-US" smtClean="0"/>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0BFA1-39FC-4E64-BDF0-BCF8B1D7D12A}" type="slidenum">
              <a:rPr lang="en-US" smtClean="0"/>
              <a:t>‹#›</a:t>
            </a:fld>
            <a:endParaRPr lang="en-US"/>
          </a:p>
        </p:txBody>
      </p:sp>
    </p:spTree>
    <p:extLst>
      <p:ext uri="{BB962C8B-B14F-4D97-AF65-F5344CB8AC3E}">
        <p14:creationId xmlns:p14="http://schemas.microsoft.com/office/powerpoint/2010/main" val="967453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C202B9-7D2D-4737-BE63-9E41770F1563}" type="datetimeFigureOut">
              <a:rPr lang="en-US" smtClean="0"/>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0BFA1-39FC-4E64-BDF0-BCF8B1D7D12A}" type="slidenum">
              <a:rPr lang="en-US" smtClean="0"/>
              <a:t>‹#›</a:t>
            </a:fld>
            <a:endParaRPr lang="en-US"/>
          </a:p>
        </p:txBody>
      </p:sp>
    </p:spTree>
    <p:extLst>
      <p:ext uri="{BB962C8B-B14F-4D97-AF65-F5344CB8AC3E}">
        <p14:creationId xmlns:p14="http://schemas.microsoft.com/office/powerpoint/2010/main" val="3118865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C202B9-7D2D-4737-BE63-9E41770F1563}" type="datetimeFigureOut">
              <a:rPr lang="en-US" smtClean="0"/>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0BFA1-39FC-4E64-BDF0-BCF8B1D7D12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73607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C202B9-7D2D-4737-BE63-9E41770F1563}" type="datetimeFigureOut">
              <a:rPr lang="en-US" smtClean="0"/>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0BFA1-39FC-4E64-BDF0-BCF8B1D7D12A}" type="slidenum">
              <a:rPr lang="en-US" smtClean="0"/>
              <a:t>‹#›</a:t>
            </a:fld>
            <a:endParaRPr lang="en-US"/>
          </a:p>
        </p:txBody>
      </p:sp>
    </p:spTree>
    <p:extLst>
      <p:ext uri="{BB962C8B-B14F-4D97-AF65-F5344CB8AC3E}">
        <p14:creationId xmlns:p14="http://schemas.microsoft.com/office/powerpoint/2010/main" val="3702492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C202B9-7D2D-4737-BE63-9E41770F1563}" type="datetimeFigureOut">
              <a:rPr lang="en-US" smtClean="0"/>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0BFA1-39FC-4E64-BDF0-BCF8B1D7D12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24073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C202B9-7D2D-4737-BE63-9E41770F1563}" type="datetimeFigureOut">
              <a:rPr lang="en-US" smtClean="0"/>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0BFA1-39FC-4E64-BDF0-BCF8B1D7D12A}" type="slidenum">
              <a:rPr lang="en-US" smtClean="0"/>
              <a:t>‹#›</a:t>
            </a:fld>
            <a:endParaRPr lang="en-US"/>
          </a:p>
        </p:txBody>
      </p:sp>
    </p:spTree>
    <p:extLst>
      <p:ext uri="{BB962C8B-B14F-4D97-AF65-F5344CB8AC3E}">
        <p14:creationId xmlns:p14="http://schemas.microsoft.com/office/powerpoint/2010/main" val="3831825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202B9-7D2D-4737-BE63-9E41770F1563}" type="datetimeFigureOut">
              <a:rPr lang="en-US" smtClean="0"/>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0BFA1-39FC-4E64-BDF0-BCF8B1D7D12A}" type="slidenum">
              <a:rPr lang="en-US" smtClean="0"/>
              <a:t>‹#›</a:t>
            </a:fld>
            <a:endParaRPr lang="en-US"/>
          </a:p>
        </p:txBody>
      </p:sp>
    </p:spTree>
    <p:extLst>
      <p:ext uri="{BB962C8B-B14F-4D97-AF65-F5344CB8AC3E}">
        <p14:creationId xmlns:p14="http://schemas.microsoft.com/office/powerpoint/2010/main" val="2459044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202B9-7D2D-4737-BE63-9E41770F1563}" type="datetimeFigureOut">
              <a:rPr lang="en-US" smtClean="0"/>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0BFA1-39FC-4E64-BDF0-BCF8B1D7D12A}" type="slidenum">
              <a:rPr lang="en-US" smtClean="0"/>
              <a:t>‹#›</a:t>
            </a:fld>
            <a:endParaRPr lang="en-US"/>
          </a:p>
        </p:txBody>
      </p:sp>
    </p:spTree>
    <p:extLst>
      <p:ext uri="{BB962C8B-B14F-4D97-AF65-F5344CB8AC3E}">
        <p14:creationId xmlns:p14="http://schemas.microsoft.com/office/powerpoint/2010/main" val="3793126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202B9-7D2D-4737-BE63-9E41770F1563}" type="datetimeFigureOut">
              <a:rPr lang="en-US" smtClean="0"/>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0BFA1-39FC-4E64-BDF0-BCF8B1D7D12A}" type="slidenum">
              <a:rPr lang="en-US" smtClean="0"/>
              <a:t>‹#›</a:t>
            </a:fld>
            <a:endParaRPr lang="en-US"/>
          </a:p>
        </p:txBody>
      </p:sp>
    </p:spTree>
    <p:extLst>
      <p:ext uri="{BB962C8B-B14F-4D97-AF65-F5344CB8AC3E}">
        <p14:creationId xmlns:p14="http://schemas.microsoft.com/office/powerpoint/2010/main" val="3512670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C202B9-7D2D-4737-BE63-9E41770F1563}" type="datetimeFigureOut">
              <a:rPr lang="en-US" smtClean="0"/>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0BFA1-39FC-4E64-BDF0-BCF8B1D7D12A}" type="slidenum">
              <a:rPr lang="en-US" smtClean="0"/>
              <a:t>‹#›</a:t>
            </a:fld>
            <a:endParaRPr lang="en-US"/>
          </a:p>
        </p:txBody>
      </p:sp>
    </p:spTree>
    <p:extLst>
      <p:ext uri="{BB962C8B-B14F-4D97-AF65-F5344CB8AC3E}">
        <p14:creationId xmlns:p14="http://schemas.microsoft.com/office/powerpoint/2010/main" val="3269508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C202B9-7D2D-4737-BE63-9E41770F1563}" type="datetimeFigureOut">
              <a:rPr lang="en-US" smtClean="0"/>
              <a:t>8/7/2025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0BFA1-39FC-4E64-BDF0-BCF8B1D7D12A}" type="slidenum">
              <a:rPr lang="en-US" smtClean="0"/>
              <a:t>‹#›</a:t>
            </a:fld>
            <a:endParaRPr lang="en-US"/>
          </a:p>
        </p:txBody>
      </p:sp>
    </p:spTree>
    <p:extLst>
      <p:ext uri="{BB962C8B-B14F-4D97-AF65-F5344CB8AC3E}">
        <p14:creationId xmlns:p14="http://schemas.microsoft.com/office/powerpoint/2010/main" val="2941391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C202B9-7D2D-4737-BE63-9E41770F1563}" type="datetimeFigureOut">
              <a:rPr lang="en-US" smtClean="0"/>
              <a:t>8/7/2025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B0BFA1-39FC-4E64-BDF0-BCF8B1D7D12A}" type="slidenum">
              <a:rPr lang="en-US" smtClean="0"/>
              <a:t>‹#›</a:t>
            </a:fld>
            <a:endParaRPr lang="en-US"/>
          </a:p>
        </p:txBody>
      </p:sp>
    </p:spTree>
    <p:extLst>
      <p:ext uri="{BB962C8B-B14F-4D97-AF65-F5344CB8AC3E}">
        <p14:creationId xmlns:p14="http://schemas.microsoft.com/office/powerpoint/2010/main" val="344082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C202B9-7D2D-4737-BE63-9E41770F1563}" type="datetimeFigureOut">
              <a:rPr lang="en-US" smtClean="0"/>
              <a:t>8/7/2025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B0BFA1-39FC-4E64-BDF0-BCF8B1D7D12A}" type="slidenum">
              <a:rPr lang="en-US" smtClean="0"/>
              <a:t>‹#›</a:t>
            </a:fld>
            <a:endParaRPr lang="en-US"/>
          </a:p>
        </p:txBody>
      </p:sp>
    </p:spTree>
    <p:extLst>
      <p:ext uri="{BB962C8B-B14F-4D97-AF65-F5344CB8AC3E}">
        <p14:creationId xmlns:p14="http://schemas.microsoft.com/office/powerpoint/2010/main" val="2917007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C202B9-7D2D-4737-BE63-9E41770F1563}" type="datetimeFigureOut">
              <a:rPr lang="en-US" smtClean="0"/>
              <a:t>8/7/2025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B0BFA1-39FC-4E64-BDF0-BCF8B1D7D12A}" type="slidenum">
              <a:rPr lang="en-US" smtClean="0"/>
              <a:t>‹#›</a:t>
            </a:fld>
            <a:endParaRPr lang="en-US"/>
          </a:p>
        </p:txBody>
      </p:sp>
    </p:spTree>
    <p:extLst>
      <p:ext uri="{BB962C8B-B14F-4D97-AF65-F5344CB8AC3E}">
        <p14:creationId xmlns:p14="http://schemas.microsoft.com/office/powerpoint/2010/main" val="4039095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C202B9-7D2D-4737-BE63-9E41770F1563}" type="datetimeFigureOut">
              <a:rPr lang="en-US" smtClean="0"/>
              <a:t>8/7/2025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0BFA1-39FC-4E64-BDF0-BCF8B1D7D12A}" type="slidenum">
              <a:rPr lang="en-US" smtClean="0"/>
              <a:t>‹#›</a:t>
            </a:fld>
            <a:endParaRPr lang="en-US"/>
          </a:p>
        </p:txBody>
      </p:sp>
    </p:spTree>
    <p:extLst>
      <p:ext uri="{BB962C8B-B14F-4D97-AF65-F5344CB8AC3E}">
        <p14:creationId xmlns:p14="http://schemas.microsoft.com/office/powerpoint/2010/main" val="3584234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0BFA1-39FC-4E64-BDF0-BCF8B1D7D12A}" type="slidenum">
              <a:rPr lang="en-US" smtClean="0"/>
              <a:t>‹#›</a:t>
            </a:fld>
            <a:endParaRPr lang="en-US"/>
          </a:p>
        </p:txBody>
      </p:sp>
      <p:sp>
        <p:nvSpPr>
          <p:cNvPr id="5" name="Date Placeholder 4"/>
          <p:cNvSpPr>
            <a:spLocks noGrp="1"/>
          </p:cNvSpPr>
          <p:nvPr>
            <p:ph type="dt" sz="half" idx="10"/>
          </p:nvPr>
        </p:nvSpPr>
        <p:spPr/>
        <p:txBody>
          <a:bodyPr/>
          <a:lstStyle/>
          <a:p>
            <a:fld id="{53C202B9-7D2D-4737-BE63-9E41770F1563}" type="datetimeFigureOut">
              <a:rPr lang="en-US" smtClean="0"/>
              <a:t>8/7/2025</a:t>
            </a:fld>
            <a:endParaRPr lang="en-US"/>
          </a:p>
        </p:txBody>
      </p:sp>
    </p:spTree>
    <p:extLst>
      <p:ext uri="{BB962C8B-B14F-4D97-AF65-F5344CB8AC3E}">
        <p14:creationId xmlns:p14="http://schemas.microsoft.com/office/powerpoint/2010/main" val="461658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3C202B9-7D2D-4737-BE63-9E41770F1563}" type="datetimeFigureOut">
              <a:rPr lang="en-US" smtClean="0"/>
              <a:t>8/7/2025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7B0BFA1-39FC-4E64-BDF0-BCF8B1D7D12A}" type="slidenum">
              <a:rPr lang="en-US" smtClean="0"/>
              <a:t>‹#›</a:t>
            </a:fld>
            <a:endParaRPr lang="en-US"/>
          </a:p>
        </p:txBody>
      </p:sp>
    </p:spTree>
    <p:extLst>
      <p:ext uri="{BB962C8B-B14F-4D97-AF65-F5344CB8AC3E}">
        <p14:creationId xmlns:p14="http://schemas.microsoft.com/office/powerpoint/2010/main" val="375210592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13CB3-4E60-7550-4F58-B947B35A7CD9}"/>
              </a:ext>
            </a:extLst>
          </p:cNvPr>
          <p:cNvSpPr>
            <a:spLocks noGrp="1"/>
          </p:cNvSpPr>
          <p:nvPr>
            <p:ph type="title"/>
          </p:nvPr>
        </p:nvSpPr>
        <p:spPr>
          <a:xfrm>
            <a:off x="2695904" y="0"/>
            <a:ext cx="4824540" cy="1320800"/>
          </a:xfrm>
        </p:spPr>
        <p:txBody>
          <a:bodyPr>
            <a:normAutofit fontScale="90000"/>
          </a:bodyPr>
          <a:lstStyle/>
          <a:p>
            <a:pPr algn="ctr"/>
            <a:r>
              <a:rPr lang="en-US" i="1" dirty="0">
                <a:solidFill>
                  <a:schemeClr val="tx1">
                    <a:lumMod val="65000"/>
                    <a:lumOff val="35000"/>
                  </a:schemeClr>
                </a:solidFill>
                <a:latin typeface="+mn-lt"/>
              </a:rPr>
              <a:t>Presentation</a:t>
            </a:r>
            <a:br>
              <a:rPr lang="en-US" i="1" dirty="0">
                <a:solidFill>
                  <a:schemeClr val="tx1">
                    <a:lumMod val="65000"/>
                    <a:lumOff val="35000"/>
                  </a:schemeClr>
                </a:solidFill>
                <a:latin typeface="+mn-lt"/>
              </a:rPr>
            </a:br>
            <a:r>
              <a:rPr lang="en-US" i="1" dirty="0">
                <a:solidFill>
                  <a:schemeClr val="tx1">
                    <a:lumMod val="65000"/>
                    <a:lumOff val="35000"/>
                  </a:schemeClr>
                </a:solidFill>
                <a:latin typeface="+mn-lt"/>
              </a:rPr>
              <a:t>on</a:t>
            </a:r>
            <a:br>
              <a:rPr lang="en-US" dirty="0"/>
            </a:br>
            <a:r>
              <a:rPr lang="en-US" i="1" dirty="0">
                <a:solidFill>
                  <a:schemeClr val="accent2">
                    <a:lumMod val="75000"/>
                  </a:schemeClr>
                </a:solidFill>
                <a:latin typeface="+mn-lt"/>
              </a:rPr>
              <a:t>GET SET EXPLORE</a:t>
            </a:r>
          </a:p>
        </p:txBody>
      </p:sp>
      <p:pic>
        <p:nvPicPr>
          <p:cNvPr id="1026" name="Picture 2" descr="Degree Verification - Southeast University">
            <a:extLst>
              <a:ext uri="{FF2B5EF4-FFF2-40B4-BE49-F238E27FC236}">
                <a16:creationId xmlns:a16="http://schemas.microsoft.com/office/drawing/2014/main" id="{B990885F-5B3D-C130-F5EC-FB7F4093A5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76254" y="4735753"/>
            <a:ext cx="928626" cy="9081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361F1AE-10FC-5A60-8F4F-44DE217CC9CB}"/>
              </a:ext>
            </a:extLst>
          </p:cNvPr>
          <p:cNvSpPr txBox="1"/>
          <p:nvPr/>
        </p:nvSpPr>
        <p:spPr>
          <a:xfrm>
            <a:off x="19706" y="1566338"/>
            <a:ext cx="10625548" cy="3139321"/>
          </a:xfrm>
          <a:prstGeom prst="rect">
            <a:avLst/>
          </a:prstGeom>
          <a:noFill/>
        </p:spPr>
        <p:txBody>
          <a:bodyPr wrap="square">
            <a:spAutoFit/>
          </a:bodyPr>
          <a:lstStyle/>
          <a:p>
            <a:pPr algn="ctr"/>
            <a:r>
              <a:rPr lang="en-US" sz="1400" dirty="0"/>
              <a:t>Prepared for</a:t>
            </a:r>
          </a:p>
          <a:p>
            <a:pPr algn="ctr"/>
            <a:r>
              <a:rPr lang="en-US" sz="1600" dirty="0"/>
              <a:t>AKM Ahsanul Hoque</a:t>
            </a:r>
          </a:p>
          <a:p>
            <a:pPr algn="ctr"/>
            <a:r>
              <a:rPr lang="en-US" sz="1400" dirty="0"/>
              <a:t> Assistant Professor</a:t>
            </a:r>
          </a:p>
          <a:p>
            <a:pPr algn="ctr"/>
            <a:r>
              <a:rPr lang="en-US" sz="1400" dirty="0"/>
              <a:t>Information System Design and Software Engineering Lab (CSE346.9)</a:t>
            </a:r>
          </a:p>
          <a:p>
            <a:pPr algn="ctr"/>
            <a:endParaRPr lang="en-US" sz="1400" dirty="0"/>
          </a:p>
          <a:p>
            <a:pPr algn="ctr"/>
            <a:r>
              <a:rPr lang="en-US" sz="1400" dirty="0"/>
              <a:t>Prepared by</a:t>
            </a:r>
          </a:p>
          <a:p>
            <a:pPr algn="ctr"/>
            <a:r>
              <a:rPr lang="en-US" sz="1400" dirty="0"/>
              <a:t>Group Name: ExploreX</a:t>
            </a:r>
          </a:p>
          <a:p>
            <a:pPr algn="ctr"/>
            <a:endParaRPr lang="en-US" sz="1400" dirty="0"/>
          </a:p>
          <a:p>
            <a:pPr algn="ctr"/>
            <a:endParaRPr lang="en-US" sz="1400" dirty="0"/>
          </a:p>
          <a:p>
            <a:pPr algn="ctr"/>
            <a:r>
              <a:rPr lang="en-US" sz="1400" dirty="0"/>
              <a:t>Md. Fahim Morshed.		ID- 2023100010268</a:t>
            </a:r>
          </a:p>
          <a:p>
            <a:pPr algn="ctr"/>
            <a:r>
              <a:rPr lang="en-US" sz="1400" dirty="0"/>
              <a:t>Sumaiya Akter Mim		ID- 2024100010003</a:t>
            </a:r>
          </a:p>
          <a:p>
            <a:pPr algn="ctr"/>
            <a:r>
              <a:rPr lang="fi-FI" sz="1400" dirty="0"/>
              <a:t>Kazi Farjana Alam Ayshi	ID- 2023100010235</a:t>
            </a:r>
          </a:p>
          <a:p>
            <a:pPr algn="ctr"/>
            <a:r>
              <a:rPr lang="pt-BR" sz="1400" dirty="0"/>
              <a:t>Md Ahsanul Haque Riham	ID- 2023100010087</a:t>
            </a:r>
          </a:p>
          <a:p>
            <a:pPr algn="ctr"/>
            <a:r>
              <a:rPr lang="en-US" sz="1400" dirty="0"/>
              <a:t>Md Tusar Bhuiyan			ID- 2023100010036</a:t>
            </a:r>
          </a:p>
        </p:txBody>
      </p:sp>
      <p:sp>
        <p:nvSpPr>
          <p:cNvPr id="7" name="TextBox 6">
            <a:extLst>
              <a:ext uri="{FF2B5EF4-FFF2-40B4-BE49-F238E27FC236}">
                <a16:creationId xmlns:a16="http://schemas.microsoft.com/office/drawing/2014/main" id="{95C289E0-4508-E98A-02F2-F6C9CA430881}"/>
              </a:ext>
            </a:extLst>
          </p:cNvPr>
          <p:cNvSpPr txBox="1"/>
          <p:nvPr/>
        </p:nvSpPr>
        <p:spPr>
          <a:xfrm>
            <a:off x="774479" y="5583846"/>
            <a:ext cx="9132176" cy="831959"/>
          </a:xfrm>
          <a:prstGeom prst="rect">
            <a:avLst/>
          </a:prstGeom>
          <a:noFill/>
        </p:spPr>
        <p:txBody>
          <a:bodyPr wrap="square">
            <a:spAutoFit/>
          </a:bodyPr>
          <a:lstStyle/>
          <a:p>
            <a:pPr algn="ctr">
              <a:lnSpc>
                <a:spcPct val="150000"/>
              </a:lnSpc>
            </a:pPr>
            <a:r>
              <a:rPr lang="en-US" sz="1800" dirty="0"/>
              <a:t>Date: </a:t>
            </a:r>
            <a:r>
              <a:rPr lang="en-US" sz="1600" dirty="0"/>
              <a:t>09/08/2025</a:t>
            </a:r>
            <a:endParaRPr lang="en-US" sz="1800" dirty="0"/>
          </a:p>
          <a:p>
            <a:pPr algn="ctr">
              <a:lnSpc>
                <a:spcPct val="150000"/>
              </a:lnSpc>
            </a:pPr>
            <a:r>
              <a:rPr lang="en-US" sz="1600" dirty="0"/>
              <a:t>South-East University Department of Computer Science and Engineering</a:t>
            </a:r>
          </a:p>
        </p:txBody>
      </p:sp>
    </p:spTree>
    <p:extLst>
      <p:ext uri="{BB962C8B-B14F-4D97-AF65-F5344CB8AC3E}">
        <p14:creationId xmlns:p14="http://schemas.microsoft.com/office/powerpoint/2010/main" val="3292658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3">
            <a:extLst>
              <a:ext uri="{FF2B5EF4-FFF2-40B4-BE49-F238E27FC236}">
                <a16:creationId xmlns:a16="http://schemas.microsoft.com/office/drawing/2014/main" id="{DA5C2FDD-3B8F-6480-C6CC-515FCFD711B3}"/>
              </a:ext>
            </a:extLst>
          </p:cNvPr>
          <p:cNvSpPr/>
          <p:nvPr/>
        </p:nvSpPr>
        <p:spPr>
          <a:xfrm>
            <a:off x="926832" y="1262583"/>
            <a:ext cx="6492240" cy="0"/>
          </a:xfrm>
          <a:prstGeom prst="line">
            <a:avLst/>
          </a:prstGeom>
          <a:ln w="76200" cap="flat">
            <a:solidFill>
              <a:srgbClr val="0F4662"/>
            </a:solidFill>
            <a:prstDash val="solid"/>
            <a:headEnd type="none" w="sm" len="sm"/>
            <a:tailEnd type="none" w="sm" len="sm"/>
          </a:ln>
        </p:spPr>
      </p:sp>
      <p:sp>
        <p:nvSpPr>
          <p:cNvPr id="17" name="Freeform 4">
            <a:extLst>
              <a:ext uri="{FF2B5EF4-FFF2-40B4-BE49-F238E27FC236}">
                <a16:creationId xmlns:a16="http://schemas.microsoft.com/office/drawing/2014/main" id="{19D396AC-4C90-0056-EDAF-66DB52A1EBD3}"/>
              </a:ext>
            </a:extLst>
          </p:cNvPr>
          <p:cNvSpPr/>
          <p:nvPr/>
        </p:nvSpPr>
        <p:spPr>
          <a:xfrm>
            <a:off x="4999661" y="555140"/>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TextBox 2">
            <a:extLst>
              <a:ext uri="{FF2B5EF4-FFF2-40B4-BE49-F238E27FC236}">
                <a16:creationId xmlns:a16="http://schemas.microsoft.com/office/drawing/2014/main" id="{87304936-0353-D976-0EA3-2854E72FDB23}"/>
              </a:ext>
            </a:extLst>
          </p:cNvPr>
          <p:cNvSpPr txBox="1"/>
          <p:nvPr/>
        </p:nvSpPr>
        <p:spPr>
          <a:xfrm>
            <a:off x="1644489" y="1927770"/>
            <a:ext cx="5298640" cy="1477328"/>
          </a:xfrm>
          <a:prstGeom prst="rect">
            <a:avLst/>
          </a:prstGeom>
        </p:spPr>
        <p:txBody>
          <a:bodyPr wrap="square" lIns="0" tIns="0" rIns="0" bIns="0" rtlCol="0" anchor="t">
            <a:spAutoFit/>
          </a:bodyPr>
          <a:lstStyle/>
          <a:p>
            <a:pPr marL="0" lvl="0" indent="0" algn="ctr">
              <a:spcBef>
                <a:spcPct val="0"/>
              </a:spcBef>
            </a:pPr>
            <a:r>
              <a:rPr lang="en-US" sz="9600" b="1" i="1" dirty="0">
                <a:solidFill>
                  <a:srgbClr val="0F4662"/>
                </a:solidFill>
                <a:latin typeface="Cormorant Garamond Bold Italics"/>
                <a:ea typeface="Cormorant Garamond Bold Italics"/>
                <a:cs typeface="Cormorant Garamond Bold Italics"/>
                <a:sym typeface="Cormorant Garamond Bold Italics"/>
              </a:rPr>
              <a:t>Thanks</a:t>
            </a:r>
          </a:p>
        </p:txBody>
      </p:sp>
      <p:sp>
        <p:nvSpPr>
          <p:cNvPr id="19" name="TextBox 7">
            <a:extLst>
              <a:ext uri="{FF2B5EF4-FFF2-40B4-BE49-F238E27FC236}">
                <a16:creationId xmlns:a16="http://schemas.microsoft.com/office/drawing/2014/main" id="{F2D295B0-29A3-E79C-0B45-AE37C272A2DE}"/>
              </a:ext>
            </a:extLst>
          </p:cNvPr>
          <p:cNvSpPr txBox="1"/>
          <p:nvPr/>
        </p:nvSpPr>
        <p:spPr>
          <a:xfrm>
            <a:off x="2078188" y="3405098"/>
            <a:ext cx="7350229" cy="1085215"/>
          </a:xfrm>
          <a:prstGeom prst="rect">
            <a:avLst/>
          </a:prstGeom>
        </p:spPr>
        <p:txBody>
          <a:bodyPr lIns="0" tIns="0" rIns="0" bIns="0" rtlCol="0" anchor="t">
            <a:spAutoFit/>
          </a:bodyPr>
          <a:lstStyle/>
          <a:p>
            <a:pPr marL="0" lvl="0" indent="0" algn="ctr">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To All Of You</a:t>
            </a:r>
          </a:p>
        </p:txBody>
      </p:sp>
      <p:sp>
        <p:nvSpPr>
          <p:cNvPr id="20" name="AutoShape 5">
            <a:extLst>
              <a:ext uri="{FF2B5EF4-FFF2-40B4-BE49-F238E27FC236}">
                <a16:creationId xmlns:a16="http://schemas.microsoft.com/office/drawing/2014/main" id="{2543CBCB-1433-8D53-6FD6-88CB1BA7C4A5}"/>
              </a:ext>
            </a:extLst>
          </p:cNvPr>
          <p:cNvSpPr/>
          <p:nvPr/>
        </p:nvSpPr>
        <p:spPr>
          <a:xfrm>
            <a:off x="4050665" y="5411051"/>
            <a:ext cx="6492240" cy="0"/>
          </a:xfrm>
          <a:prstGeom prst="line">
            <a:avLst/>
          </a:prstGeom>
          <a:ln w="76200" cap="flat">
            <a:solidFill>
              <a:srgbClr val="0F4662"/>
            </a:solidFill>
            <a:prstDash val="solid"/>
            <a:headEnd type="none" w="sm" len="sm"/>
            <a:tailEnd type="none" w="sm" len="sm"/>
          </a:ln>
        </p:spPr>
        <p:txBody>
          <a:bodyPr/>
          <a:lstStyle/>
          <a:p>
            <a:endParaRPr lang="en-US" dirty="0"/>
          </a:p>
        </p:txBody>
      </p:sp>
      <p:sp>
        <p:nvSpPr>
          <p:cNvPr id="21" name="Freeform 6">
            <a:extLst>
              <a:ext uri="{FF2B5EF4-FFF2-40B4-BE49-F238E27FC236}">
                <a16:creationId xmlns:a16="http://schemas.microsoft.com/office/drawing/2014/main" id="{99C4FB1A-5110-F3D4-E86C-E0ECC254A96E}"/>
              </a:ext>
            </a:extLst>
          </p:cNvPr>
          <p:cNvSpPr/>
          <p:nvPr/>
        </p:nvSpPr>
        <p:spPr>
          <a:xfrm>
            <a:off x="4999661" y="5946747"/>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23" name="Picture 22">
            <a:extLst>
              <a:ext uri="{FF2B5EF4-FFF2-40B4-BE49-F238E27FC236}">
                <a16:creationId xmlns:a16="http://schemas.microsoft.com/office/drawing/2014/main" id="{DB22DCEA-B547-6659-58AC-B87A6552B6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0937" y="2976125"/>
            <a:ext cx="1769740" cy="1769740"/>
          </a:xfrm>
          <a:prstGeom prst="rect">
            <a:avLst/>
          </a:prstGeom>
        </p:spPr>
      </p:pic>
    </p:spTree>
    <p:extLst>
      <p:ext uri="{BB962C8B-B14F-4D97-AF65-F5344CB8AC3E}">
        <p14:creationId xmlns:p14="http://schemas.microsoft.com/office/powerpoint/2010/main" val="89663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EF0E0-D17A-822E-AD92-D02D65299A73}"/>
              </a:ext>
            </a:extLst>
          </p:cNvPr>
          <p:cNvSpPr>
            <a:spLocks noGrp="1"/>
          </p:cNvSpPr>
          <p:nvPr>
            <p:ph type="ctrTitle"/>
          </p:nvPr>
        </p:nvSpPr>
        <p:spPr>
          <a:xfrm>
            <a:off x="2698635" y="268466"/>
            <a:ext cx="5758293" cy="976560"/>
          </a:xfrm>
        </p:spPr>
        <p:txBody>
          <a:bodyPr/>
          <a:lstStyle/>
          <a:p>
            <a:pPr algn="ctr"/>
            <a:r>
              <a:rPr lang="en-US" sz="4400" dirty="0">
                <a:solidFill>
                  <a:schemeClr val="accent2">
                    <a:lumMod val="75000"/>
                  </a:schemeClr>
                </a:solidFill>
                <a:latin typeface="Arial Narrow" panose="020B0606020202030204" pitchFamily="34" charset="0"/>
              </a:rPr>
              <a:t>GET SET EXPLORE</a:t>
            </a:r>
          </a:p>
        </p:txBody>
      </p:sp>
      <p:sp>
        <p:nvSpPr>
          <p:cNvPr id="3" name="Subtitle 2">
            <a:extLst>
              <a:ext uri="{FF2B5EF4-FFF2-40B4-BE49-F238E27FC236}">
                <a16:creationId xmlns:a16="http://schemas.microsoft.com/office/drawing/2014/main" id="{B7824868-86C8-05A0-896E-4C4723D0F3D6}"/>
              </a:ext>
            </a:extLst>
          </p:cNvPr>
          <p:cNvSpPr>
            <a:spLocks noGrp="1"/>
          </p:cNvSpPr>
          <p:nvPr>
            <p:ph type="subTitle" idx="1"/>
          </p:nvPr>
        </p:nvSpPr>
        <p:spPr>
          <a:xfrm>
            <a:off x="781854" y="1354929"/>
            <a:ext cx="9591856" cy="4746325"/>
          </a:xfrm>
        </p:spPr>
        <p:txBody>
          <a:bodyPr>
            <a:noAutofit/>
          </a:bodyPr>
          <a:lstStyle/>
          <a:p>
            <a:pPr algn="l"/>
            <a:r>
              <a:rPr lang="en-US" sz="2400" b="1" dirty="0">
                <a:solidFill>
                  <a:srgbClr val="002060"/>
                </a:solidFill>
                <a:latin typeface="Arial" panose="020B0604020202020204" pitchFamily="34" charset="0"/>
                <a:cs typeface="Arial" panose="020B0604020202020204" pitchFamily="34" charset="0"/>
              </a:rPr>
              <a:t>Introduction</a:t>
            </a:r>
          </a:p>
          <a:p>
            <a:pPr algn="l"/>
            <a:r>
              <a:rPr lang="en-US" sz="2000" b="1" dirty="0">
                <a:solidFill>
                  <a:srgbClr val="002060"/>
                </a:solidFill>
                <a:latin typeface="Arial Narrow" panose="020B0606020202030204" pitchFamily="34" charset="0"/>
              </a:rPr>
              <a:t>a. Project Introduction: </a:t>
            </a:r>
          </a:p>
          <a:p>
            <a:pPr algn="just"/>
            <a:r>
              <a:rPr lang="en-US" sz="1600" dirty="0">
                <a:solidFill>
                  <a:schemeClr val="tx1"/>
                </a:solidFill>
                <a:latin typeface="Times New Roman" panose="02020603050405020304" pitchFamily="18" charset="0"/>
                <a:cs typeface="Times New Roman" panose="02020603050405020304" pitchFamily="18" charset="0"/>
              </a:rPr>
              <a:t>	"Get Set Explore" is a smart, intuitive Tour Management System designed to simplify the travel booking experience for users and improve operational efficiency for tour operators. In an era where convenience and personalization define customer satisfaction, our system bridges the gap between travel aspirations and easy execution.</a:t>
            </a:r>
          </a:p>
          <a:p>
            <a:pPr algn="l"/>
            <a:br>
              <a:rPr lang="en-US" sz="1400" b="1" dirty="0">
                <a:solidFill>
                  <a:schemeClr val="tx1"/>
                </a:solidFill>
              </a:rPr>
            </a:br>
            <a:r>
              <a:rPr lang="en-US" sz="2000" b="1" dirty="0">
                <a:solidFill>
                  <a:srgbClr val="002060"/>
                </a:solidFill>
                <a:latin typeface="Arial Narrow" panose="020B0606020202030204" pitchFamily="34" charset="0"/>
              </a:rPr>
              <a:t>Our Solution:</a:t>
            </a:r>
          </a:p>
          <a:p>
            <a:pPr marL="285750" indent="-285750" algn="l">
              <a:buFont typeface="Wingdings" panose="05000000000000000000" pitchFamily="2" charset="2"/>
              <a:buChar char="Ø"/>
            </a:pPr>
            <a:r>
              <a:rPr lang="en-US" sz="1600" b="1" dirty="0">
                <a:solidFill>
                  <a:srgbClr val="002060"/>
                </a:solidFill>
                <a:latin typeface="Times New Roman" panose="02020603050405020304" pitchFamily="18" charset="0"/>
                <a:cs typeface="Times New Roman" panose="02020603050405020304" pitchFamily="18" charset="0"/>
              </a:rPr>
              <a:t>"Get Set Explore" </a:t>
            </a:r>
            <a:r>
              <a:rPr lang="en-US" sz="1600" b="1" dirty="0">
                <a:solidFill>
                  <a:schemeClr val="tx1"/>
                </a:solidFill>
                <a:latin typeface="Times New Roman" panose="02020603050405020304" pitchFamily="18" charset="0"/>
                <a:cs typeface="Times New Roman" panose="02020603050405020304" pitchFamily="18" charset="0"/>
              </a:rPr>
              <a:t>provides a </a:t>
            </a:r>
            <a:r>
              <a:rPr lang="en-US" b="1" dirty="0">
                <a:solidFill>
                  <a:schemeClr val="tx1"/>
                </a:solidFill>
                <a:latin typeface="Times New Roman" panose="02020603050405020304" pitchFamily="18" charset="0"/>
                <a:cs typeface="Times New Roman" panose="02020603050405020304" pitchFamily="18" charset="0"/>
              </a:rPr>
              <a:t>digital</a:t>
            </a:r>
            <a:r>
              <a:rPr lang="en-US" sz="1600" b="1" dirty="0">
                <a:solidFill>
                  <a:schemeClr val="tx1"/>
                </a:solidFill>
                <a:latin typeface="Times New Roman" panose="02020603050405020304" pitchFamily="18" charset="0"/>
                <a:cs typeface="Times New Roman" panose="02020603050405020304" pitchFamily="18" charset="0"/>
              </a:rPr>
              <a:t> platform where users can:</a:t>
            </a:r>
          </a:p>
          <a:p>
            <a:pPr marL="742950" lvl="1" indent="-285750" algn="l">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Browse curated and customizable tour packages</a:t>
            </a:r>
          </a:p>
          <a:p>
            <a:pPr marL="742950" lvl="1" indent="-285750" algn="l">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Instantly book tours and make payments online</a:t>
            </a:r>
          </a:p>
          <a:p>
            <a:pPr marL="742950" lvl="1" indent="-285750" algn="l">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Track itineraries, view reviews, and communicate with support</a:t>
            </a:r>
          </a:p>
          <a:p>
            <a:pPr marL="742950" lvl="1" indent="-285750" algn="l">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Tour providers can manage listings, bookings, payments, and customer data all from a centralized dashboard.</a:t>
            </a:r>
          </a:p>
        </p:txBody>
      </p:sp>
    </p:spTree>
    <p:extLst>
      <p:ext uri="{BB962C8B-B14F-4D97-AF65-F5344CB8AC3E}">
        <p14:creationId xmlns:p14="http://schemas.microsoft.com/office/powerpoint/2010/main" val="1885908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7BEE5-1330-2D01-EE2C-692C56E8FCF6}"/>
              </a:ext>
            </a:extLst>
          </p:cNvPr>
          <p:cNvSpPr>
            <a:spLocks noGrp="1"/>
          </p:cNvSpPr>
          <p:nvPr>
            <p:ph type="title"/>
          </p:nvPr>
        </p:nvSpPr>
        <p:spPr>
          <a:xfrm>
            <a:off x="918522" y="587517"/>
            <a:ext cx="8435136" cy="901097"/>
          </a:xfrm>
        </p:spPr>
        <p:txBody>
          <a:bodyPr vert="horz" lIns="91440" tIns="45720" rIns="91440" bIns="45720" rtlCol="0" anchor="b">
            <a:noAutofit/>
          </a:bodyPr>
          <a:lstStyle/>
          <a:p>
            <a:pPr algn="ctr"/>
            <a:r>
              <a:rPr lang="en-US" sz="4400" dirty="0">
                <a:solidFill>
                  <a:schemeClr val="accent2">
                    <a:lumMod val="75000"/>
                  </a:schemeClr>
                </a:solidFill>
                <a:latin typeface="Arial Narrow" panose="020B0606020202030204" pitchFamily="34" charset="0"/>
              </a:rPr>
              <a:t>Background of the Study</a:t>
            </a:r>
          </a:p>
        </p:txBody>
      </p:sp>
      <p:sp>
        <p:nvSpPr>
          <p:cNvPr id="3" name="Content Placeholder 2">
            <a:extLst>
              <a:ext uri="{FF2B5EF4-FFF2-40B4-BE49-F238E27FC236}">
                <a16:creationId xmlns:a16="http://schemas.microsoft.com/office/drawing/2014/main" id="{C7C53841-8824-F551-B1DA-7F8959046088}"/>
              </a:ext>
            </a:extLst>
          </p:cNvPr>
          <p:cNvSpPr>
            <a:spLocks noGrp="1"/>
          </p:cNvSpPr>
          <p:nvPr>
            <p:ph idx="1"/>
          </p:nvPr>
        </p:nvSpPr>
        <p:spPr>
          <a:xfrm>
            <a:off x="677334" y="1488614"/>
            <a:ext cx="7985403" cy="4781870"/>
          </a:xfrm>
        </p:spPr>
        <p:txBody>
          <a:bodyPr>
            <a:noAutofit/>
          </a:bodyPr>
          <a:lstStyle/>
          <a:p>
            <a:pPr marL="0" indent="0">
              <a:spcBef>
                <a:spcPts val="700"/>
              </a:spcBef>
              <a:buNone/>
            </a:pPr>
            <a:r>
              <a:rPr lang="en-US" sz="2000" b="1" dirty="0">
                <a:solidFill>
                  <a:srgbClr val="002060"/>
                </a:solidFill>
                <a:latin typeface="Arial Narrow" panose="020B0606020202030204" pitchFamily="34" charset="0"/>
              </a:rPr>
              <a:t>Project Background: </a:t>
            </a:r>
          </a:p>
          <a:p>
            <a:pPr>
              <a:spcBef>
                <a:spcPts val="700"/>
              </a:spcBef>
              <a:buFont typeface="+mj-lt"/>
              <a:buAutoNum type="alphaUcPeriod"/>
            </a:pPr>
            <a:r>
              <a:rPr lang="en-US" b="1" dirty="0">
                <a:latin typeface="Times New Roman" panose="02020603050405020304" pitchFamily="18" charset="0"/>
                <a:cs typeface="Times New Roman" panose="02020603050405020304" pitchFamily="18" charset="0"/>
              </a:rPr>
              <a:t>Why We Chose This Project:</a:t>
            </a:r>
          </a:p>
          <a:p>
            <a:pPr lvl="1" fontAlgn="base">
              <a:spcBef>
                <a:spcPts val="700"/>
              </a:spcBef>
            </a:pPr>
            <a:r>
              <a:rPr lang="en-US" dirty="0">
                <a:latin typeface="Times New Roman" panose="02020603050405020304" pitchFamily="18" charset="0"/>
                <a:cs typeface="Times New Roman" panose="02020603050405020304" pitchFamily="18" charset="0"/>
              </a:rPr>
              <a:t>Many people love to travel but find booking tours confusing or time-consuming.</a:t>
            </a:r>
          </a:p>
          <a:p>
            <a:pPr lvl="1" fontAlgn="base">
              <a:spcBef>
                <a:spcPts val="700"/>
              </a:spcBef>
            </a:pPr>
            <a:r>
              <a:rPr lang="en-US" dirty="0">
                <a:latin typeface="Times New Roman" panose="02020603050405020304" pitchFamily="18" charset="0"/>
                <a:cs typeface="Times New Roman" panose="02020603050405020304" pitchFamily="18" charset="0"/>
              </a:rPr>
              <a:t>Most traditional tour bookings need physical visits or phone calls.</a:t>
            </a:r>
          </a:p>
          <a:p>
            <a:pPr lvl="1">
              <a:spcBef>
                <a:spcPts val="700"/>
              </a:spcBef>
            </a:pPr>
            <a:r>
              <a:rPr lang="en-US" dirty="0">
                <a:latin typeface="Times New Roman" panose="02020603050405020304" pitchFamily="18" charset="0"/>
                <a:cs typeface="Times New Roman" panose="02020603050405020304" pitchFamily="18" charset="0"/>
              </a:rPr>
              <a:t>Online options are scattered ; some are outdated or hard to use.</a:t>
            </a:r>
          </a:p>
          <a:p>
            <a:pPr lvl="1">
              <a:spcBef>
                <a:spcPts val="700"/>
              </a:spcBef>
            </a:pPr>
            <a:r>
              <a:rPr lang="en-US" dirty="0">
                <a:latin typeface="Times New Roman" panose="02020603050405020304" pitchFamily="18" charset="0"/>
                <a:cs typeface="Times New Roman" panose="02020603050405020304" pitchFamily="18" charset="0"/>
              </a:rPr>
              <a:t>What We Want to Solve:</a:t>
            </a:r>
          </a:p>
          <a:p>
            <a:pPr lvl="1" fontAlgn="base">
              <a:spcBef>
                <a:spcPts val="700"/>
              </a:spcBef>
            </a:pPr>
            <a:r>
              <a:rPr lang="en-US" dirty="0">
                <a:latin typeface="Times New Roman" panose="02020603050405020304" pitchFamily="18" charset="0"/>
                <a:cs typeface="Times New Roman" panose="02020603050405020304" pitchFamily="18" charset="0"/>
              </a:rPr>
              <a:t>Help people book tours easily from their phone or computer.</a:t>
            </a:r>
          </a:p>
          <a:p>
            <a:pPr lvl="1" fontAlgn="base">
              <a:spcBef>
                <a:spcPts val="700"/>
              </a:spcBef>
            </a:pPr>
            <a:r>
              <a:rPr lang="en-US" dirty="0">
                <a:latin typeface="Times New Roman" panose="02020603050405020304" pitchFamily="18" charset="0"/>
                <a:cs typeface="Times New Roman" panose="02020603050405020304" pitchFamily="18" charset="0"/>
              </a:rPr>
              <a:t>Let users see, compare, and customize tour packages.</a:t>
            </a:r>
          </a:p>
          <a:p>
            <a:pPr lvl="1" fontAlgn="base">
              <a:spcBef>
                <a:spcPts val="700"/>
              </a:spcBef>
            </a:pPr>
            <a:r>
              <a:rPr lang="en-US" dirty="0">
                <a:latin typeface="Times New Roman" panose="02020603050405020304" pitchFamily="18" charset="0"/>
                <a:cs typeface="Times New Roman" panose="02020603050405020304" pitchFamily="18" charset="0"/>
              </a:rPr>
              <a:t>Make it simple for tour companies to manage bookings online.</a:t>
            </a:r>
            <a:endParaRPr lang="en-US" sz="1800" dirty="0">
              <a:latin typeface="Times New Roman" panose="02020603050405020304" pitchFamily="18" charset="0"/>
              <a:cs typeface="Times New Roman" panose="02020603050405020304" pitchFamily="18" charset="0"/>
            </a:endParaRPr>
          </a:p>
          <a:p>
            <a:pPr>
              <a:spcBef>
                <a:spcPts val="700"/>
              </a:spcBef>
              <a:buFont typeface="+mj-lt"/>
              <a:buAutoNum type="alphaUcPeriod"/>
            </a:pPr>
            <a:r>
              <a:rPr lang="en-US" b="1" dirty="0">
                <a:latin typeface="Times New Roman" panose="02020603050405020304" pitchFamily="18" charset="0"/>
                <a:cs typeface="Times New Roman" panose="02020603050405020304" pitchFamily="18" charset="0"/>
              </a:rPr>
              <a:t>Feasibility</a:t>
            </a:r>
            <a:endParaRPr lang="en-US" sz="1600" b="1" dirty="0">
              <a:latin typeface="Times New Roman" panose="02020603050405020304" pitchFamily="18" charset="0"/>
              <a:cs typeface="Times New Roman" panose="02020603050405020304" pitchFamily="18" charset="0"/>
            </a:endParaRPr>
          </a:p>
          <a:p>
            <a:pPr lvl="1" fontAlgn="base">
              <a:spcBef>
                <a:spcPts val="700"/>
              </a:spcBef>
            </a:pPr>
            <a:r>
              <a:rPr lang="en-US" sz="1800" b="1" dirty="0">
                <a:latin typeface="Times New Roman" panose="02020603050405020304" pitchFamily="18" charset="0"/>
                <a:cs typeface="Times New Roman" panose="02020603050405020304" pitchFamily="18" charset="0"/>
              </a:rPr>
              <a:t>Is This Idea Possible? </a:t>
            </a:r>
          </a:p>
          <a:p>
            <a:pPr lvl="2" fontAlgn="base">
              <a:spcBef>
                <a:spcPts val="700"/>
              </a:spcBef>
            </a:pPr>
            <a:r>
              <a:rPr lang="en-US" sz="1500" dirty="0">
                <a:latin typeface="Times New Roman" panose="02020603050405020304" pitchFamily="18" charset="0"/>
                <a:cs typeface="Times New Roman" panose="02020603050405020304" pitchFamily="18" charset="0"/>
              </a:rPr>
              <a:t>Technically possible – We have the tools and skills.</a:t>
            </a:r>
          </a:p>
          <a:p>
            <a:pPr lvl="2" fontAlgn="base">
              <a:spcBef>
                <a:spcPts val="700"/>
              </a:spcBef>
            </a:pPr>
            <a:r>
              <a:rPr lang="en-US" sz="1500" dirty="0">
                <a:latin typeface="Times New Roman" panose="02020603050405020304" pitchFamily="18" charset="0"/>
                <a:cs typeface="Times New Roman" panose="02020603050405020304" pitchFamily="18" charset="0"/>
              </a:rPr>
              <a:t>Economically smart – No need for big investments, we can use free/open-source tools.</a:t>
            </a:r>
          </a:p>
          <a:p>
            <a:pPr lvl="2" fontAlgn="base">
              <a:spcBef>
                <a:spcPts val="700"/>
              </a:spcBef>
            </a:pPr>
            <a:r>
              <a:rPr lang="en-US" sz="1500" dirty="0">
                <a:latin typeface="Times New Roman" panose="02020603050405020304" pitchFamily="18" charset="0"/>
                <a:cs typeface="Times New Roman" panose="02020603050405020304" pitchFamily="18" charset="0"/>
              </a:rPr>
              <a:t>Easy to use – We plan to make it simple for both users and tour agencies.</a:t>
            </a:r>
          </a:p>
          <a:p>
            <a:endParaRPr lang="en-US" sz="1600" dirty="0"/>
          </a:p>
          <a:p>
            <a:pPr fontAlgn="base">
              <a:spcBef>
                <a:spcPts val="700"/>
              </a:spcBef>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1301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020FD-BCF9-F030-D4D5-176F3DE45E1A}"/>
              </a:ext>
            </a:extLst>
          </p:cNvPr>
          <p:cNvSpPr>
            <a:spLocks noGrp="1"/>
          </p:cNvSpPr>
          <p:nvPr>
            <p:ph type="title"/>
          </p:nvPr>
        </p:nvSpPr>
        <p:spPr>
          <a:xfrm>
            <a:off x="3754682" y="606121"/>
            <a:ext cx="2554597" cy="837668"/>
          </a:xfrm>
        </p:spPr>
        <p:txBody>
          <a:bodyPr>
            <a:normAutofit fontScale="90000"/>
          </a:bodyPr>
          <a:lstStyle/>
          <a:p>
            <a:r>
              <a:rPr lang="en-US" sz="4900" dirty="0">
                <a:solidFill>
                  <a:schemeClr val="accent2">
                    <a:lumMod val="75000"/>
                  </a:schemeClr>
                </a:solidFill>
                <a:latin typeface="Arial Narrow" panose="020B0606020202030204" pitchFamily="34" charset="0"/>
              </a:rPr>
              <a:t>Objectives</a:t>
            </a:r>
            <a:br>
              <a:rPr lang="en-US" sz="2000" b="1" dirty="0">
                <a:solidFill>
                  <a:schemeClr val="accent2">
                    <a:lumMod val="50000"/>
                  </a:schemeClr>
                </a:solidFill>
              </a:rPr>
            </a:br>
            <a:br>
              <a:rPr lang="en-US" b="1" dirty="0"/>
            </a:br>
            <a:endParaRPr lang="en-US" dirty="0"/>
          </a:p>
        </p:txBody>
      </p:sp>
      <p:sp>
        <p:nvSpPr>
          <p:cNvPr id="3" name="Content Placeholder 2">
            <a:extLst>
              <a:ext uri="{FF2B5EF4-FFF2-40B4-BE49-F238E27FC236}">
                <a16:creationId xmlns:a16="http://schemas.microsoft.com/office/drawing/2014/main" id="{BB07507A-0E2D-9257-5E4A-2FC0DC142C7A}"/>
              </a:ext>
            </a:extLst>
          </p:cNvPr>
          <p:cNvSpPr>
            <a:spLocks noGrp="1"/>
          </p:cNvSpPr>
          <p:nvPr>
            <p:ph idx="1"/>
          </p:nvPr>
        </p:nvSpPr>
        <p:spPr>
          <a:xfrm>
            <a:off x="800163" y="1656557"/>
            <a:ext cx="4026090" cy="3543512"/>
          </a:xfrm>
        </p:spPr>
        <p:txBody>
          <a:bodyPr>
            <a:normAutofit/>
          </a:bodyPr>
          <a:lstStyle/>
          <a:p>
            <a:pPr algn="just"/>
            <a:r>
              <a:rPr lang="en-US" sz="2000" b="1" dirty="0">
                <a:solidFill>
                  <a:srgbClr val="002060"/>
                </a:solidFill>
                <a:latin typeface="Arial Narrow" panose="020B0606020202030204" pitchFamily="34" charset="0"/>
              </a:rPr>
              <a:t>Primary Objective: </a:t>
            </a:r>
          </a:p>
          <a:p>
            <a:pPr lvl="1" algn="just" fontAlgn="base">
              <a:spcBef>
                <a:spcPts val="700"/>
              </a:spcBef>
            </a:pPr>
            <a:r>
              <a:rPr lang="en-US" dirty="0">
                <a:latin typeface="Times New Roman" panose="02020603050405020304" pitchFamily="18" charset="0"/>
                <a:cs typeface="Times New Roman" panose="02020603050405020304" pitchFamily="18" charset="0"/>
              </a:rPr>
              <a:t>To design and develop a complete Tour Management System that allows users to:</a:t>
            </a:r>
          </a:p>
          <a:p>
            <a:pPr lvl="1" algn="just" fontAlgn="base">
              <a:spcBef>
                <a:spcPts val="700"/>
              </a:spcBef>
            </a:pPr>
            <a:r>
              <a:rPr lang="en-US" dirty="0">
                <a:latin typeface="Times New Roman" panose="02020603050405020304" pitchFamily="18" charset="0"/>
                <a:cs typeface="Times New Roman" panose="02020603050405020304" pitchFamily="18" charset="0"/>
              </a:rPr>
              <a:t>Easily find and book tours online</a:t>
            </a:r>
          </a:p>
          <a:p>
            <a:pPr lvl="1" algn="just" fontAlgn="base">
              <a:spcBef>
                <a:spcPts val="700"/>
              </a:spcBef>
            </a:pPr>
            <a:r>
              <a:rPr lang="en-US" dirty="0">
                <a:latin typeface="Times New Roman" panose="02020603050405020304" pitchFamily="18" charset="0"/>
                <a:cs typeface="Times New Roman" panose="02020603050405020304" pitchFamily="18" charset="0"/>
              </a:rPr>
              <a:t>Customize their travel experience</a:t>
            </a:r>
          </a:p>
          <a:p>
            <a:pPr lvl="1" algn="just" fontAlgn="base">
              <a:spcBef>
                <a:spcPts val="700"/>
              </a:spcBef>
            </a:pPr>
            <a:r>
              <a:rPr lang="en-US" dirty="0">
                <a:latin typeface="Times New Roman" panose="02020603050405020304" pitchFamily="18" charset="0"/>
                <a:cs typeface="Times New Roman" panose="02020603050405020304" pitchFamily="18" charset="0"/>
              </a:rPr>
              <a:t>Manage bookings and payments in one place All while giving tour operators a simple platform to manage packages and communicate with customers.</a:t>
            </a:r>
          </a:p>
        </p:txBody>
      </p:sp>
      <p:sp>
        <p:nvSpPr>
          <p:cNvPr id="5" name="TextBox 4">
            <a:extLst>
              <a:ext uri="{FF2B5EF4-FFF2-40B4-BE49-F238E27FC236}">
                <a16:creationId xmlns:a16="http://schemas.microsoft.com/office/drawing/2014/main" id="{A7EFD066-E734-990E-E6A6-8C34EF941B3F}"/>
              </a:ext>
            </a:extLst>
          </p:cNvPr>
          <p:cNvSpPr txBox="1"/>
          <p:nvPr/>
        </p:nvSpPr>
        <p:spPr>
          <a:xfrm>
            <a:off x="5031981" y="1656557"/>
            <a:ext cx="4667535" cy="4939814"/>
          </a:xfrm>
          <a:prstGeom prst="rect">
            <a:avLst/>
          </a:prstGeom>
          <a:noFill/>
        </p:spPr>
        <p:txBody>
          <a:bodyPr wrap="square" rtlCol="0">
            <a:spAutoFit/>
          </a:bodyPr>
          <a:lstStyle/>
          <a:p>
            <a:pPr marL="342900" indent="-342900" fontAlgn="base">
              <a:spcBef>
                <a:spcPts val="600"/>
              </a:spcBef>
              <a:buClr>
                <a:schemeClr val="accent1"/>
              </a:buClr>
              <a:buSzPct val="80000"/>
              <a:buFont typeface="Wingdings 3" charset="2"/>
              <a:buChar char=""/>
            </a:pPr>
            <a:r>
              <a:rPr lang="en-US" sz="2000" b="1" dirty="0">
                <a:solidFill>
                  <a:srgbClr val="002060"/>
                </a:solidFill>
                <a:latin typeface="Arial Narrow" panose="020B0606020202030204" pitchFamily="34" charset="0"/>
              </a:rPr>
              <a:t>Secondary Objective:</a:t>
            </a:r>
          </a:p>
          <a:p>
            <a:pPr marL="742950" lvl="1" indent="-285750" fontAlgn="base">
              <a:spcBef>
                <a:spcPts val="600"/>
              </a:spcBef>
              <a:buClr>
                <a:schemeClr val="accent1"/>
              </a:buClr>
              <a:buSzPct val="80000"/>
              <a:buFont typeface="Arial" panose="020B060402020202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User-Friendly Interface</a:t>
            </a:r>
          </a:p>
          <a:p>
            <a:pPr marL="742950" lvl="1" indent="-285750" fontAlgn="base">
              <a:spcBef>
                <a:spcPts val="600"/>
              </a:spcBef>
              <a:buClr>
                <a:schemeClr val="accent1"/>
              </a:buClr>
              <a:buSzPct val="80000"/>
              <a:buFont typeface="Arial" panose="020B060402020202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Package Browsing and Filtering</a:t>
            </a:r>
          </a:p>
          <a:p>
            <a:pPr marL="742950" lvl="1" indent="-285750" fontAlgn="base">
              <a:spcBef>
                <a:spcPts val="600"/>
              </a:spcBef>
              <a:buClr>
                <a:schemeClr val="accent1"/>
              </a:buClr>
              <a:buSzPct val="80000"/>
              <a:buFont typeface="Arial" panose="020B060402020202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Secure User Authentication</a:t>
            </a:r>
          </a:p>
          <a:p>
            <a:pPr marL="742950" lvl="1" indent="-285750" fontAlgn="base">
              <a:spcBef>
                <a:spcPts val="600"/>
              </a:spcBef>
              <a:buClr>
                <a:schemeClr val="accent1"/>
              </a:buClr>
              <a:buSzPct val="80000"/>
              <a:buFont typeface="Arial" panose="020B060402020202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Online Booking System</a:t>
            </a:r>
          </a:p>
          <a:p>
            <a:pPr marL="742950" lvl="1" indent="-285750" fontAlgn="base">
              <a:spcBef>
                <a:spcPts val="600"/>
              </a:spcBef>
              <a:buClr>
                <a:schemeClr val="accent1"/>
              </a:buClr>
              <a:buSzPct val="80000"/>
              <a:buFont typeface="Arial" panose="020B060402020202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Payment Integration</a:t>
            </a:r>
          </a:p>
          <a:p>
            <a:pPr marL="742950" lvl="1" indent="-285750" fontAlgn="base">
              <a:spcBef>
                <a:spcPts val="600"/>
              </a:spcBef>
              <a:buClr>
                <a:schemeClr val="accent1"/>
              </a:buClr>
              <a:buSzPct val="80000"/>
              <a:buFont typeface="Arial" panose="020B060402020202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Tour Customization</a:t>
            </a:r>
          </a:p>
          <a:p>
            <a:pPr marL="742950" lvl="1" indent="-285750" fontAlgn="base">
              <a:spcBef>
                <a:spcPts val="600"/>
              </a:spcBef>
              <a:buClr>
                <a:schemeClr val="accent1"/>
              </a:buClr>
              <a:buSzPct val="80000"/>
              <a:buFont typeface="Arial" panose="020B060402020202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Review and Rating System</a:t>
            </a:r>
          </a:p>
          <a:p>
            <a:pPr marL="742950" lvl="1" indent="-285750" fontAlgn="base">
              <a:spcBef>
                <a:spcPts val="600"/>
              </a:spcBef>
              <a:buClr>
                <a:schemeClr val="accent1"/>
              </a:buClr>
              <a:buSzPct val="80000"/>
              <a:buFont typeface="Arial" panose="020B060402020202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Admin Dashboard</a:t>
            </a:r>
          </a:p>
          <a:p>
            <a:pPr marL="1200150" lvl="2" indent="-285750" fontAlgn="base">
              <a:spcBef>
                <a:spcPts val="600"/>
              </a:spcBef>
              <a:buClr>
                <a:schemeClr val="accent1"/>
              </a:buClr>
              <a:buSzPct val="80000"/>
              <a:buFont typeface="Wingdings 3" charset="2"/>
              <a:buChar char=""/>
            </a:pPr>
            <a:r>
              <a:rPr lang="en-US" b="1" dirty="0">
                <a:solidFill>
                  <a:srgbClr val="002060"/>
                </a:solidFill>
                <a:latin typeface="Arial Narrow" panose="020B0606020202030204" pitchFamily="34" charset="0"/>
              </a:rPr>
              <a:t>Give tour agencies control to:</a:t>
            </a:r>
          </a:p>
          <a:p>
            <a:pPr marL="1657350" lvl="3" indent="-285750" fontAlgn="base">
              <a:spcBef>
                <a:spcPts val="600"/>
              </a:spcBef>
              <a:buClr>
                <a:schemeClr val="accent1"/>
              </a:buClr>
              <a:buSzPct val="80000"/>
              <a:buFont typeface="Arial" panose="020B060402020202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Add/edit/delete tour packages</a:t>
            </a:r>
          </a:p>
          <a:p>
            <a:pPr marL="1657350" lvl="3" indent="-285750" fontAlgn="base">
              <a:spcBef>
                <a:spcPts val="600"/>
              </a:spcBef>
              <a:buClr>
                <a:schemeClr val="accent1"/>
              </a:buClr>
              <a:buSzPct val="80000"/>
              <a:buFont typeface="Arial" panose="020B060402020202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Manage bookings</a:t>
            </a:r>
          </a:p>
          <a:p>
            <a:pPr marL="1657350" lvl="3" indent="-285750" fontAlgn="base">
              <a:spcBef>
                <a:spcPts val="600"/>
              </a:spcBef>
              <a:buClr>
                <a:schemeClr val="accent1"/>
              </a:buClr>
              <a:buSzPct val="80000"/>
              <a:buFont typeface="Arial" panose="020B060402020202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View user feedback and payment history</a:t>
            </a:r>
          </a:p>
          <a:p>
            <a:pPr>
              <a:spcBef>
                <a:spcPts val="600"/>
              </a:spcBef>
            </a:pPr>
            <a:endParaRPr lang="en-US" dirty="0"/>
          </a:p>
        </p:txBody>
      </p:sp>
    </p:spTree>
    <p:extLst>
      <p:ext uri="{BB962C8B-B14F-4D97-AF65-F5344CB8AC3E}">
        <p14:creationId xmlns:p14="http://schemas.microsoft.com/office/powerpoint/2010/main" val="3053664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B73E1FC8-66D9-2DE3-00CE-DB6407C427FC}"/>
              </a:ext>
            </a:extLst>
          </p:cNvPr>
          <p:cNvPicPr>
            <a:picLocks noGrp="1" noChangeAspect="1"/>
          </p:cNvPicPr>
          <p:nvPr>
            <p:ph idx="1"/>
          </p:nvPr>
        </p:nvPicPr>
        <p:blipFill>
          <a:blip r:embed="rId2"/>
          <a:srcRect r="8801"/>
          <a:stretch>
            <a:fillRect/>
          </a:stretch>
        </p:blipFill>
        <p:spPr>
          <a:xfrm>
            <a:off x="682733" y="1945007"/>
            <a:ext cx="8894404" cy="3926560"/>
          </a:xfrm>
          <a:prstGeom prst="rect">
            <a:avLst/>
          </a:prstGeom>
        </p:spPr>
      </p:pic>
      <p:sp>
        <p:nvSpPr>
          <p:cNvPr id="9" name="Title 8">
            <a:extLst>
              <a:ext uri="{FF2B5EF4-FFF2-40B4-BE49-F238E27FC236}">
                <a16:creationId xmlns:a16="http://schemas.microsoft.com/office/drawing/2014/main" id="{C2B5BC03-C3CF-BC50-893F-EC40811993E5}"/>
              </a:ext>
            </a:extLst>
          </p:cNvPr>
          <p:cNvSpPr>
            <a:spLocks noGrp="1"/>
          </p:cNvSpPr>
          <p:nvPr>
            <p:ph type="title"/>
          </p:nvPr>
        </p:nvSpPr>
        <p:spPr>
          <a:xfrm>
            <a:off x="3019482" y="497305"/>
            <a:ext cx="3942792" cy="818147"/>
          </a:xfrm>
        </p:spPr>
        <p:txBody>
          <a:bodyPr>
            <a:normAutofit fontScale="90000"/>
          </a:bodyPr>
          <a:lstStyle/>
          <a:p>
            <a:pPr algn="just"/>
            <a:r>
              <a:rPr lang="en-US" sz="4900" dirty="0">
                <a:solidFill>
                  <a:schemeClr val="accent2">
                    <a:lumMod val="75000"/>
                  </a:schemeClr>
                </a:solidFill>
                <a:latin typeface="Arial Narrow" panose="020B0606020202030204" pitchFamily="34" charset="0"/>
              </a:rPr>
              <a:t>Methodology</a:t>
            </a:r>
            <a:br>
              <a:rPr lang="en-US" sz="2200" dirty="0">
                <a:solidFill>
                  <a:schemeClr val="accent2">
                    <a:lumMod val="50000"/>
                  </a:schemeClr>
                </a:solidFill>
                <a:latin typeface="Times New Roman" panose="02020603050405020304" pitchFamily="18" charset="0"/>
                <a:cs typeface="Times New Roman" panose="02020603050405020304" pitchFamily="18" charset="0"/>
              </a:rPr>
            </a:br>
            <a:br>
              <a:rPr lang="en-US" dirty="0"/>
            </a:br>
            <a:br>
              <a:rPr lang="en-US" dirty="0"/>
            </a:br>
            <a:endParaRPr lang="en-US" dirty="0"/>
          </a:p>
        </p:txBody>
      </p:sp>
      <p:sp>
        <p:nvSpPr>
          <p:cNvPr id="2" name="TextBox 1">
            <a:extLst>
              <a:ext uri="{FF2B5EF4-FFF2-40B4-BE49-F238E27FC236}">
                <a16:creationId xmlns:a16="http://schemas.microsoft.com/office/drawing/2014/main" id="{BCC907D4-1F4E-5D95-5866-45F25B794E90}"/>
              </a:ext>
            </a:extLst>
          </p:cNvPr>
          <p:cNvSpPr txBox="1"/>
          <p:nvPr/>
        </p:nvSpPr>
        <p:spPr>
          <a:xfrm>
            <a:off x="682733" y="1544897"/>
            <a:ext cx="2128706"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accent2">
                    <a:lumMod val="50000"/>
                  </a:schemeClr>
                </a:solidFill>
                <a:latin typeface="Arial Narrow" panose="020B0606020202030204" pitchFamily="34" charset="0"/>
                <a:cs typeface="Times New Roman" panose="02020603050405020304" pitchFamily="18" charset="0"/>
              </a:rPr>
              <a:t>Process Model</a:t>
            </a:r>
            <a:endParaRPr lang="en-US" sz="2000" b="1" dirty="0">
              <a:latin typeface="Arial Narrow" panose="020B0606020202030204" pitchFamily="34" charset="0"/>
            </a:endParaRPr>
          </a:p>
        </p:txBody>
      </p:sp>
    </p:spTree>
    <p:extLst>
      <p:ext uri="{BB962C8B-B14F-4D97-AF65-F5344CB8AC3E}">
        <p14:creationId xmlns:p14="http://schemas.microsoft.com/office/powerpoint/2010/main" val="768560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A259E-0DFD-E5ED-9909-0D8B0F2205BD}"/>
              </a:ext>
            </a:extLst>
          </p:cNvPr>
          <p:cNvSpPr>
            <a:spLocks noGrp="1"/>
          </p:cNvSpPr>
          <p:nvPr>
            <p:ph type="title"/>
          </p:nvPr>
        </p:nvSpPr>
        <p:spPr>
          <a:xfrm>
            <a:off x="677333" y="359438"/>
            <a:ext cx="10036159" cy="486723"/>
          </a:xfrm>
        </p:spPr>
        <p:txBody>
          <a:bodyPr>
            <a:noAutofit/>
          </a:bodyPr>
          <a:lstStyle/>
          <a:p>
            <a:pPr algn="ctr"/>
            <a:r>
              <a:rPr lang="en-US" sz="4400" dirty="0">
                <a:solidFill>
                  <a:schemeClr val="accent2">
                    <a:lumMod val="75000"/>
                  </a:schemeClr>
                </a:solidFill>
                <a:latin typeface="Arial Narrow" panose="020B0606020202030204" pitchFamily="34" charset="0"/>
              </a:rPr>
              <a:t>Project Development Steps</a:t>
            </a:r>
          </a:p>
        </p:txBody>
      </p:sp>
      <p:pic>
        <p:nvPicPr>
          <p:cNvPr id="4" name="Content Placeholder 3">
            <a:extLst>
              <a:ext uri="{FF2B5EF4-FFF2-40B4-BE49-F238E27FC236}">
                <a16:creationId xmlns:a16="http://schemas.microsoft.com/office/drawing/2014/main" id="{9CF96C82-ADE1-6405-FA38-A6D5957B2004}"/>
              </a:ext>
            </a:extLst>
          </p:cNvPr>
          <p:cNvPicPr>
            <a:picLocks noGrp="1" noChangeAspect="1"/>
          </p:cNvPicPr>
          <p:nvPr>
            <p:ph idx="1"/>
          </p:nvPr>
        </p:nvPicPr>
        <p:blipFill>
          <a:blip r:embed="rId2"/>
          <a:stretch>
            <a:fillRect/>
          </a:stretch>
        </p:blipFill>
        <p:spPr>
          <a:xfrm>
            <a:off x="5513735" y="3561348"/>
            <a:ext cx="5835333" cy="2817324"/>
          </a:xfrm>
          <a:prstGeom prst="rect">
            <a:avLst/>
          </a:prstGeom>
        </p:spPr>
      </p:pic>
      <p:pic>
        <p:nvPicPr>
          <p:cNvPr id="3076" name="Picture 4">
            <a:extLst>
              <a:ext uri="{FF2B5EF4-FFF2-40B4-BE49-F238E27FC236}">
                <a16:creationId xmlns:a16="http://schemas.microsoft.com/office/drawing/2014/main" id="{443E0FDF-134E-3181-C1B2-4F5F2D8A14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932" y="1995643"/>
            <a:ext cx="4337812" cy="26833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A5C367E-FAFB-41DF-837F-85B51B71DAB2}"/>
              </a:ext>
            </a:extLst>
          </p:cNvPr>
          <p:cNvSpPr txBox="1"/>
          <p:nvPr/>
        </p:nvSpPr>
        <p:spPr>
          <a:xfrm>
            <a:off x="677333" y="1082348"/>
            <a:ext cx="9453603" cy="677108"/>
          </a:xfrm>
          <a:prstGeom prst="rect">
            <a:avLst/>
          </a:prstGeom>
          <a:noFill/>
        </p:spPr>
        <p:txBody>
          <a:bodyPr wrap="square" rtlCol="0">
            <a:spAutoFit/>
          </a:bodyPr>
          <a:lstStyle/>
          <a:p>
            <a:pPr marL="342900" indent="-342900">
              <a:buClr>
                <a:schemeClr val="accent2">
                  <a:lumMod val="50000"/>
                </a:schemeClr>
              </a:buClr>
              <a:buFont typeface="+mj-lt"/>
              <a:buAutoNum type="arabicPeriod"/>
            </a:pPr>
            <a:r>
              <a:rPr lang="en-US" sz="2000" b="1" dirty="0">
                <a:solidFill>
                  <a:schemeClr val="accent2">
                    <a:lumMod val="50000"/>
                  </a:schemeClr>
                </a:solidFill>
                <a:latin typeface="Arial Narrow" panose="020B0606020202030204" pitchFamily="34" charset="0"/>
                <a:cs typeface="Times New Roman" panose="02020603050405020304" pitchFamily="18" charset="0"/>
              </a:rPr>
              <a:t>Communication</a:t>
            </a:r>
            <a:endParaRPr lang="en-US" sz="2000" b="1" dirty="0">
              <a:solidFill>
                <a:schemeClr val="accent2">
                  <a:lumMod val="50000"/>
                </a:schemeClr>
              </a:solidFill>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 We talk with users and tour agencies to know what they need</a:t>
            </a:r>
            <a:endParaRPr lang="en-US" dirty="0"/>
          </a:p>
        </p:txBody>
      </p:sp>
    </p:spTree>
    <p:extLst>
      <p:ext uri="{BB962C8B-B14F-4D97-AF65-F5344CB8AC3E}">
        <p14:creationId xmlns:p14="http://schemas.microsoft.com/office/powerpoint/2010/main" val="3592504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65669-9182-1170-D672-DABE73247207}"/>
              </a:ext>
            </a:extLst>
          </p:cNvPr>
          <p:cNvSpPr>
            <a:spLocks noGrp="1"/>
          </p:cNvSpPr>
          <p:nvPr>
            <p:ph type="title"/>
          </p:nvPr>
        </p:nvSpPr>
        <p:spPr>
          <a:xfrm>
            <a:off x="677334" y="609600"/>
            <a:ext cx="6156603" cy="770021"/>
          </a:xfrm>
        </p:spPr>
        <p:txBody>
          <a:bodyPr>
            <a:normAutofit fontScale="90000"/>
          </a:bodyPr>
          <a:lstStyle/>
          <a:p>
            <a:pPr marL="457200" indent="-457200">
              <a:buClr>
                <a:schemeClr val="accent2">
                  <a:lumMod val="50000"/>
                </a:schemeClr>
              </a:buClr>
              <a:buFont typeface="+mj-lt"/>
              <a:buAutoNum type="arabicPeriod" startAt="2"/>
            </a:pPr>
            <a:r>
              <a:rPr lang="en-US" sz="2400" b="1" dirty="0">
                <a:solidFill>
                  <a:schemeClr val="accent2">
                    <a:lumMod val="50000"/>
                  </a:schemeClr>
                </a:solidFill>
                <a:latin typeface="Arial Narrow" panose="020B0606020202030204" pitchFamily="34" charset="0"/>
                <a:ea typeface="+mn-ea"/>
                <a:cs typeface="Times New Roman" panose="02020603050405020304" pitchFamily="18" charset="0"/>
              </a:rPr>
              <a:t>Planning</a:t>
            </a:r>
            <a:br>
              <a:rPr lang="en-US" sz="3100" b="1" dirty="0"/>
            </a:br>
            <a:r>
              <a:rPr lang="en-US" sz="2200" dirty="0">
                <a:solidFill>
                  <a:schemeClr val="tx1"/>
                </a:solidFill>
                <a:latin typeface="Times New Roman" panose="02020603050405020304" pitchFamily="18" charset="0"/>
                <a:cs typeface="Times New Roman" panose="02020603050405020304" pitchFamily="18" charset="0"/>
              </a:rPr>
              <a:t>→ We create a list of tasks and make a timeline</a:t>
            </a:r>
            <a:br>
              <a:rPr lang="en-US" dirty="0"/>
            </a:br>
            <a:endParaRPr lang="en-US" dirty="0"/>
          </a:p>
        </p:txBody>
      </p:sp>
      <p:pic>
        <p:nvPicPr>
          <p:cNvPr id="4098" name="Picture 2">
            <a:extLst>
              <a:ext uri="{FF2B5EF4-FFF2-40B4-BE49-F238E27FC236}">
                <a16:creationId xmlns:a16="http://schemas.microsoft.com/office/drawing/2014/main" id="{4D931CF1-2804-3D85-A45C-2AB582485B4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08124" y="1382552"/>
            <a:ext cx="4440156" cy="4975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637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CBBE3-E986-3343-5641-D6D4B0F967A6}"/>
              </a:ext>
            </a:extLst>
          </p:cNvPr>
          <p:cNvSpPr>
            <a:spLocks noGrp="1"/>
          </p:cNvSpPr>
          <p:nvPr>
            <p:ph type="title"/>
          </p:nvPr>
        </p:nvSpPr>
        <p:spPr>
          <a:xfrm>
            <a:off x="677334" y="609600"/>
            <a:ext cx="8258119" cy="1042737"/>
          </a:xfrm>
        </p:spPr>
        <p:txBody>
          <a:bodyPr>
            <a:normAutofit fontScale="90000"/>
          </a:bodyPr>
          <a:lstStyle/>
          <a:p>
            <a:pPr marL="457200" indent="-457200">
              <a:buClr>
                <a:schemeClr val="accent2">
                  <a:lumMod val="50000"/>
                </a:schemeClr>
              </a:buClr>
              <a:buFont typeface="+mj-lt"/>
              <a:buAutoNum type="arabicPeriod" startAt="3"/>
            </a:pPr>
            <a:r>
              <a:rPr lang="en-US" sz="2400" b="1" dirty="0">
                <a:solidFill>
                  <a:schemeClr val="accent2">
                    <a:lumMod val="50000"/>
                  </a:schemeClr>
                </a:solidFill>
                <a:latin typeface="Arial Narrow" panose="020B0606020202030204" pitchFamily="34" charset="0"/>
                <a:ea typeface="+mn-ea"/>
                <a:cs typeface="Times New Roman" panose="02020603050405020304" pitchFamily="18" charset="0"/>
              </a:rPr>
              <a:t>Modeling</a:t>
            </a:r>
            <a:br>
              <a:rPr lang="en-US" b="1" dirty="0"/>
            </a:br>
            <a:r>
              <a:rPr lang="en-US" sz="2200" dirty="0">
                <a:solidFill>
                  <a:schemeClr val="tx1"/>
                </a:solidFill>
                <a:latin typeface="Times New Roman" panose="02020603050405020304" pitchFamily="18" charset="0"/>
                <a:cs typeface="Times New Roman" panose="02020603050405020304" pitchFamily="18" charset="0"/>
              </a:rPr>
              <a:t>→ We design how the system will work and look (screens, flow, features).</a:t>
            </a:r>
            <a:br>
              <a:rPr lang="en-US" dirty="0"/>
            </a:br>
            <a:endParaRPr lang="en-US" dirty="0"/>
          </a:p>
        </p:txBody>
      </p:sp>
      <p:pic>
        <p:nvPicPr>
          <p:cNvPr id="6146" name="Picture 2">
            <a:extLst>
              <a:ext uri="{FF2B5EF4-FFF2-40B4-BE49-F238E27FC236}">
                <a16:creationId xmlns:a16="http://schemas.microsoft.com/office/drawing/2014/main" id="{412E73AC-D27B-9B87-D2AC-90AE7DC898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3580" y="1652337"/>
            <a:ext cx="778775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0919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58671-AD84-22E9-6B03-F08FA1587EC1}"/>
              </a:ext>
            </a:extLst>
          </p:cNvPr>
          <p:cNvSpPr>
            <a:spLocks noGrp="1"/>
          </p:cNvSpPr>
          <p:nvPr>
            <p:ph idx="1"/>
          </p:nvPr>
        </p:nvSpPr>
        <p:spPr>
          <a:xfrm>
            <a:off x="1094428" y="982639"/>
            <a:ext cx="7921234" cy="4224533"/>
          </a:xfrm>
        </p:spPr>
        <p:txBody>
          <a:bodyPr>
            <a:normAutofit/>
          </a:bodyPr>
          <a:lstStyle/>
          <a:p>
            <a:pPr marL="457200" indent="-457200" fontAlgn="base">
              <a:spcBef>
                <a:spcPts val="700"/>
              </a:spcBef>
              <a:buClr>
                <a:schemeClr val="accent2">
                  <a:lumMod val="50000"/>
                </a:schemeClr>
              </a:buClr>
              <a:buSzPct val="100000"/>
              <a:buFont typeface="+mj-lt"/>
              <a:buAutoNum type="arabicPeriod" startAt="4"/>
            </a:pPr>
            <a:r>
              <a:rPr lang="en-US" sz="2200" b="1" dirty="0">
                <a:solidFill>
                  <a:schemeClr val="accent2">
                    <a:lumMod val="50000"/>
                  </a:schemeClr>
                </a:solidFill>
                <a:latin typeface="Arial Narrow" panose="020B0606020202030204" pitchFamily="34" charset="0"/>
                <a:ea typeface="+mj-ea"/>
                <a:cs typeface="Times New Roman" panose="02020603050405020304" pitchFamily="18" charset="0"/>
              </a:rPr>
              <a:t>Construction</a:t>
            </a:r>
            <a:br>
              <a:rPr lang="en-US" b="1" dirty="0"/>
            </a:br>
            <a:r>
              <a:rPr lang="en-US" b="1" dirty="0"/>
              <a:t>	</a:t>
            </a:r>
            <a:r>
              <a:rPr lang="en-US" sz="2000" dirty="0">
                <a:solidFill>
                  <a:schemeClr val="tx1"/>
                </a:solidFill>
                <a:latin typeface="Times New Roman" panose="02020603050405020304" pitchFamily="18" charset="0"/>
                <a:ea typeface="+mj-ea"/>
                <a:cs typeface="Times New Roman" panose="02020603050405020304" pitchFamily="18" charset="0"/>
              </a:rPr>
              <a:t>→ We start building the system (coding, testing).</a:t>
            </a:r>
          </a:p>
          <a:p>
            <a:pPr lvl="2" fontAlgn="base">
              <a:spcBef>
                <a:spcPts val="700"/>
              </a:spcBef>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Front-end : Next Js , tailwind CSS</a:t>
            </a:r>
          </a:p>
          <a:p>
            <a:pPr lvl="2" fontAlgn="base">
              <a:spcBef>
                <a:spcPts val="700"/>
              </a:spcBef>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Backend : Node js , express js, mongodb, firebase</a:t>
            </a:r>
          </a:p>
          <a:p>
            <a:pPr marL="914400" lvl="2" indent="0" fontAlgn="base">
              <a:spcBef>
                <a:spcPts val="700"/>
              </a:spcBef>
              <a:buNone/>
            </a:pPr>
            <a:endParaRPr lang="en-US" dirty="0"/>
          </a:p>
          <a:p>
            <a:pPr marL="457200" indent="-457200" fontAlgn="base">
              <a:spcBef>
                <a:spcPts val="700"/>
              </a:spcBef>
              <a:spcAft>
                <a:spcPts val="1200"/>
              </a:spcAft>
              <a:buClr>
                <a:schemeClr val="accent2">
                  <a:lumMod val="50000"/>
                </a:schemeClr>
              </a:buClr>
              <a:buSzPct val="100000"/>
              <a:buFont typeface="+mj-lt"/>
              <a:buAutoNum type="arabicPeriod" startAt="5"/>
            </a:pPr>
            <a:r>
              <a:rPr lang="en-US" sz="2200" b="1" dirty="0">
                <a:solidFill>
                  <a:schemeClr val="accent2">
                    <a:lumMod val="50000"/>
                  </a:schemeClr>
                </a:solidFill>
                <a:latin typeface="Arial Narrow" panose="020B0606020202030204" pitchFamily="34" charset="0"/>
                <a:ea typeface="+mj-ea"/>
                <a:cs typeface="Times New Roman" panose="02020603050405020304" pitchFamily="18" charset="0"/>
              </a:rPr>
              <a:t>Deployment</a:t>
            </a:r>
            <a:br>
              <a:rPr lang="en-US" sz="2400" b="1" dirty="0"/>
            </a:br>
            <a:r>
              <a:rPr lang="en-US" sz="2400" b="1" dirty="0"/>
              <a:t>	</a:t>
            </a:r>
            <a:r>
              <a:rPr lang="en-US" sz="2000" dirty="0">
                <a:solidFill>
                  <a:schemeClr val="tx1"/>
                </a:solidFill>
                <a:latin typeface="Times New Roman" panose="02020603050405020304" pitchFamily="18" charset="0"/>
                <a:ea typeface="+mj-ea"/>
                <a:cs typeface="Times New Roman" panose="02020603050405020304" pitchFamily="18" charset="0"/>
              </a:rPr>
              <a:t>→ Cloudflare</a:t>
            </a:r>
            <a:endParaRPr lang="en-US" sz="2200" b="1" dirty="0">
              <a:solidFill>
                <a:schemeClr val="accent2">
                  <a:lumMod val="50000"/>
                </a:schemeClr>
              </a:solidFill>
              <a:latin typeface="Arial Narrow" panose="020B0606020202030204" pitchFamily="34" charset="0"/>
              <a:cs typeface="Times New Roman" panose="02020603050405020304" pitchFamily="18" charset="0"/>
            </a:endParaRPr>
          </a:p>
          <a:p>
            <a:pPr marL="457200" indent="-457200" fontAlgn="base">
              <a:buClr>
                <a:schemeClr val="accent2">
                  <a:lumMod val="50000"/>
                </a:schemeClr>
              </a:buClr>
              <a:buSzPct val="100000"/>
              <a:buFont typeface="+mj-lt"/>
              <a:buAutoNum type="arabicPeriod" startAt="5"/>
            </a:pPr>
            <a:endParaRPr lang="en-US" sz="2200" b="1" dirty="0">
              <a:solidFill>
                <a:schemeClr val="accent2">
                  <a:lumMod val="50000"/>
                </a:schemeClr>
              </a:solidFill>
              <a:latin typeface="Arial Narrow" panose="020B0606020202030204" pitchFamily="34" charset="0"/>
              <a:ea typeface="+mj-ea"/>
              <a:cs typeface="Times New Roman" panose="02020603050405020304" pitchFamily="18" charset="0"/>
            </a:endParaRPr>
          </a:p>
          <a:p>
            <a:pPr marL="457200" indent="-457200" fontAlgn="base">
              <a:spcBef>
                <a:spcPts val="0"/>
              </a:spcBef>
              <a:buClr>
                <a:schemeClr val="accent2">
                  <a:lumMod val="50000"/>
                </a:schemeClr>
              </a:buClr>
              <a:buSzPct val="100000"/>
              <a:buFont typeface="+mj-lt"/>
              <a:buAutoNum type="arabicPeriod" startAt="5"/>
            </a:pPr>
            <a:r>
              <a:rPr lang="en-US" sz="2200" b="1" dirty="0">
                <a:solidFill>
                  <a:schemeClr val="accent2">
                    <a:lumMod val="50000"/>
                  </a:schemeClr>
                </a:solidFill>
                <a:latin typeface="Arial Narrow" panose="020B0606020202030204" pitchFamily="34" charset="0"/>
                <a:ea typeface="+mj-ea"/>
                <a:cs typeface="Times New Roman" panose="02020603050405020304" pitchFamily="18" charset="0"/>
              </a:rPr>
              <a:t>Repeat the Cycle</a:t>
            </a:r>
            <a:br>
              <a:rPr lang="en-US" b="1" dirty="0"/>
            </a:br>
            <a:r>
              <a:rPr lang="en-US" b="1" dirty="0"/>
              <a:t>	</a:t>
            </a:r>
            <a:r>
              <a:rPr lang="en-US" sz="2000" dirty="0">
                <a:solidFill>
                  <a:schemeClr val="tx1"/>
                </a:solidFill>
                <a:latin typeface="Times New Roman" panose="02020603050405020304" pitchFamily="18" charset="0"/>
                <a:ea typeface="+mj-ea"/>
                <a:cs typeface="Times New Roman" panose="02020603050405020304" pitchFamily="18" charset="0"/>
              </a:rPr>
              <a:t>→ Based on feedback, we go back to step 1 and improve it more.</a:t>
            </a:r>
          </a:p>
        </p:txBody>
      </p:sp>
    </p:spTree>
    <p:extLst>
      <p:ext uri="{BB962C8B-B14F-4D97-AF65-F5344CB8AC3E}">
        <p14:creationId xmlns:p14="http://schemas.microsoft.com/office/powerpoint/2010/main" val="41770603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240</TotalTime>
  <Words>560</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Narrow</vt:lpstr>
      <vt:lpstr>Cormorant Garamond Bold Italics</vt:lpstr>
      <vt:lpstr>Times New Roman</vt:lpstr>
      <vt:lpstr>Trebuchet MS</vt:lpstr>
      <vt:lpstr>Wingdings</vt:lpstr>
      <vt:lpstr>Wingdings 3</vt:lpstr>
      <vt:lpstr>Facet</vt:lpstr>
      <vt:lpstr>Presentation on GET SET EXPLORE</vt:lpstr>
      <vt:lpstr>GET SET EXPLORE</vt:lpstr>
      <vt:lpstr>Background of the Study</vt:lpstr>
      <vt:lpstr>Objectives  </vt:lpstr>
      <vt:lpstr>Methodology   </vt:lpstr>
      <vt:lpstr>Project Development Steps</vt:lpstr>
      <vt:lpstr>Planning → We create a list of tasks and make a timeline </vt:lpstr>
      <vt:lpstr>Modeling → We design how the system will work and look (screens, flow, features).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GET SET EXPLORE</dc:title>
  <dc:creator>md juel</dc:creator>
  <cp:lastModifiedBy>Abid Hasan</cp:lastModifiedBy>
  <cp:revision>8</cp:revision>
  <cp:lastPrinted>2025-08-07T07:42:14Z</cp:lastPrinted>
  <dcterms:created xsi:type="dcterms:W3CDTF">2025-08-06T16:56:44Z</dcterms:created>
  <dcterms:modified xsi:type="dcterms:W3CDTF">2025-08-07T07:55:49Z</dcterms:modified>
</cp:coreProperties>
</file>