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1" r:id="rId4"/>
    <p:sldId id="263" r:id="rId5"/>
    <p:sldId id="264" r:id="rId6"/>
    <p:sldId id="265" r:id="rId7"/>
    <p:sldId id="259" r:id="rId8"/>
    <p:sldId id="266" r:id="rId9"/>
    <p:sldId id="267" r:id="rId10"/>
    <p:sldId id="260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856D"/>
    <a:srgbClr val="FF2549"/>
    <a:srgbClr val="003635"/>
    <a:srgbClr val="005856"/>
    <a:srgbClr val="9EFF29"/>
    <a:srgbClr val="007033"/>
    <a:srgbClr val="5EEC3C"/>
    <a:srgbClr val="F1C88B"/>
    <a:srgbClr val="FE9202"/>
    <a:srgbClr val="1D3A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1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459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459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78193" y="1806686"/>
            <a:ext cx="7989723" cy="168006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570" y="3495377"/>
            <a:ext cx="7975483" cy="68579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27573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49477"/>
            <a:ext cx="8246070" cy="351284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2482" y="391788"/>
            <a:ext cx="628432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2482" y="1155313"/>
            <a:ext cx="6284320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374883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78087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5327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78087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5327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728" y="1843549"/>
            <a:ext cx="8203575" cy="1591574"/>
          </a:xfrm>
        </p:spPr>
        <p:txBody>
          <a:bodyPr>
            <a:normAutofit/>
          </a:bodyPr>
          <a:lstStyle/>
          <a:p>
            <a:r>
              <a:rPr lang="en-US" dirty="0" smtClean="0"/>
              <a:t>BIG MART DATASET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104" y="3471996"/>
            <a:ext cx="8188953" cy="7635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Done by: Ahmed </a:t>
            </a:r>
            <a:r>
              <a:rPr lang="en-US" dirty="0" err="1" smtClean="0"/>
              <a:t>Afaan</a:t>
            </a:r>
            <a:endParaRPr lang="en-US" dirty="0" smtClean="0"/>
          </a:p>
          <a:p>
            <a:r>
              <a:rPr lang="en-US" dirty="0" smtClean="0"/>
              <a:t>1604-20-747-051(DST-5A)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95825" y="209550"/>
            <a:ext cx="373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Item Weight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724025"/>
            <a:ext cx="4095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➔The highest weighted Item is 21.5kg.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➔</a:t>
            </a:r>
            <a:r>
              <a:rPr lang="en-US" dirty="0" smtClean="0"/>
              <a:t>The lowest weighted Item is 2.5kg. The highest weighted products sold is 10kg .</a:t>
            </a:r>
            <a:endParaRPr lang="en-US" dirty="0"/>
          </a:p>
        </p:txBody>
      </p:sp>
      <p:pic>
        <p:nvPicPr>
          <p:cNvPr id="7" name="Picture 6" descr="Screenshot 2021-06-06 17512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475" y="1724025"/>
            <a:ext cx="38195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95825" y="20955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Item Fat Content: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724025"/>
            <a:ext cx="40957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➔There are 5 categories as shown in graph. </a:t>
            </a:r>
            <a:endParaRPr lang="en-US" dirty="0" smtClean="0"/>
          </a:p>
          <a:p>
            <a:r>
              <a:rPr lang="en-US" dirty="0" smtClean="0"/>
              <a:t>➔</a:t>
            </a:r>
            <a:r>
              <a:rPr lang="en-US" dirty="0" smtClean="0"/>
              <a:t>But There are only 2 types of fat content. </a:t>
            </a:r>
            <a:endParaRPr lang="en-US" dirty="0" smtClean="0"/>
          </a:p>
          <a:p>
            <a:r>
              <a:rPr lang="en-US" dirty="0" smtClean="0"/>
              <a:t>➔</a:t>
            </a:r>
            <a:r>
              <a:rPr lang="en-US" dirty="0" smtClean="0"/>
              <a:t>Low Fat or low fat or LF means the same . </a:t>
            </a:r>
            <a:endParaRPr lang="en-US" dirty="0" smtClean="0"/>
          </a:p>
          <a:p>
            <a:r>
              <a:rPr lang="en-US" dirty="0" smtClean="0"/>
              <a:t>➔ </a:t>
            </a:r>
            <a:r>
              <a:rPr lang="en-US" dirty="0" smtClean="0"/>
              <a:t>Regular or </a:t>
            </a:r>
            <a:r>
              <a:rPr lang="en-US" dirty="0" err="1" smtClean="0"/>
              <a:t>reg</a:t>
            </a:r>
            <a:r>
              <a:rPr lang="en-US" dirty="0" smtClean="0"/>
              <a:t> means the same</a:t>
            </a:r>
            <a:endParaRPr lang="en-US" dirty="0"/>
          </a:p>
        </p:txBody>
      </p:sp>
      <p:pic>
        <p:nvPicPr>
          <p:cNvPr id="8" name="Picture 7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212" y="1743075"/>
            <a:ext cx="32670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6250" y="495300"/>
            <a:ext cx="316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smtClean="0"/>
              <a:t>Updates </a:t>
            </a:r>
            <a:r>
              <a:rPr lang="en-US" sz="2400" dirty="0" smtClean="0"/>
              <a:t>graph :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61950" y="1438275"/>
            <a:ext cx="47720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➔ The total number of product sold out for low fat is 31,000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➔</a:t>
            </a:r>
            <a:r>
              <a:rPr lang="en-US" sz="2800" dirty="0" smtClean="0"/>
              <a:t>The total number of product sold out for the regular is 22,500. </a:t>
            </a:r>
            <a:endParaRPr lang="en-US" sz="2800" dirty="0" smtClean="0"/>
          </a:p>
          <a:p>
            <a:r>
              <a:rPr lang="en-US" sz="2800" dirty="0" smtClean="0"/>
              <a:t>➔</a:t>
            </a:r>
            <a:r>
              <a:rPr lang="en-US" sz="2800" dirty="0" smtClean="0"/>
              <a:t>As we can see the value of Low Fat products have a huge difference ( 9,500)</a:t>
            </a:r>
            <a:endParaRPr lang="en-US" sz="2800" dirty="0"/>
          </a:p>
        </p:txBody>
      </p:sp>
      <p:pic>
        <p:nvPicPr>
          <p:cNvPr id="4" name="Picture 3" descr="Screenshot 2021-06-06 1754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575" y="1766887"/>
            <a:ext cx="3219450" cy="2924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57725" y="20955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Item Visibility: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724025"/>
            <a:ext cx="40957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➔The most attractive part of a supermarket or store is displaying of products. </a:t>
            </a:r>
            <a:endParaRPr lang="en-US" dirty="0" smtClean="0"/>
          </a:p>
          <a:p>
            <a:r>
              <a:rPr lang="en-US" dirty="0" smtClean="0"/>
              <a:t>➔</a:t>
            </a:r>
            <a:r>
              <a:rPr lang="en-US" dirty="0" smtClean="0"/>
              <a:t>The Store have displayed 0-35% of product. </a:t>
            </a:r>
            <a:endParaRPr lang="en-US" dirty="0" smtClean="0"/>
          </a:p>
          <a:p>
            <a:r>
              <a:rPr lang="en-US" dirty="0" smtClean="0"/>
              <a:t>➔</a:t>
            </a:r>
            <a:r>
              <a:rPr lang="en-US" dirty="0" smtClean="0"/>
              <a:t>19-35% displayed products are lease sold . </a:t>
            </a:r>
            <a:endParaRPr lang="en-US" dirty="0" smtClean="0"/>
          </a:p>
          <a:p>
            <a:r>
              <a:rPr lang="en-US" dirty="0" smtClean="0"/>
              <a:t>➔ </a:t>
            </a:r>
            <a:r>
              <a:rPr lang="en-US" dirty="0" smtClean="0"/>
              <a:t>2-18% displayed products are highly </a:t>
            </a:r>
            <a:r>
              <a:rPr lang="en-US" dirty="0" smtClean="0"/>
              <a:t>sold.</a:t>
            </a:r>
            <a:endParaRPr lang="en-US" dirty="0"/>
          </a:p>
        </p:txBody>
      </p:sp>
      <p:pic>
        <p:nvPicPr>
          <p:cNvPr id="7" name="Picture 6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1347787"/>
            <a:ext cx="31242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2925" y="323850"/>
            <a:ext cx="3762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Item </a:t>
            </a:r>
            <a:r>
              <a:rPr lang="en-US" sz="4000" dirty="0" smtClean="0"/>
              <a:t>Type: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771525" y="1600200"/>
            <a:ext cx="4000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➔There are 16 categories . </a:t>
            </a:r>
            <a:endParaRPr lang="en-US" sz="2000" dirty="0" smtClean="0"/>
          </a:p>
          <a:p>
            <a:r>
              <a:rPr lang="en-US" sz="2000" dirty="0" smtClean="0"/>
              <a:t>➔</a:t>
            </a:r>
            <a:r>
              <a:rPr lang="en-US" sz="2000" dirty="0" smtClean="0"/>
              <a:t>Nearly , 13,000 products of Household are sold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➔</a:t>
            </a:r>
            <a:r>
              <a:rPr lang="en-US" sz="2000" dirty="0" smtClean="0"/>
              <a:t>Fruits and Vegetables have 12,000 products sold. </a:t>
            </a:r>
            <a:endParaRPr lang="en-US" sz="2000" dirty="0" smtClean="0"/>
          </a:p>
          <a:p>
            <a:r>
              <a:rPr lang="en-US" sz="2000" dirty="0" smtClean="0"/>
              <a:t>➔ </a:t>
            </a:r>
            <a:r>
              <a:rPr lang="en-US" sz="2000" dirty="0" smtClean="0"/>
              <a:t>Other have least number of product s sold (6,200</a:t>
            </a:r>
            <a:r>
              <a:rPr lang="en-US" sz="2000" dirty="0" smtClean="0"/>
              <a:t>).</a:t>
            </a:r>
            <a:endParaRPr lang="en-US" sz="2000" dirty="0"/>
          </a:p>
        </p:txBody>
      </p:sp>
      <p:pic>
        <p:nvPicPr>
          <p:cNvPr id="4" name="Picture 3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437" y="1381125"/>
            <a:ext cx="3190875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2925" y="323850"/>
            <a:ext cx="3762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Item MRP: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771525" y="1600200"/>
            <a:ext cx="4000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➔ There are 4 Types of division between MRPs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➔Lower MRP products are lease sold. </a:t>
            </a:r>
            <a:endParaRPr lang="en-US" sz="2000" dirty="0" smtClean="0"/>
          </a:p>
          <a:p>
            <a:r>
              <a:rPr lang="en-US" sz="2000" dirty="0" smtClean="0"/>
              <a:t>➔ </a:t>
            </a:r>
            <a:r>
              <a:rPr lang="en-US" sz="2000" dirty="0" smtClean="0"/>
              <a:t>Higher MRP products are highly sold.</a:t>
            </a:r>
            <a:endParaRPr lang="en-US" sz="2000" dirty="0"/>
          </a:p>
        </p:txBody>
      </p:sp>
      <p:pic>
        <p:nvPicPr>
          <p:cNvPr id="4" name="Picture 3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437" y="1381125"/>
            <a:ext cx="3190875" cy="3429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8688" y="1314449"/>
            <a:ext cx="3995737" cy="3613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1050" y="323850"/>
            <a:ext cx="3876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Stores and </a:t>
            </a:r>
            <a:r>
              <a:rPr lang="en-US" sz="2800" dirty="0" smtClean="0"/>
              <a:t>Details:</a:t>
            </a:r>
            <a:endParaRPr lang="en-US" sz="2800" dirty="0"/>
          </a:p>
        </p:txBody>
      </p:sp>
      <p:pic>
        <p:nvPicPr>
          <p:cNvPr id="3" name="Picture 2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447"/>
            <a:ext cx="9144000" cy="39914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2450" y="285750"/>
            <a:ext cx="4086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Outlet Establishment Year: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76250" y="1571625"/>
            <a:ext cx="4000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➔There were two stores opened in year 1985. </a:t>
            </a:r>
            <a:endParaRPr lang="en-US" dirty="0" smtClean="0"/>
          </a:p>
          <a:p>
            <a:r>
              <a:rPr lang="en-US" dirty="0" smtClean="0"/>
              <a:t>➔</a:t>
            </a:r>
            <a:r>
              <a:rPr lang="en-US" dirty="0" smtClean="0"/>
              <a:t>The Store Established in year 1987 has the highest number of individual products sold. </a:t>
            </a:r>
            <a:endParaRPr lang="en-US" dirty="0" smtClean="0"/>
          </a:p>
          <a:p>
            <a:r>
              <a:rPr lang="en-US" dirty="0" smtClean="0"/>
              <a:t>➔</a:t>
            </a:r>
            <a:r>
              <a:rPr lang="en-US" dirty="0" smtClean="0"/>
              <a:t>The Store Established in year 1998 have least number of product sold.</a:t>
            </a:r>
            <a:endParaRPr lang="en-US" dirty="0"/>
          </a:p>
        </p:txBody>
      </p:sp>
      <p:pic>
        <p:nvPicPr>
          <p:cNvPr id="4" name="Picture 3" descr="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543050"/>
            <a:ext cx="3676650" cy="3219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1525" y="276225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Outlet Size: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95300" y="1562100"/>
            <a:ext cx="388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➔ There are only three categories. </a:t>
            </a:r>
            <a:endParaRPr lang="en-US" dirty="0" smtClean="0"/>
          </a:p>
          <a:p>
            <a:r>
              <a:rPr lang="en-US" dirty="0" smtClean="0"/>
              <a:t>➔ </a:t>
            </a:r>
            <a:r>
              <a:rPr lang="en-US" dirty="0" smtClean="0"/>
              <a:t>Medium size have more number of product sold. </a:t>
            </a:r>
            <a:endParaRPr lang="en-US" dirty="0" smtClean="0"/>
          </a:p>
          <a:p>
            <a:r>
              <a:rPr lang="en-US" dirty="0" smtClean="0"/>
              <a:t>➔ </a:t>
            </a:r>
            <a:r>
              <a:rPr lang="en-US" dirty="0" smtClean="0"/>
              <a:t>High and Small size products are almost </a:t>
            </a:r>
            <a:r>
              <a:rPr lang="en-US" dirty="0" smtClean="0"/>
              <a:t>same.</a:t>
            </a:r>
            <a:endParaRPr lang="en-US" dirty="0"/>
          </a:p>
        </p:txBody>
      </p:sp>
      <p:pic>
        <p:nvPicPr>
          <p:cNvPr id="4" name="Picture 3" descr="Screenshot 2021-06-06 18044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987" y="1452562"/>
            <a:ext cx="3324225" cy="3457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57675" y="304800"/>
            <a:ext cx="439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Outlet Location Type: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619250"/>
            <a:ext cx="4610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➔ There are only three categories. </a:t>
            </a:r>
            <a:endParaRPr lang="en-US" dirty="0" smtClean="0"/>
          </a:p>
          <a:p>
            <a:r>
              <a:rPr lang="en-US" dirty="0" smtClean="0"/>
              <a:t>➔ </a:t>
            </a:r>
            <a:r>
              <a:rPr lang="en-US" dirty="0" smtClean="0"/>
              <a:t>Tier 2 has highest number of products sold. ➔ Tier 1 and Tier 3 almost same number of product sold .</a:t>
            </a:r>
            <a:endParaRPr lang="en-US" dirty="0"/>
          </a:p>
        </p:txBody>
      </p:sp>
      <p:pic>
        <p:nvPicPr>
          <p:cNvPr id="4" name="Picture 3" descr="Screenshot 2021-06-06 18055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1500187"/>
            <a:ext cx="3448050" cy="3019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“BIG MART” data set in collection of data from 10 stores in different cities 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 smtClean="0"/>
              <a:t>“BIG MART</a:t>
            </a:r>
            <a:r>
              <a:rPr lang="en-US" sz="1800" dirty="0" smtClean="0"/>
              <a:t>” data </a:t>
            </a:r>
            <a:r>
              <a:rPr lang="en-US" sz="1800" dirty="0" smtClean="0"/>
              <a:t>had collected 2013 sales data for 1559 products</a:t>
            </a:r>
            <a:r>
              <a:rPr lang="en-US" sz="1800" dirty="0" smtClean="0"/>
              <a:t>. </a:t>
            </a:r>
            <a:endParaRPr lang="en-US" sz="1800" dirty="0" smtClean="0"/>
          </a:p>
          <a:p>
            <a:pPr marL="342900" lvl="8" indent="-342900"/>
            <a:r>
              <a:rPr lang="en-US" sz="1800" dirty="0" smtClean="0"/>
              <a:t> In this we will see that how various features like Item weight , Item MRP , Item type etc plays a important role in increasing the sales.</a:t>
            </a:r>
          </a:p>
          <a:p>
            <a:r>
              <a:rPr lang="en-US" sz="1800" dirty="0" smtClean="0"/>
              <a:t>With the help of python programming we can arrange this data in a proper manner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Also we can case study and predict the sales growth and losses .</a:t>
            </a:r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0050" y="409575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Outlet Type: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61975" y="1495425"/>
            <a:ext cx="38290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➔ There 4 Types of categories. ➔Supermarket( 1,2,3 ) and grocery store. </a:t>
            </a:r>
            <a:endParaRPr lang="en-US" dirty="0" smtClean="0"/>
          </a:p>
          <a:p>
            <a:r>
              <a:rPr lang="en-US" dirty="0" smtClean="0"/>
              <a:t>➔ </a:t>
            </a:r>
            <a:r>
              <a:rPr lang="en-US" dirty="0" smtClean="0"/>
              <a:t>Supermarket type 3 have highest number of products sold. </a:t>
            </a:r>
            <a:endParaRPr lang="en-US" dirty="0" smtClean="0"/>
          </a:p>
          <a:p>
            <a:r>
              <a:rPr lang="en-US" dirty="0" smtClean="0"/>
              <a:t>➔ </a:t>
            </a:r>
            <a:r>
              <a:rPr lang="en-US" dirty="0" smtClean="0"/>
              <a:t>Grocery store have least number of products sold.</a:t>
            </a:r>
            <a:endParaRPr lang="en-US" dirty="0"/>
          </a:p>
        </p:txBody>
      </p:sp>
      <p:pic>
        <p:nvPicPr>
          <p:cNvPr id="4" name="Picture 3" descr="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862" y="1524000"/>
            <a:ext cx="3648075" cy="3619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3850" y="219075"/>
            <a:ext cx="405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10. Item Outlet Sales: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76275" y="1600200"/>
            <a:ext cx="33432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graph is plotted between “ Item Outlet Sales” and “Frequency”.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can see that the frequency is rapidly decreases. Sales drops by </a:t>
            </a:r>
            <a:r>
              <a:rPr lang="en-US" dirty="0" smtClean="0"/>
              <a:t>16% </a:t>
            </a:r>
            <a:r>
              <a:rPr lang="en-US" dirty="0" smtClean="0"/>
              <a:t>then 40% ...... The last frequency is at 10,000 .</a:t>
            </a:r>
            <a:endParaRPr lang="en-US" dirty="0"/>
          </a:p>
        </p:txBody>
      </p:sp>
      <p:pic>
        <p:nvPicPr>
          <p:cNvPr id="4" name="Picture 3" descr="Screenshot 2021-06-06 1809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525" y="1747837"/>
            <a:ext cx="3276600" cy="2886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62475" y="352425"/>
            <a:ext cx="385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Results of Model Building:</a:t>
            </a:r>
            <a:endParaRPr lang="en-US" sz="2400" dirty="0"/>
          </a:p>
        </p:txBody>
      </p:sp>
      <p:pic>
        <p:nvPicPr>
          <p:cNvPr id="4" name="Picture 3" descr="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53" y="1285875"/>
            <a:ext cx="6622243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07" y="1362075"/>
            <a:ext cx="6964586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33850" y="36195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Item weight ( with dropping “Item Outlet Sales”):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04" y="1547553"/>
            <a:ext cx="6034521" cy="31151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33875" y="342900"/>
            <a:ext cx="3695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Item MRP ( with dropping “Item Outlet Sales”):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1-06-06 1815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319037"/>
            <a:ext cx="6972300" cy="36484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76700" y="285750"/>
            <a:ext cx="4533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Item Visibility ( with dropping “Item Outlet Sales”):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05275" y="228600"/>
            <a:ext cx="3686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Outlet Establishment Year( with dropping “Item Outlet Sales”):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 descr="Screenshot 2021-06-06 18225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447800"/>
            <a:ext cx="6705600" cy="316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6725" y="342900"/>
            <a:ext cx="3190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Model Building type 2: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8650" y="1409700"/>
            <a:ext cx="658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Outlet Establishment Year( with dropping “Item Outlet Sales”):</a:t>
            </a:r>
            <a:endParaRPr lang="en-US" dirty="0"/>
          </a:p>
        </p:txBody>
      </p:sp>
      <p:pic>
        <p:nvPicPr>
          <p:cNvPr id="4" name="Picture 3" descr="Screenshot 2021-06-06 1824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1809750"/>
            <a:ext cx="6600825" cy="2800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6250" y="361950"/>
            <a:ext cx="3629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Item Visibility (with dropping “Item Outlet Sales”: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 descr="Screenshot 2021-06-06 18245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647825"/>
            <a:ext cx="6362700" cy="28384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05275" y="333375"/>
            <a:ext cx="3676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 smtClean="0">
                <a:solidFill>
                  <a:schemeClr val="bg1"/>
                </a:solidFill>
              </a:rPr>
              <a:t>Conclusion: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500" y="1466849"/>
            <a:ext cx="80200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After the brief visualization of the following data “</a:t>
            </a:r>
            <a:r>
              <a:rPr lang="en-US" sz="1600" dirty="0" err="1" smtClean="0"/>
              <a:t>BigMart</a:t>
            </a:r>
            <a:r>
              <a:rPr lang="en-US" sz="1600" dirty="0" smtClean="0"/>
              <a:t>” . The Factors that play an important role in increase of sales are : 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Fat </a:t>
            </a:r>
            <a:r>
              <a:rPr lang="en-US" sz="1600" dirty="0" smtClean="0"/>
              <a:t>Content- Fat Content brings a huge impact in Sales. It is the most preferred choice of customers</a:t>
            </a:r>
            <a:r>
              <a:rPr lang="en-US" sz="1600" dirty="0" smtClean="0"/>
              <a:t>.</a:t>
            </a:r>
          </a:p>
          <a:p>
            <a:pPr marL="342900" indent="-342900"/>
            <a:r>
              <a:rPr lang="en-US" sz="1600" dirty="0" smtClean="0"/>
              <a:t>2</a:t>
            </a:r>
            <a:r>
              <a:rPr lang="en-US" sz="1600" dirty="0" smtClean="0"/>
              <a:t>. Item visibility-Item Visibility with 2-19% attracts more number of customer’s. </a:t>
            </a:r>
            <a:endParaRPr lang="en-US" sz="1600" dirty="0" smtClean="0"/>
          </a:p>
          <a:p>
            <a:pPr marL="342900" indent="-342900"/>
            <a:r>
              <a:rPr lang="en-US" sz="1600" dirty="0" smtClean="0"/>
              <a:t>3</a:t>
            </a:r>
            <a:r>
              <a:rPr lang="en-US" sz="1600" dirty="0" smtClean="0"/>
              <a:t>. Household Item, Fruit, Vegetables and Snacks have more number of products sold . Hence it plays an important role in increasing of sales. </a:t>
            </a:r>
            <a:endParaRPr lang="en-US" sz="1600" dirty="0" smtClean="0"/>
          </a:p>
          <a:p>
            <a:pPr marL="342900" indent="-342900"/>
            <a:r>
              <a:rPr lang="en-US" sz="1600" dirty="0" smtClean="0"/>
              <a:t>4</a:t>
            </a:r>
            <a:r>
              <a:rPr lang="en-US" sz="1600" dirty="0" smtClean="0"/>
              <a:t>. Item MRP- Higher MRP products are highly sold in Sales </a:t>
            </a:r>
            <a:r>
              <a:rPr lang="en-US" sz="1600" dirty="0" smtClean="0"/>
              <a:t>.</a:t>
            </a:r>
          </a:p>
          <a:p>
            <a:pPr marL="342900" indent="-342900"/>
            <a:r>
              <a:rPr lang="en-US" sz="1600" dirty="0" smtClean="0"/>
              <a:t>5. Outlet Establishment Year- Old is Gold , hence the old store attracts more customers in sales. </a:t>
            </a:r>
            <a:endParaRPr lang="en-US" sz="1600" dirty="0" smtClean="0"/>
          </a:p>
          <a:p>
            <a:pPr marL="342900" indent="-342900"/>
            <a:r>
              <a:rPr lang="en-US" sz="1600" dirty="0" smtClean="0"/>
              <a:t>6</a:t>
            </a:r>
            <a:r>
              <a:rPr lang="en-US" sz="1600" dirty="0" smtClean="0"/>
              <a:t>. Medium size with Tier 3 location is like a good mine . 7. Supermarket Type-3 increase the sales by 20% when compared to others. These are the number of various features which can bring a huge impact on sales 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“</a:t>
            </a:r>
            <a:r>
              <a:rPr lang="en-US" sz="1800" dirty="0" err="1" smtClean="0"/>
              <a:t>BigMart</a:t>
            </a:r>
            <a:r>
              <a:rPr lang="en-US" sz="1800" dirty="0" smtClean="0"/>
              <a:t>” dataset is Handle by The Experience Data Scientist. Our AIM is to </a:t>
            </a:r>
            <a:r>
              <a:rPr lang="en-US" sz="1800" dirty="0" smtClean="0"/>
              <a:t>get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  insights </a:t>
            </a:r>
            <a:r>
              <a:rPr lang="en-US" sz="1800" dirty="0" smtClean="0"/>
              <a:t>from the dataset. In this project ,we try to understand the data how </a:t>
            </a:r>
            <a:r>
              <a:rPr lang="en-US" sz="1800" dirty="0" smtClean="0"/>
              <a:t>various features </a:t>
            </a:r>
            <a:r>
              <a:rPr lang="en-US" sz="1800" dirty="0" smtClean="0"/>
              <a:t>play a role in increasing the sales of “</a:t>
            </a:r>
            <a:r>
              <a:rPr lang="en-US" sz="1800" dirty="0" err="1" smtClean="0"/>
              <a:t>BigMart’.The</a:t>
            </a:r>
            <a:r>
              <a:rPr lang="en-US" sz="1800" dirty="0" smtClean="0"/>
              <a:t> given </a:t>
            </a:r>
            <a:r>
              <a:rPr lang="en-US" sz="1800" dirty="0" err="1" smtClean="0"/>
              <a:t>url</a:t>
            </a:r>
            <a:r>
              <a:rPr lang="en-US" sz="1800" dirty="0" smtClean="0"/>
              <a:t> is </a:t>
            </a:r>
            <a:endParaRPr lang="en-US" sz="1800" dirty="0" smtClean="0"/>
          </a:p>
          <a:p>
            <a:pPr>
              <a:buNone/>
            </a:pPr>
            <a:r>
              <a:rPr lang="en-US" sz="1800" dirty="0" err="1" smtClean="0"/>
              <a:t>Url</a:t>
            </a:r>
            <a:r>
              <a:rPr lang="en-US" sz="1800" dirty="0" smtClean="0"/>
              <a:t>:“https://raw.githubusercontent.com/AmenaNajeeb/Data/ </a:t>
            </a:r>
            <a:r>
              <a:rPr lang="en-US" sz="1800" dirty="0" smtClean="0"/>
              <a:t>master/bigmart_data.csv”</a:t>
            </a:r>
          </a:p>
          <a:p>
            <a:pPr>
              <a:buNone/>
            </a:pPr>
            <a:r>
              <a:rPr lang="en-US" sz="1800" dirty="0" smtClean="0"/>
              <a:t>The aim is to visualize data and understand the variables and products which play a key role in increasing sales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2371725"/>
            <a:ext cx="5124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THANK YOU FOR LISTENING 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615970-B26F-4367-8129-35D085B3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</a:t>
            </a:r>
            <a:endParaRPr lang="en-IN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015E463-B500-403E-83EF-56440827F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 There are  8523 rows and 12 columns.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Variables:</a:t>
            </a:r>
          </a:p>
          <a:p>
            <a:pPr marL="562356" lvl="1" indent="-342900">
              <a:buFont typeface="+mj-lt"/>
              <a:buAutoNum type="arabicPeriod"/>
            </a:pPr>
            <a:r>
              <a:rPr lang="en-US" sz="1700" dirty="0"/>
              <a:t>Item Identifier                          - unique product ID</a:t>
            </a:r>
          </a:p>
          <a:p>
            <a:pPr marL="562356" lvl="1" indent="-342900">
              <a:buFont typeface="+mj-lt"/>
              <a:buAutoNum type="arabicPeriod"/>
            </a:pPr>
            <a:r>
              <a:rPr lang="en-US" sz="1700" dirty="0"/>
              <a:t>Item Weight                              -weight of product</a:t>
            </a:r>
          </a:p>
          <a:p>
            <a:pPr marL="562356" lvl="1" indent="-342900">
              <a:buFont typeface="+mj-lt"/>
              <a:buAutoNum type="arabicPeriod"/>
            </a:pPr>
            <a:r>
              <a:rPr lang="en-US" sz="1700" dirty="0"/>
              <a:t>Item Fat Content                      -whether the product is low fat or high fat</a:t>
            </a:r>
          </a:p>
          <a:p>
            <a:pPr marL="562356" lvl="1" indent="-342900">
              <a:buFont typeface="+mj-lt"/>
              <a:buAutoNum type="arabicPeriod"/>
            </a:pPr>
            <a:r>
              <a:rPr lang="en-US" sz="1700" dirty="0"/>
              <a:t>Item Visibility                            -display area</a:t>
            </a:r>
          </a:p>
          <a:p>
            <a:pPr marL="562356" lvl="1" indent="-342900">
              <a:buFont typeface="+mj-lt"/>
              <a:buAutoNum type="arabicPeriod"/>
            </a:pPr>
            <a:r>
              <a:rPr lang="en-US" sz="1700" dirty="0"/>
              <a:t>Item Type                                  -category of the product</a:t>
            </a:r>
          </a:p>
          <a:p>
            <a:pPr marL="562356" lvl="1" indent="-342900">
              <a:buFont typeface="+mj-lt"/>
              <a:buAutoNum type="arabicPeriod"/>
            </a:pPr>
            <a:r>
              <a:rPr lang="en-US" sz="1700" dirty="0"/>
              <a:t>Item MRP                                  -price of the product</a:t>
            </a:r>
          </a:p>
          <a:p>
            <a:pPr marL="562356" lvl="1" indent="-342900">
              <a:buFont typeface="+mj-lt"/>
              <a:buAutoNum type="arabicPeriod"/>
            </a:pPr>
            <a:r>
              <a:rPr lang="en-US" sz="1700" dirty="0"/>
              <a:t>Outlet Identifier                        -unique store ID</a:t>
            </a:r>
          </a:p>
          <a:p>
            <a:pPr marL="562356" lvl="1" indent="-342900">
              <a:buFont typeface="+mj-lt"/>
              <a:buAutoNum type="arabicPeriod"/>
            </a:pPr>
            <a:r>
              <a:rPr lang="en-US" sz="1700" dirty="0"/>
              <a:t>Outlet Establishment Year      -the year in which store was established </a:t>
            </a:r>
          </a:p>
          <a:p>
            <a:pPr marL="562356" lvl="1" indent="-342900">
              <a:buFont typeface="+mj-lt"/>
              <a:buAutoNum type="arabicPeriod"/>
            </a:pPr>
            <a:r>
              <a:rPr lang="en-US" sz="1700" dirty="0"/>
              <a:t>Outlet Size                                 -the size of the store in terms of ground area covered</a:t>
            </a:r>
          </a:p>
          <a:p>
            <a:pPr marL="562356" lvl="1" indent="-342900">
              <a:buFont typeface="+mj-lt"/>
              <a:buAutoNum type="arabicPeriod"/>
            </a:pPr>
            <a:r>
              <a:rPr lang="en-US" sz="1700" dirty="0"/>
              <a:t>Outlet Location Type                -type of city in which the store is located </a:t>
            </a:r>
          </a:p>
          <a:p>
            <a:pPr marL="562356" lvl="1" indent="-342900">
              <a:buFont typeface="+mj-lt"/>
              <a:buAutoNum type="arabicPeriod"/>
            </a:pPr>
            <a:r>
              <a:rPr lang="en-US" sz="1700" dirty="0"/>
              <a:t>Outlet Type                                -whether the outlet is just a small store or a supermarket</a:t>
            </a:r>
          </a:p>
          <a:p>
            <a:pPr marL="562356" lvl="1" indent="-342900">
              <a:buFont typeface="+mj-lt"/>
              <a:buAutoNum type="arabicPeriod"/>
            </a:pPr>
            <a:r>
              <a:rPr lang="en-US" sz="1700" dirty="0"/>
              <a:t>Item Outlet Sales                      -sales of the product in particular store which we have to predict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1" dirty="0"/>
              <a:t>FILE:</a:t>
            </a:r>
            <a:r>
              <a:rPr lang="en-IN" sz="1500" dirty="0">
                <a:solidFill>
                  <a:srgbClr val="A31515"/>
                </a:solidFill>
                <a:latin typeface="Courier New" panose="02070309020205020404" pitchFamily="49" charset="0"/>
              </a:rPr>
              <a:t>https://raw.githubusercontent.com/AmenaNajeeb/Data/master/bigmart_data.csv</a:t>
            </a:r>
            <a:endParaRPr lang="en-IN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xmlns="" val="405768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615970-B26F-4367-8129-35D085B3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 stores in different cities:</a:t>
            </a:r>
            <a:endParaRPr lang="en-IN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 descr="Screenshot 2021-06-06 17385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03092"/>
            <a:ext cx="8943975" cy="3840408"/>
          </a:xfrm>
        </p:spPr>
      </p:pic>
    </p:spTree>
    <p:extLst>
      <p:ext uri="{BB962C8B-B14F-4D97-AF65-F5344CB8AC3E}">
        <p14:creationId xmlns:p14="http://schemas.microsoft.com/office/powerpoint/2010/main" xmlns="" val="405768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615970-B26F-4367-8129-35D085B3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</a:t>
            </a:r>
            <a:endParaRPr lang="en-IN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015E463-B500-403E-83EF-56440827F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 There are  8523 rows and 12 columns.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Variables:</a:t>
            </a:r>
          </a:p>
          <a:p>
            <a:pPr marL="562356" lvl="1" indent="-342900">
              <a:buFont typeface="+mj-lt"/>
              <a:buAutoNum type="arabicPeriod"/>
            </a:pPr>
            <a:r>
              <a:rPr lang="en-US" sz="1700" dirty="0"/>
              <a:t>Item Identifier                          - unique product ID</a:t>
            </a:r>
          </a:p>
          <a:p>
            <a:pPr marL="562356" lvl="1" indent="-342900">
              <a:buFont typeface="+mj-lt"/>
              <a:buAutoNum type="arabicPeriod"/>
            </a:pPr>
            <a:r>
              <a:rPr lang="en-US" sz="1700" dirty="0"/>
              <a:t>Item Weight                              -weight of product</a:t>
            </a:r>
          </a:p>
          <a:p>
            <a:pPr marL="562356" lvl="1" indent="-342900">
              <a:buFont typeface="+mj-lt"/>
              <a:buAutoNum type="arabicPeriod"/>
            </a:pPr>
            <a:r>
              <a:rPr lang="en-US" sz="1700" dirty="0"/>
              <a:t>Item Fat Content                      -whether the product is low fat or high fat</a:t>
            </a:r>
          </a:p>
          <a:p>
            <a:pPr marL="562356" lvl="1" indent="-342900">
              <a:buFont typeface="+mj-lt"/>
              <a:buAutoNum type="arabicPeriod"/>
            </a:pPr>
            <a:r>
              <a:rPr lang="en-US" sz="1700" dirty="0"/>
              <a:t>Item Visibility                            -display area</a:t>
            </a:r>
          </a:p>
          <a:p>
            <a:pPr marL="562356" lvl="1" indent="-342900">
              <a:buFont typeface="+mj-lt"/>
              <a:buAutoNum type="arabicPeriod"/>
            </a:pPr>
            <a:r>
              <a:rPr lang="en-US" sz="1700" dirty="0"/>
              <a:t>Item Type                                  -category of the product</a:t>
            </a:r>
          </a:p>
          <a:p>
            <a:pPr marL="562356" lvl="1" indent="-342900">
              <a:buFont typeface="+mj-lt"/>
              <a:buAutoNum type="arabicPeriod"/>
            </a:pPr>
            <a:r>
              <a:rPr lang="en-US" sz="1700" dirty="0"/>
              <a:t>Item MRP                                  -price of the product</a:t>
            </a:r>
          </a:p>
          <a:p>
            <a:pPr marL="562356" lvl="1" indent="-342900">
              <a:buFont typeface="+mj-lt"/>
              <a:buAutoNum type="arabicPeriod"/>
            </a:pPr>
            <a:r>
              <a:rPr lang="en-US" sz="1700" dirty="0"/>
              <a:t>Outlet Identifier                        -unique store ID</a:t>
            </a:r>
          </a:p>
          <a:p>
            <a:pPr marL="562356" lvl="1" indent="-342900">
              <a:buFont typeface="+mj-lt"/>
              <a:buAutoNum type="arabicPeriod"/>
            </a:pPr>
            <a:r>
              <a:rPr lang="en-US" sz="1700" dirty="0"/>
              <a:t>Outlet Establishment Year      -the year in which store was established </a:t>
            </a:r>
          </a:p>
          <a:p>
            <a:pPr marL="562356" lvl="1" indent="-342900">
              <a:buFont typeface="+mj-lt"/>
              <a:buAutoNum type="arabicPeriod"/>
            </a:pPr>
            <a:r>
              <a:rPr lang="en-US" sz="1700" dirty="0"/>
              <a:t>Outlet Size                                 -the size of the store in terms of ground area covered</a:t>
            </a:r>
          </a:p>
          <a:p>
            <a:pPr marL="562356" lvl="1" indent="-342900">
              <a:buFont typeface="+mj-lt"/>
              <a:buAutoNum type="arabicPeriod"/>
            </a:pPr>
            <a:r>
              <a:rPr lang="en-US" sz="1700" dirty="0"/>
              <a:t>Outlet Location Type                -type of city in which the store is located </a:t>
            </a:r>
          </a:p>
          <a:p>
            <a:pPr marL="562356" lvl="1" indent="-342900">
              <a:buFont typeface="+mj-lt"/>
              <a:buAutoNum type="arabicPeriod"/>
            </a:pPr>
            <a:r>
              <a:rPr lang="en-US" sz="1700" dirty="0"/>
              <a:t>Outlet Type                                -whether the outlet is just a small store or a supermarket</a:t>
            </a:r>
          </a:p>
          <a:p>
            <a:pPr marL="562356" lvl="1" indent="-342900">
              <a:buFont typeface="+mj-lt"/>
              <a:buAutoNum type="arabicPeriod"/>
            </a:pPr>
            <a:r>
              <a:rPr lang="en-US" sz="1700" dirty="0"/>
              <a:t>Item Outlet Sales                      -sales of the product in particular store which we have to predict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1" dirty="0"/>
              <a:t>FILE:</a:t>
            </a:r>
            <a:r>
              <a:rPr lang="en-IN" sz="1500" dirty="0">
                <a:solidFill>
                  <a:srgbClr val="A31515"/>
                </a:solidFill>
                <a:latin typeface="Courier New" panose="02070309020205020404" pitchFamily="49" charset="0"/>
              </a:rPr>
              <a:t>https://raw.githubusercontent.com/AmenaNajeeb/Data/master/bigmart_data.csv</a:t>
            </a:r>
            <a:endParaRPr lang="en-IN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xmlns="" val="405768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approach: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As the given following data is messy . We need to arrange and manage the following as: 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■ </a:t>
            </a:r>
            <a:r>
              <a:rPr lang="en-US" sz="1200" dirty="0" smtClean="0"/>
              <a:t>Preprocessing the </a:t>
            </a:r>
            <a:r>
              <a:rPr lang="en-US" sz="1200" dirty="0" smtClean="0"/>
              <a:t>data </a:t>
            </a:r>
          </a:p>
          <a:p>
            <a:pPr>
              <a:buNone/>
            </a:pPr>
            <a:r>
              <a:rPr lang="en-US" sz="1200" dirty="0" smtClean="0"/>
              <a:t>■ </a:t>
            </a:r>
            <a:r>
              <a:rPr lang="en-US" sz="1200" dirty="0" smtClean="0"/>
              <a:t>Arrange data (removing null values) 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■ </a:t>
            </a:r>
            <a:r>
              <a:rPr lang="en-US" sz="1200" dirty="0" err="1" smtClean="0"/>
              <a:t>Analyse</a:t>
            </a:r>
            <a:r>
              <a:rPr lang="en-US" sz="1200" dirty="0" smtClean="0"/>
              <a:t> data (visualizing ) 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■ </a:t>
            </a:r>
            <a:r>
              <a:rPr lang="en-US" sz="1200" dirty="0" smtClean="0"/>
              <a:t>Modification data 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■ Presenting data</a:t>
            </a:r>
          </a:p>
          <a:p>
            <a:pPr>
              <a:buNone/>
            </a:pPr>
            <a:r>
              <a:rPr lang="en-US" sz="1200" dirty="0" smtClean="0"/>
              <a:t>Exploring data ➔➔➔ </a:t>
            </a:r>
            <a:r>
              <a:rPr lang="en-US" sz="1200" dirty="0" err="1" smtClean="0"/>
              <a:t>prepocessing</a:t>
            </a:r>
            <a:r>
              <a:rPr lang="en-US" sz="1200" dirty="0" smtClean="0"/>
              <a:t> </a:t>
            </a:r>
            <a:r>
              <a:rPr lang="en-US" sz="1200" dirty="0" smtClean="0"/>
              <a:t>data</a:t>
            </a:r>
          </a:p>
          <a:p>
            <a:pPr>
              <a:buNone/>
            </a:pPr>
            <a:r>
              <a:rPr lang="en-US" sz="1200" dirty="0" smtClean="0"/>
              <a:t>Data </a:t>
            </a:r>
            <a:r>
              <a:rPr lang="en-US" sz="1200" dirty="0" err="1" smtClean="0"/>
              <a:t>preparation,cleaning</a:t>
            </a:r>
            <a:r>
              <a:rPr lang="en-US" sz="1200" dirty="0" smtClean="0"/>
              <a:t> and transformation comprises the majority of the work in a data mining application </a:t>
            </a:r>
            <a:r>
              <a:rPr lang="en-US" sz="1200" dirty="0" smtClean="0"/>
              <a:t>(90</a:t>
            </a:r>
            <a:r>
              <a:rPr lang="en-US" sz="1200" dirty="0" smtClean="0"/>
              <a:t>%). Pre-process Data means “</a:t>
            </a:r>
            <a:r>
              <a:rPr lang="en-US" sz="1200" dirty="0" err="1" smtClean="0"/>
              <a:t>Cleaning➔Integrate➔Package</a:t>
            </a:r>
            <a:r>
              <a:rPr lang="en-US" sz="1200" dirty="0" smtClean="0"/>
              <a:t>.</a:t>
            </a:r>
          </a:p>
          <a:p>
            <a:pPr>
              <a:buNone/>
            </a:pPr>
            <a:r>
              <a:rPr lang="en-US" sz="1200" dirty="0" smtClean="0"/>
              <a:t>■ </a:t>
            </a:r>
            <a:r>
              <a:rPr lang="en-US" sz="1200" dirty="0" err="1" smtClean="0"/>
              <a:t>Analyse</a:t>
            </a:r>
            <a:r>
              <a:rPr lang="en-US" sz="1200" dirty="0" smtClean="0"/>
              <a:t> Data (Building model) Training and Testing.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Arrangement of Data (removing null values).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45332" y="1345813"/>
            <a:ext cx="6284320" cy="351106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■ </a:t>
            </a:r>
            <a:r>
              <a:rPr lang="en-US" sz="1400" dirty="0" smtClean="0"/>
              <a:t>To deal with null values , first we need to find out the null values. 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■ </a:t>
            </a:r>
            <a:r>
              <a:rPr lang="en-US" sz="1400" dirty="0" smtClean="0"/>
              <a:t>The given data have 3,873(1463+2410)null values</a:t>
            </a:r>
            <a:r>
              <a:rPr lang="en-US" sz="1400" dirty="0" smtClean="0"/>
              <a:t>.</a:t>
            </a:r>
          </a:p>
          <a:p>
            <a:pPr>
              <a:buNone/>
            </a:pPr>
            <a:r>
              <a:rPr lang="en-US" sz="1400" dirty="0" smtClean="0"/>
              <a:t> </a:t>
            </a:r>
            <a:r>
              <a:rPr lang="en-US" sz="1400" dirty="0" smtClean="0"/>
              <a:t>■ 1,463-- Item weight null values. ■ 2,410 -- Outlet Size null values. Commands</a:t>
            </a:r>
            <a:r>
              <a:rPr lang="en-US" sz="1400" dirty="0" smtClean="0"/>
              <a:t>:</a:t>
            </a:r>
          </a:p>
          <a:p>
            <a:pPr>
              <a:buNone/>
            </a:pPr>
            <a:r>
              <a:rPr lang="en-US" sz="1400" dirty="0" smtClean="0"/>
              <a:t> </a:t>
            </a:r>
            <a:r>
              <a:rPr lang="en-US" sz="1400" dirty="0" smtClean="0"/>
              <a:t>1. </a:t>
            </a:r>
            <a:r>
              <a:rPr lang="en-US" sz="1400" dirty="0" err="1" smtClean="0"/>
              <a:t>Itemnull</a:t>
            </a:r>
            <a:r>
              <a:rPr lang="en-US" sz="1400" dirty="0" smtClean="0"/>
              <a:t>=</a:t>
            </a:r>
            <a:r>
              <a:rPr lang="en-US" sz="1400" dirty="0" err="1" smtClean="0"/>
              <a:t>np.randint</a:t>
            </a:r>
            <a:r>
              <a:rPr lang="en-US" sz="1400" dirty="0" smtClean="0"/>
              <a:t>(6,21) </a:t>
            </a:r>
            <a:r>
              <a:rPr lang="en-US" sz="1400" dirty="0" err="1" smtClean="0"/>
              <a:t>df</a:t>
            </a:r>
            <a:r>
              <a:rPr lang="en-US" sz="1400" dirty="0" smtClean="0"/>
              <a:t>[“</a:t>
            </a:r>
            <a:r>
              <a:rPr lang="en-US" sz="1400" dirty="0" err="1" smtClean="0"/>
              <a:t>Item_Weight</a:t>
            </a:r>
            <a:r>
              <a:rPr lang="en-US" sz="1400" dirty="0" smtClean="0"/>
              <a:t>”][</a:t>
            </a:r>
            <a:r>
              <a:rPr lang="en-US" sz="1400" dirty="0" err="1" smtClean="0"/>
              <a:t>np.isnan</a:t>
            </a:r>
            <a:r>
              <a:rPr lang="en-US" sz="1400" dirty="0" smtClean="0"/>
              <a:t>(</a:t>
            </a:r>
            <a:r>
              <a:rPr lang="en-US" sz="1400" dirty="0" err="1" smtClean="0"/>
              <a:t>df</a:t>
            </a:r>
            <a:r>
              <a:rPr lang="en-US" sz="1400" dirty="0" smtClean="0"/>
              <a:t>[“</a:t>
            </a:r>
            <a:r>
              <a:rPr lang="en-US" sz="1400" dirty="0" err="1" smtClean="0"/>
              <a:t>Item_Weight</a:t>
            </a:r>
            <a:r>
              <a:rPr lang="en-US" sz="1400" dirty="0" smtClean="0"/>
              <a:t>”])]=</a:t>
            </a:r>
            <a:r>
              <a:rPr lang="en-US" sz="1400" dirty="0" err="1" smtClean="0"/>
              <a:t>Itemnull</a:t>
            </a:r>
            <a:r>
              <a:rPr lang="en-US" sz="1400" dirty="0" smtClean="0"/>
              <a:t> 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2</a:t>
            </a:r>
            <a:r>
              <a:rPr lang="en-US" sz="1400" dirty="0" smtClean="0"/>
              <a:t>. </a:t>
            </a:r>
            <a:r>
              <a:rPr lang="en-US" sz="1400" dirty="0" err="1" smtClean="0"/>
              <a:t>df</a:t>
            </a:r>
            <a:r>
              <a:rPr lang="en-US" sz="1400" dirty="0" smtClean="0"/>
              <a:t>[“</a:t>
            </a:r>
            <a:r>
              <a:rPr lang="en-US" sz="1400" dirty="0" err="1" smtClean="0"/>
              <a:t>Outlet_Size</a:t>
            </a:r>
            <a:r>
              <a:rPr lang="en-US" sz="1400" dirty="0" smtClean="0"/>
              <a:t>]=</a:t>
            </a:r>
            <a:r>
              <a:rPr lang="en-US" sz="1400" dirty="0" err="1" smtClean="0"/>
              <a:t>df</a:t>
            </a:r>
            <a:r>
              <a:rPr lang="en-US" sz="1400" dirty="0" smtClean="0"/>
              <a:t>[“</a:t>
            </a:r>
            <a:r>
              <a:rPr lang="en-US" sz="1400" dirty="0" err="1" smtClean="0"/>
              <a:t>Outlet_Size</a:t>
            </a:r>
            <a:r>
              <a:rPr lang="en-US" sz="1400" dirty="0" smtClean="0"/>
              <a:t>”].</a:t>
            </a:r>
            <a:r>
              <a:rPr lang="en-US" sz="1400" dirty="0" err="1" smtClean="0"/>
              <a:t>dilona</a:t>
            </a:r>
            <a:r>
              <a:rPr lang="en-US" sz="1400" dirty="0" smtClean="0"/>
              <a:t>(“Medium”)The size of Data →Zeta bytes=270 . 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→</a:t>
            </a:r>
            <a:r>
              <a:rPr lang="en-US" sz="1400" dirty="0" smtClean="0"/>
              <a:t>This huge data is of no use ,if cannot be interpret it. 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→</a:t>
            </a:r>
            <a:r>
              <a:rPr lang="en-US" sz="1400" dirty="0" smtClean="0"/>
              <a:t>Huge data sitting in a data center is a burden, if correctly processed , it can become Digital </a:t>
            </a:r>
            <a:r>
              <a:rPr lang="en-US" sz="1400" dirty="0" smtClean="0"/>
              <a:t>Gold.</a:t>
            </a:r>
          </a:p>
          <a:p>
            <a:pPr>
              <a:buNone/>
            </a:pPr>
            <a:r>
              <a:rPr lang="en-US" sz="1400" dirty="0" smtClean="0"/>
              <a:t>Data </a:t>
            </a:r>
            <a:r>
              <a:rPr lang="en-US" sz="1400" dirty="0" err="1" smtClean="0"/>
              <a:t>Visualisation</a:t>
            </a:r>
            <a:r>
              <a:rPr lang="en-US" sz="1400" dirty="0" smtClean="0"/>
              <a:t>:</a:t>
            </a:r>
          </a:p>
          <a:p>
            <a:pPr>
              <a:buNone/>
            </a:pPr>
            <a:r>
              <a:rPr lang="en-US" sz="1400" dirty="0" smtClean="0"/>
              <a:t>The </a:t>
            </a:r>
            <a:r>
              <a:rPr lang="en-US" sz="1400" dirty="0" smtClean="0"/>
              <a:t>process of taking raw data, transforming into graphs, charts, image and even videos that explain the numbers and allow us to gain insight from it.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■ According the given Data , all the Data is convert into codes and plotted Graphs 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■ </a:t>
            </a:r>
            <a:r>
              <a:rPr lang="en-US" dirty="0" smtClean="0"/>
              <a:t>There are all 10 types of Categories in which the following graphs are plotted 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■ </a:t>
            </a:r>
            <a:r>
              <a:rPr lang="en-US" dirty="0" smtClean="0"/>
              <a:t>All the categories are plotted against the “ITEM OUTLET SALES”.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1427</Words>
  <Application>Microsoft Office PowerPoint</Application>
  <PresentationFormat>On-screen Show (16:9)</PresentationFormat>
  <Paragraphs>138</Paragraphs>
  <Slides>30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BIG MART DATASET</vt:lpstr>
      <vt:lpstr>Overview</vt:lpstr>
      <vt:lpstr>Introduction:</vt:lpstr>
      <vt:lpstr>DESCRIPTION</vt:lpstr>
      <vt:lpstr>Ten stores in different cities:</vt:lpstr>
      <vt:lpstr>DESCRIPTION</vt:lpstr>
      <vt:lpstr>Project approach:</vt:lpstr>
      <vt:lpstr>Arrangement of Data (removing null values).</vt:lpstr>
      <vt:lpstr>Results: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2021-06-06T12:59:03Z</dcterms:modified>
</cp:coreProperties>
</file>