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0" r:id="rId6"/>
    <p:sldId id="262" r:id="rId7"/>
    <p:sldId id="274" r:id="rId8"/>
    <p:sldId id="275" r:id="rId9"/>
    <p:sldId id="276" r:id="rId10"/>
    <p:sldId id="277" r:id="rId11"/>
    <p:sldId id="266" r:id="rId12"/>
    <p:sldId id="267" r:id="rId13"/>
    <p:sldId id="268" r:id="rId14"/>
    <p:sldId id="269" r:id="rId15"/>
    <p:sldId id="270" r:id="rId16"/>
    <p:sldId id="271" r:id="rId17"/>
    <p:sldId id="272" r:id="rId18"/>
    <p:sldId id="273"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23-May-23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DDB3-C0AA-AB21-D11C-19B020CF1FC1}"/>
              </a:ext>
            </a:extLst>
          </p:cNvPr>
          <p:cNvSpPr>
            <a:spLocks noGrp="1"/>
          </p:cNvSpPr>
          <p:nvPr>
            <p:ph type="ctrTitle"/>
          </p:nvPr>
        </p:nvSpPr>
        <p:spPr>
          <a:xfrm>
            <a:off x="1546412" y="3136153"/>
            <a:ext cx="9050319" cy="508000"/>
          </a:xfrm>
        </p:spPr>
        <p:txBody>
          <a:bodyPr>
            <a:normAutofit fontScale="90000"/>
          </a:bodyPr>
          <a:lstStyle/>
          <a:p>
            <a:r>
              <a:rPr lang="ar-EG" sz="3600" dirty="0"/>
              <a:t>موقع الكتروني لتسهيل عمليه بيع وشراء واستبدال السيارات</a:t>
            </a:r>
            <a:endParaRPr lang="en-US" sz="3600" dirty="0"/>
          </a:p>
        </p:txBody>
      </p:sp>
    </p:spTree>
    <p:extLst>
      <p:ext uri="{BB962C8B-B14F-4D97-AF65-F5344CB8AC3E}">
        <p14:creationId xmlns:p14="http://schemas.microsoft.com/office/powerpoint/2010/main" val="250935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752C-F047-F443-C236-04879247F59E}"/>
              </a:ext>
            </a:extLst>
          </p:cNvPr>
          <p:cNvSpPr>
            <a:spLocks noGrp="1"/>
          </p:cNvSpPr>
          <p:nvPr>
            <p:ph type="title"/>
          </p:nvPr>
        </p:nvSpPr>
        <p:spPr>
          <a:xfrm>
            <a:off x="913795" y="609600"/>
            <a:ext cx="10353761" cy="623455"/>
          </a:xfrm>
        </p:spPr>
        <p:txBody>
          <a:bodyPr/>
          <a:lstStyle/>
          <a:p>
            <a:r>
              <a:rPr lang="en-US" dirty="0"/>
              <a:t>SCHEMA </a:t>
            </a:r>
          </a:p>
        </p:txBody>
      </p:sp>
      <p:pic>
        <p:nvPicPr>
          <p:cNvPr id="5" name="Content Placeholder 4">
            <a:extLst>
              <a:ext uri="{FF2B5EF4-FFF2-40B4-BE49-F238E27FC236}">
                <a16:creationId xmlns:a16="http://schemas.microsoft.com/office/drawing/2014/main" id="{B02E0E22-7ACF-94BF-6C36-A6DB5D00B657}"/>
              </a:ext>
            </a:extLst>
          </p:cNvPr>
          <p:cNvPicPr>
            <a:picLocks noGrp="1" noChangeAspect="1"/>
          </p:cNvPicPr>
          <p:nvPr>
            <p:ph idx="1"/>
          </p:nvPr>
        </p:nvPicPr>
        <p:blipFill>
          <a:blip r:embed="rId2"/>
          <a:stretch>
            <a:fillRect/>
          </a:stretch>
        </p:blipFill>
        <p:spPr>
          <a:xfrm>
            <a:off x="1233055" y="1870365"/>
            <a:ext cx="9601200" cy="4516580"/>
          </a:xfrm>
        </p:spPr>
      </p:pic>
    </p:spTree>
    <p:extLst>
      <p:ext uri="{BB962C8B-B14F-4D97-AF65-F5344CB8AC3E}">
        <p14:creationId xmlns:p14="http://schemas.microsoft.com/office/powerpoint/2010/main" val="166541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E0E1-4FFA-9189-3933-32CB8998A069}"/>
              </a:ext>
            </a:extLst>
          </p:cNvPr>
          <p:cNvSpPr>
            <a:spLocks noGrp="1"/>
          </p:cNvSpPr>
          <p:nvPr>
            <p:ph type="title"/>
          </p:nvPr>
        </p:nvSpPr>
        <p:spPr>
          <a:xfrm>
            <a:off x="913795" y="609601"/>
            <a:ext cx="10353761" cy="722050"/>
          </a:xfrm>
        </p:spPr>
        <p:txBody>
          <a:bodyPr/>
          <a:lstStyle/>
          <a:p>
            <a:r>
              <a:rPr lang="en-US" dirty="0"/>
              <a:t>Log in</a:t>
            </a:r>
            <a:endParaRPr lang="ar-EG" dirty="0"/>
          </a:p>
        </p:txBody>
      </p:sp>
      <p:pic>
        <p:nvPicPr>
          <p:cNvPr id="5" name="Content Placeholder 4" descr="A login form with red and white lines&#10;&#10;Description automatically generated with low confidence">
            <a:extLst>
              <a:ext uri="{FF2B5EF4-FFF2-40B4-BE49-F238E27FC236}">
                <a16:creationId xmlns:a16="http://schemas.microsoft.com/office/drawing/2014/main" id="{0659D59B-CDAF-B4FB-6263-09DBAAA5B2C0}"/>
              </a:ext>
            </a:extLst>
          </p:cNvPr>
          <p:cNvPicPr>
            <a:picLocks noGrp="1" noChangeAspect="1"/>
          </p:cNvPicPr>
          <p:nvPr>
            <p:ph idx="1"/>
          </p:nvPr>
        </p:nvPicPr>
        <p:blipFill>
          <a:blip r:embed="rId2"/>
          <a:stretch>
            <a:fillRect/>
          </a:stretch>
        </p:blipFill>
        <p:spPr>
          <a:xfrm>
            <a:off x="1455938" y="2095499"/>
            <a:ext cx="9108489" cy="3914683"/>
          </a:xfrm>
        </p:spPr>
      </p:pic>
    </p:spTree>
    <p:extLst>
      <p:ext uri="{BB962C8B-B14F-4D97-AF65-F5344CB8AC3E}">
        <p14:creationId xmlns:p14="http://schemas.microsoft.com/office/powerpoint/2010/main" val="72720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B09C-6F26-56F5-A9A2-8718B28D664F}"/>
              </a:ext>
            </a:extLst>
          </p:cNvPr>
          <p:cNvSpPr>
            <a:spLocks noGrp="1"/>
          </p:cNvSpPr>
          <p:nvPr>
            <p:ph type="title"/>
          </p:nvPr>
        </p:nvSpPr>
        <p:spPr>
          <a:xfrm>
            <a:off x="913795" y="609600"/>
            <a:ext cx="10353761" cy="615518"/>
          </a:xfrm>
        </p:spPr>
        <p:txBody>
          <a:bodyPr>
            <a:normAutofit/>
          </a:bodyPr>
          <a:lstStyle/>
          <a:p>
            <a:r>
              <a:rPr lang="en-US" dirty="0"/>
              <a:t>Sign up</a:t>
            </a:r>
            <a:endParaRPr lang="ar-EG" dirty="0"/>
          </a:p>
        </p:txBody>
      </p:sp>
      <p:pic>
        <p:nvPicPr>
          <p:cNvPr id="5" name="Content Placeholder 4" descr="A screen shot of a login form&#10;&#10;Description automatically generated with low confidence">
            <a:extLst>
              <a:ext uri="{FF2B5EF4-FFF2-40B4-BE49-F238E27FC236}">
                <a16:creationId xmlns:a16="http://schemas.microsoft.com/office/drawing/2014/main" id="{996F9473-803E-5B87-DBCF-4B12BF88048B}"/>
              </a:ext>
            </a:extLst>
          </p:cNvPr>
          <p:cNvPicPr>
            <a:picLocks noGrp="1" noChangeAspect="1"/>
          </p:cNvPicPr>
          <p:nvPr>
            <p:ph idx="1"/>
          </p:nvPr>
        </p:nvPicPr>
        <p:blipFill>
          <a:blip r:embed="rId2"/>
          <a:stretch>
            <a:fillRect/>
          </a:stretch>
        </p:blipFill>
        <p:spPr>
          <a:xfrm>
            <a:off x="1580225" y="1748901"/>
            <a:ext cx="9108490" cy="4172505"/>
          </a:xfrm>
        </p:spPr>
      </p:pic>
    </p:spTree>
    <p:extLst>
      <p:ext uri="{BB962C8B-B14F-4D97-AF65-F5344CB8AC3E}">
        <p14:creationId xmlns:p14="http://schemas.microsoft.com/office/powerpoint/2010/main" val="395929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552B-FC6D-5AE6-2FE5-A2228EE4E64D}"/>
              </a:ext>
            </a:extLst>
          </p:cNvPr>
          <p:cNvSpPr>
            <a:spLocks noGrp="1"/>
          </p:cNvSpPr>
          <p:nvPr>
            <p:ph type="title"/>
          </p:nvPr>
        </p:nvSpPr>
        <p:spPr>
          <a:xfrm>
            <a:off x="913795" y="609601"/>
            <a:ext cx="10353761" cy="508986"/>
          </a:xfrm>
        </p:spPr>
        <p:txBody>
          <a:bodyPr>
            <a:normAutofit fontScale="90000"/>
          </a:bodyPr>
          <a:lstStyle/>
          <a:p>
            <a:r>
              <a:rPr lang="en-US" dirty="0"/>
              <a:t>home page</a:t>
            </a:r>
            <a:endParaRPr lang="ar-EG" dirty="0"/>
          </a:p>
        </p:txBody>
      </p:sp>
      <p:pic>
        <p:nvPicPr>
          <p:cNvPr id="5" name="Content Placeholder 4" descr="A screenshot of a car&#10;&#10;Description automatically generated with low confidence">
            <a:extLst>
              <a:ext uri="{FF2B5EF4-FFF2-40B4-BE49-F238E27FC236}">
                <a16:creationId xmlns:a16="http://schemas.microsoft.com/office/drawing/2014/main" id="{E7273393-4895-7E51-EFFA-80EBF59AB5A2}"/>
              </a:ext>
            </a:extLst>
          </p:cNvPr>
          <p:cNvPicPr>
            <a:picLocks noGrp="1" noChangeAspect="1"/>
          </p:cNvPicPr>
          <p:nvPr>
            <p:ph idx="1"/>
          </p:nvPr>
        </p:nvPicPr>
        <p:blipFill>
          <a:blip r:embed="rId2"/>
          <a:stretch>
            <a:fillRect/>
          </a:stretch>
        </p:blipFill>
        <p:spPr>
          <a:xfrm>
            <a:off x="1855433" y="1482572"/>
            <a:ext cx="8131946" cy="5051394"/>
          </a:xfrm>
        </p:spPr>
      </p:pic>
    </p:spTree>
    <p:extLst>
      <p:ext uri="{BB962C8B-B14F-4D97-AF65-F5344CB8AC3E}">
        <p14:creationId xmlns:p14="http://schemas.microsoft.com/office/powerpoint/2010/main" val="171381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18AC-3A83-19E9-8357-7FF6CC44D9B2}"/>
              </a:ext>
            </a:extLst>
          </p:cNvPr>
          <p:cNvSpPr>
            <a:spLocks noGrp="1"/>
          </p:cNvSpPr>
          <p:nvPr>
            <p:ph type="title"/>
          </p:nvPr>
        </p:nvSpPr>
        <p:spPr>
          <a:xfrm>
            <a:off x="913795" y="609601"/>
            <a:ext cx="10353761" cy="722050"/>
          </a:xfrm>
        </p:spPr>
        <p:txBody>
          <a:bodyPr/>
          <a:lstStyle/>
          <a:p>
            <a:r>
              <a:rPr lang="ar-EG" dirty="0"/>
              <a:t>الطلبات المتاحة</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C89F4FBF-D06A-9E89-C8A6-0C4F2D5ABA52}"/>
              </a:ext>
            </a:extLst>
          </p:cNvPr>
          <p:cNvPicPr>
            <a:picLocks noGrp="1" noChangeAspect="1"/>
          </p:cNvPicPr>
          <p:nvPr>
            <p:ph idx="1"/>
          </p:nvPr>
        </p:nvPicPr>
        <p:blipFill>
          <a:blip r:embed="rId2"/>
          <a:stretch>
            <a:fillRect/>
          </a:stretch>
        </p:blipFill>
        <p:spPr>
          <a:xfrm>
            <a:off x="1331650" y="2095499"/>
            <a:ext cx="9827581" cy="3959071"/>
          </a:xfrm>
        </p:spPr>
      </p:pic>
    </p:spTree>
    <p:extLst>
      <p:ext uri="{BB962C8B-B14F-4D97-AF65-F5344CB8AC3E}">
        <p14:creationId xmlns:p14="http://schemas.microsoft.com/office/powerpoint/2010/main" val="239094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B0A0-93E1-0233-E4D4-596E12DFD903}"/>
              </a:ext>
            </a:extLst>
          </p:cNvPr>
          <p:cNvSpPr>
            <a:spLocks noGrp="1"/>
          </p:cNvSpPr>
          <p:nvPr>
            <p:ph type="title"/>
          </p:nvPr>
        </p:nvSpPr>
        <p:spPr>
          <a:xfrm>
            <a:off x="913795" y="609601"/>
            <a:ext cx="10353761" cy="624396"/>
          </a:xfrm>
        </p:spPr>
        <p:txBody>
          <a:bodyPr/>
          <a:lstStyle/>
          <a:p>
            <a:r>
              <a:rPr lang="ar-EG" dirty="0"/>
              <a:t>البيع</a:t>
            </a:r>
          </a:p>
        </p:txBody>
      </p:sp>
      <p:pic>
        <p:nvPicPr>
          <p:cNvPr id="5" name="Content Placeholder 4" descr="A screenshot of a phone&#10;&#10;Description automatically generated with low confidence">
            <a:extLst>
              <a:ext uri="{FF2B5EF4-FFF2-40B4-BE49-F238E27FC236}">
                <a16:creationId xmlns:a16="http://schemas.microsoft.com/office/drawing/2014/main" id="{4249C253-7A5A-7CB2-707E-D47CEE38D939}"/>
              </a:ext>
            </a:extLst>
          </p:cNvPr>
          <p:cNvPicPr>
            <a:picLocks noGrp="1" noChangeAspect="1"/>
          </p:cNvPicPr>
          <p:nvPr>
            <p:ph idx="1"/>
          </p:nvPr>
        </p:nvPicPr>
        <p:blipFill>
          <a:blip r:embed="rId2"/>
          <a:stretch>
            <a:fillRect/>
          </a:stretch>
        </p:blipFill>
        <p:spPr>
          <a:xfrm>
            <a:off x="1287262" y="1535837"/>
            <a:ext cx="9632272" cy="4712561"/>
          </a:xfrm>
        </p:spPr>
      </p:pic>
    </p:spTree>
    <p:extLst>
      <p:ext uri="{BB962C8B-B14F-4D97-AF65-F5344CB8AC3E}">
        <p14:creationId xmlns:p14="http://schemas.microsoft.com/office/powerpoint/2010/main" val="255230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5DF5-4A88-729D-7F5F-1BD8C1734953}"/>
              </a:ext>
            </a:extLst>
          </p:cNvPr>
          <p:cNvSpPr>
            <a:spLocks noGrp="1"/>
          </p:cNvSpPr>
          <p:nvPr>
            <p:ph type="title"/>
          </p:nvPr>
        </p:nvSpPr>
        <p:spPr>
          <a:xfrm>
            <a:off x="913795" y="609601"/>
            <a:ext cx="10353761" cy="730928"/>
          </a:xfrm>
        </p:spPr>
        <p:txBody>
          <a:bodyPr/>
          <a:lstStyle/>
          <a:p>
            <a:r>
              <a:rPr lang="ar-EG" dirty="0"/>
              <a:t>ادخال بيانات السيارات</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743B9238-9F1A-F249-2DC4-DDB729419638}"/>
              </a:ext>
            </a:extLst>
          </p:cNvPr>
          <p:cNvPicPr>
            <a:picLocks noGrp="1" noChangeAspect="1"/>
          </p:cNvPicPr>
          <p:nvPr>
            <p:ph idx="1"/>
          </p:nvPr>
        </p:nvPicPr>
        <p:blipFill>
          <a:blip r:embed="rId2"/>
          <a:stretch>
            <a:fillRect/>
          </a:stretch>
        </p:blipFill>
        <p:spPr>
          <a:xfrm>
            <a:off x="1429305" y="1935921"/>
            <a:ext cx="9206144" cy="4312478"/>
          </a:xfrm>
        </p:spPr>
      </p:pic>
    </p:spTree>
    <p:extLst>
      <p:ext uri="{BB962C8B-B14F-4D97-AF65-F5344CB8AC3E}">
        <p14:creationId xmlns:p14="http://schemas.microsoft.com/office/powerpoint/2010/main" val="651978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1A33-C0C7-26CC-2CA3-1C0765A48014}"/>
              </a:ext>
            </a:extLst>
          </p:cNvPr>
          <p:cNvSpPr>
            <a:spLocks noGrp="1"/>
          </p:cNvSpPr>
          <p:nvPr>
            <p:ph type="title"/>
          </p:nvPr>
        </p:nvSpPr>
        <p:spPr>
          <a:xfrm>
            <a:off x="913795" y="609601"/>
            <a:ext cx="10353761" cy="624396"/>
          </a:xfrm>
        </p:spPr>
        <p:txBody>
          <a:bodyPr/>
          <a:lstStyle/>
          <a:p>
            <a:r>
              <a:rPr lang="ar-EG" dirty="0"/>
              <a:t>السيارات المتاحة للبيع</a:t>
            </a:r>
          </a:p>
        </p:txBody>
      </p:sp>
      <p:pic>
        <p:nvPicPr>
          <p:cNvPr id="5" name="Content Placeholder 4" descr="A screenshot of a car sale&#10;&#10;Description automatically generated with low confidence">
            <a:extLst>
              <a:ext uri="{FF2B5EF4-FFF2-40B4-BE49-F238E27FC236}">
                <a16:creationId xmlns:a16="http://schemas.microsoft.com/office/drawing/2014/main" id="{E05109F9-C8EC-E8F5-F58C-11952D377451}"/>
              </a:ext>
            </a:extLst>
          </p:cNvPr>
          <p:cNvPicPr>
            <a:picLocks noGrp="1" noChangeAspect="1"/>
          </p:cNvPicPr>
          <p:nvPr>
            <p:ph idx="1"/>
          </p:nvPr>
        </p:nvPicPr>
        <p:blipFill>
          <a:blip r:embed="rId2"/>
          <a:stretch>
            <a:fillRect/>
          </a:stretch>
        </p:blipFill>
        <p:spPr>
          <a:xfrm>
            <a:off x="1340528" y="1535837"/>
            <a:ext cx="9454719" cy="4712561"/>
          </a:xfrm>
        </p:spPr>
      </p:pic>
    </p:spTree>
    <p:extLst>
      <p:ext uri="{BB962C8B-B14F-4D97-AF65-F5344CB8AC3E}">
        <p14:creationId xmlns:p14="http://schemas.microsoft.com/office/powerpoint/2010/main" val="3465020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AA3D-ACDF-A70A-929E-3D2A12F982E3}"/>
              </a:ext>
            </a:extLst>
          </p:cNvPr>
          <p:cNvSpPr>
            <a:spLocks noGrp="1"/>
          </p:cNvSpPr>
          <p:nvPr>
            <p:ph type="title"/>
          </p:nvPr>
        </p:nvSpPr>
        <p:spPr>
          <a:xfrm>
            <a:off x="913795" y="609601"/>
            <a:ext cx="10353761" cy="562252"/>
          </a:xfrm>
        </p:spPr>
        <p:txBody>
          <a:bodyPr/>
          <a:lstStyle/>
          <a:p>
            <a:r>
              <a:rPr lang="ar-EG" dirty="0"/>
              <a:t>الشراء</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7ADAEFD3-E235-BD1C-4BAB-0209D97B5B86}"/>
              </a:ext>
            </a:extLst>
          </p:cNvPr>
          <p:cNvPicPr>
            <a:picLocks noGrp="1" noChangeAspect="1"/>
          </p:cNvPicPr>
          <p:nvPr>
            <p:ph idx="1"/>
          </p:nvPr>
        </p:nvPicPr>
        <p:blipFill>
          <a:blip r:embed="rId2"/>
          <a:stretch>
            <a:fillRect/>
          </a:stretch>
        </p:blipFill>
        <p:spPr>
          <a:xfrm>
            <a:off x="1526958" y="1651247"/>
            <a:ext cx="9223899" cy="4261281"/>
          </a:xfrm>
        </p:spPr>
      </p:pic>
    </p:spTree>
    <p:extLst>
      <p:ext uri="{BB962C8B-B14F-4D97-AF65-F5344CB8AC3E}">
        <p14:creationId xmlns:p14="http://schemas.microsoft.com/office/powerpoint/2010/main" val="3228588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D26C-E015-1E57-463D-268205F10E7C}"/>
              </a:ext>
            </a:extLst>
          </p:cNvPr>
          <p:cNvSpPr>
            <a:spLocks noGrp="1"/>
          </p:cNvSpPr>
          <p:nvPr>
            <p:ph type="title"/>
          </p:nvPr>
        </p:nvSpPr>
        <p:spPr>
          <a:xfrm>
            <a:off x="913795" y="609600"/>
            <a:ext cx="10353761" cy="734291"/>
          </a:xfrm>
        </p:spPr>
        <p:txBody>
          <a:bodyPr/>
          <a:lstStyle/>
          <a:p>
            <a:r>
              <a:rPr lang="ar-EG" dirty="0"/>
              <a:t>العمل المستقبلى </a:t>
            </a:r>
            <a:endParaRPr lang="en-US" dirty="0"/>
          </a:p>
        </p:txBody>
      </p:sp>
      <p:sp>
        <p:nvSpPr>
          <p:cNvPr id="3" name="Content Placeholder 2">
            <a:extLst>
              <a:ext uri="{FF2B5EF4-FFF2-40B4-BE49-F238E27FC236}">
                <a16:creationId xmlns:a16="http://schemas.microsoft.com/office/drawing/2014/main" id="{9408D633-8A01-4075-6751-01C02AED64EB}"/>
              </a:ext>
            </a:extLst>
          </p:cNvPr>
          <p:cNvSpPr>
            <a:spLocks noGrp="1"/>
          </p:cNvSpPr>
          <p:nvPr>
            <p:ph idx="1"/>
          </p:nvPr>
        </p:nvSpPr>
        <p:spPr/>
        <p:txBody>
          <a:bodyPr/>
          <a:lstStyle/>
          <a:p>
            <a:pPr marL="0" indent="0" algn="r">
              <a:buNone/>
            </a:pPr>
            <a:r>
              <a:rPr lang="ar-EG" dirty="0">
                <a:cs typeface="+mj-cs"/>
              </a:rPr>
              <a:t>1.سيتم العمل علي صفحة الشراء والاستبدال وتطويرهم </a:t>
            </a:r>
          </a:p>
          <a:p>
            <a:pPr marL="0" indent="0" algn="r">
              <a:buNone/>
            </a:pPr>
            <a:r>
              <a:rPr lang="ar-EG" dirty="0">
                <a:cs typeface="+mj-cs"/>
              </a:rPr>
              <a:t>2.العمل علي رفع كفاءه الموقع</a:t>
            </a:r>
          </a:p>
          <a:p>
            <a:pPr marL="0" indent="0" algn="r">
              <a:buNone/>
            </a:pPr>
            <a:r>
              <a:rPr lang="ar-EG" dirty="0">
                <a:cs typeface="+mj-cs"/>
              </a:rPr>
              <a:t>3.استمرار العمل الجماعي من اجل القدرة علي المنافسة بين المواقع التي تقدم هذه الاعمال</a:t>
            </a:r>
          </a:p>
          <a:p>
            <a:pPr marL="0" indent="0" algn="r">
              <a:buNone/>
            </a:pPr>
            <a:r>
              <a:rPr lang="ar-EG" dirty="0">
                <a:cs typeface="+mj-cs"/>
              </a:rPr>
              <a:t>4.العمل علي زيادة قاعدة البيانات التي تناسب حجم الاعمال التي سيقدمها الموقع</a:t>
            </a:r>
          </a:p>
        </p:txBody>
      </p:sp>
    </p:spTree>
    <p:extLst>
      <p:ext uri="{BB962C8B-B14F-4D97-AF65-F5344CB8AC3E}">
        <p14:creationId xmlns:p14="http://schemas.microsoft.com/office/powerpoint/2010/main" val="340264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54C4-3123-0A26-2E36-BCF6265A1C74}"/>
              </a:ext>
            </a:extLst>
          </p:cNvPr>
          <p:cNvSpPr>
            <a:spLocks noGrp="1"/>
          </p:cNvSpPr>
          <p:nvPr>
            <p:ph type="ctrTitle"/>
          </p:nvPr>
        </p:nvSpPr>
        <p:spPr>
          <a:xfrm>
            <a:off x="1595269" y="1951630"/>
            <a:ext cx="9001462" cy="1477370"/>
          </a:xfrm>
        </p:spPr>
        <p:txBody>
          <a:bodyPr>
            <a:noAutofit/>
          </a:bodyPr>
          <a:lstStyle/>
          <a:p>
            <a:pPr algn="r"/>
            <a:r>
              <a:rPr lang="ar-EG" sz="2000" dirty="0"/>
              <a:t>                                                              مقدم من ...</a:t>
            </a:r>
            <a:br>
              <a:rPr lang="ar-EG" sz="2000" dirty="0"/>
            </a:br>
            <a:br>
              <a:rPr lang="ar-EG" sz="2000" dirty="0"/>
            </a:br>
            <a:r>
              <a:rPr lang="ar-EG" sz="2000" dirty="0"/>
              <a:t>1.احمد وليد علي                                                                  5.يوسف محمد حسن</a:t>
            </a:r>
            <a:br>
              <a:rPr lang="ar-EG" sz="2000" dirty="0"/>
            </a:br>
            <a:r>
              <a:rPr lang="ar-EG" sz="2000" dirty="0"/>
              <a:t>2.احمد محمد احمد                                                                6.حمدي كمال محمد</a:t>
            </a:r>
            <a:br>
              <a:rPr lang="ar-EG" sz="2000" dirty="0"/>
            </a:br>
            <a:r>
              <a:rPr lang="ar-EG" sz="2000" dirty="0"/>
              <a:t>3.احمد محمود رضوان                                                           7.اسماعيل احمد اسماعيل</a:t>
            </a:r>
            <a:br>
              <a:rPr lang="ar-EG" sz="2000" dirty="0"/>
            </a:br>
            <a:r>
              <a:rPr lang="ar-EG" sz="2000" dirty="0"/>
              <a:t>4.حسين محمد حسن                                                              8.احمد عبد المنعم عبد الكريم</a:t>
            </a:r>
            <a:br>
              <a:rPr lang="ar-EG" sz="2000" dirty="0"/>
            </a:br>
            <a:endParaRPr lang="en-US" sz="2000" dirty="0"/>
          </a:p>
        </p:txBody>
      </p:sp>
      <p:sp>
        <p:nvSpPr>
          <p:cNvPr id="3" name="Subtitle 2">
            <a:extLst>
              <a:ext uri="{FF2B5EF4-FFF2-40B4-BE49-F238E27FC236}">
                <a16:creationId xmlns:a16="http://schemas.microsoft.com/office/drawing/2014/main" id="{14680314-9BAF-0FD3-E420-B48515034FBC}"/>
              </a:ext>
            </a:extLst>
          </p:cNvPr>
          <p:cNvSpPr>
            <a:spLocks noGrp="1"/>
          </p:cNvSpPr>
          <p:nvPr>
            <p:ph type="subTitle" idx="1"/>
          </p:nvPr>
        </p:nvSpPr>
        <p:spPr>
          <a:xfrm>
            <a:off x="1595269" y="3896436"/>
            <a:ext cx="9001462" cy="1630907"/>
          </a:xfrm>
        </p:spPr>
        <p:txBody>
          <a:bodyPr>
            <a:normAutofit fontScale="77500" lnSpcReduction="20000"/>
          </a:bodyPr>
          <a:lstStyle/>
          <a:p>
            <a:r>
              <a:rPr lang="ar-EG" dirty="0">
                <a:cs typeface="+mj-cs"/>
              </a:rPr>
              <a:t>مشرف المشروع </a:t>
            </a:r>
          </a:p>
          <a:p>
            <a:r>
              <a:rPr lang="ar-EG" dirty="0">
                <a:cs typeface="+mj-cs"/>
              </a:rPr>
              <a:t>د/عمرو ابو العز </a:t>
            </a:r>
          </a:p>
          <a:p>
            <a:r>
              <a:rPr lang="ar-EG" dirty="0">
                <a:cs typeface="+mj-cs"/>
              </a:rPr>
              <a:t>المشرف المساعد</a:t>
            </a:r>
          </a:p>
          <a:p>
            <a:r>
              <a:rPr lang="ar-EG" dirty="0">
                <a:cs typeface="+mj-cs"/>
              </a:rPr>
              <a:t>م.م./دعاء البليدى</a:t>
            </a:r>
            <a:endParaRPr lang="en-US" dirty="0">
              <a:cs typeface="+mj-cs"/>
            </a:endParaRPr>
          </a:p>
        </p:txBody>
      </p:sp>
    </p:spTree>
    <p:extLst>
      <p:ext uri="{BB962C8B-B14F-4D97-AF65-F5344CB8AC3E}">
        <p14:creationId xmlns:p14="http://schemas.microsoft.com/office/powerpoint/2010/main" val="2031610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580F-49A7-F17C-54C9-2ED1D3D4F24F}"/>
              </a:ext>
            </a:extLst>
          </p:cNvPr>
          <p:cNvSpPr>
            <a:spLocks noGrp="1"/>
          </p:cNvSpPr>
          <p:nvPr>
            <p:ph type="title"/>
          </p:nvPr>
        </p:nvSpPr>
        <p:spPr>
          <a:xfrm>
            <a:off x="913795" y="609600"/>
            <a:ext cx="10353761" cy="678873"/>
          </a:xfrm>
        </p:spPr>
        <p:txBody>
          <a:bodyPr/>
          <a:lstStyle/>
          <a:p>
            <a:r>
              <a:rPr lang="ar-EG" dirty="0"/>
              <a:t>الخاتمة</a:t>
            </a:r>
            <a:endParaRPr lang="en-US" dirty="0"/>
          </a:p>
        </p:txBody>
      </p:sp>
      <p:sp>
        <p:nvSpPr>
          <p:cNvPr id="3" name="Content Placeholder 2">
            <a:extLst>
              <a:ext uri="{FF2B5EF4-FFF2-40B4-BE49-F238E27FC236}">
                <a16:creationId xmlns:a16="http://schemas.microsoft.com/office/drawing/2014/main" id="{4D5FB163-0D69-0A69-FB6B-0743F2E13563}"/>
              </a:ext>
            </a:extLst>
          </p:cNvPr>
          <p:cNvSpPr>
            <a:spLocks noGrp="1"/>
          </p:cNvSpPr>
          <p:nvPr>
            <p:ph idx="1"/>
          </p:nvPr>
        </p:nvSpPr>
        <p:spPr/>
        <p:txBody>
          <a:bodyPr>
            <a:normAutofit fontScale="92500" lnSpcReduction="20000"/>
          </a:bodyPr>
          <a:lstStyle/>
          <a:p>
            <a:pPr marL="0" indent="0" algn="ctr">
              <a:buNone/>
            </a:pPr>
            <a:r>
              <a:rPr lang="ar-EG" dirty="0"/>
              <a:t>ب</a:t>
            </a:r>
            <a:r>
              <a:rPr lang="ar-EG" sz="1900" b="1" dirty="0">
                <a:cs typeface="+mj-cs"/>
              </a:rPr>
              <a:t>عد ان وفقنا الله في انهاء هذا المشروع بمساعده اساتذتنا الجليله</a:t>
            </a:r>
          </a:p>
          <a:p>
            <a:pPr marL="0" indent="0" algn="ctr">
              <a:buNone/>
            </a:pPr>
            <a:r>
              <a:rPr lang="ar-EG" sz="1900" b="1" dirty="0">
                <a:cs typeface="+mj-cs"/>
              </a:rPr>
              <a:t>د/ عمرو ابو العز                       م/م/ دعاء البليدي</a:t>
            </a:r>
          </a:p>
          <a:p>
            <a:pPr marL="0" indent="0" algn="r">
              <a:buNone/>
            </a:pPr>
            <a:r>
              <a:rPr lang="ar-EG" sz="1900" b="1" dirty="0">
                <a:cs typeface="+mj-cs"/>
              </a:rPr>
              <a:t>نرجو الله يجعلنا سببا في افاده من يقرأ هذا المشروع واخيرأ نود ان نقول ان هذأ المشروع نتيجه دراستنا في مودرن اكاديمي لمدة اربع سنوات ونتاج جهد الذي بذله اساتذتنا  الأفاضل والذي نكن لهم كل الاحترام والتقدير وايضا ما بذلناه من جهد في البحث والتدقيق والعمل الجاد حتي تم انجاز هذأ المشروع وفقنا الله واياكم لما فيه </a:t>
            </a:r>
          </a:p>
          <a:p>
            <a:pPr marL="0" indent="0" algn="ctr">
              <a:buNone/>
            </a:pPr>
            <a:r>
              <a:rPr lang="ar-EG" sz="1900" b="1" dirty="0">
                <a:cs typeface="+mj-cs"/>
              </a:rPr>
              <a:t>الخير لنا ولكم</a:t>
            </a:r>
          </a:p>
          <a:p>
            <a:pPr marL="0" marR="0" indent="0" algn="ctr" rtl="1">
              <a:lnSpc>
                <a:spcPct val="150000"/>
              </a:lnSpc>
              <a:spcBef>
                <a:spcPts val="0"/>
              </a:spcBef>
              <a:spcAft>
                <a:spcPts val="1000"/>
              </a:spcAft>
              <a:buNone/>
              <a:tabLst>
                <a:tab pos="2217420" algn="l"/>
              </a:tabLst>
            </a:pPr>
            <a:r>
              <a:rPr lang="ar-EG" sz="1900" b="1" dirty="0">
                <a:effectLst/>
                <a:latin typeface="Calibri" panose="020F0502020204030204" pitchFamily="34" charset="0"/>
                <a:ea typeface="Calibri" panose="020F0502020204030204" pitchFamily="34" charset="0"/>
                <a:cs typeface="+mj-cs"/>
              </a:rPr>
              <a:t>يقول رسول الله صلي الله عليه وسلم</a:t>
            </a:r>
            <a:endParaRPr lang="en-US" sz="1900" b="1" dirty="0">
              <a:effectLst/>
              <a:latin typeface="Calibri" panose="020F0502020204030204" pitchFamily="34" charset="0"/>
              <a:ea typeface="Calibri" panose="020F0502020204030204" pitchFamily="34" charset="0"/>
              <a:cs typeface="+mj-cs"/>
            </a:endParaRPr>
          </a:p>
          <a:p>
            <a:pPr marL="0" marR="0" indent="0" algn="ctr" rtl="1">
              <a:lnSpc>
                <a:spcPct val="150000"/>
              </a:lnSpc>
              <a:spcBef>
                <a:spcPts val="0"/>
              </a:spcBef>
              <a:spcAft>
                <a:spcPts val="1000"/>
              </a:spcAft>
              <a:buNone/>
              <a:tabLst>
                <a:tab pos="2217420" algn="l"/>
              </a:tabLst>
            </a:pPr>
            <a:r>
              <a:rPr lang="ar-EG" sz="1900" b="1" dirty="0">
                <a:effectLst/>
                <a:latin typeface="Calibri" panose="020F0502020204030204" pitchFamily="34" charset="0"/>
                <a:ea typeface="Calibri" panose="020F0502020204030204" pitchFamily="34" charset="0"/>
                <a:cs typeface="+mj-cs"/>
              </a:rPr>
              <a:t> (إن الله لا يضيع أجر من أحسن عملاً) </a:t>
            </a:r>
            <a:endParaRPr lang="en-US" sz="1900" b="1" dirty="0">
              <a:effectLst/>
              <a:latin typeface="Calibri" panose="020F0502020204030204" pitchFamily="34" charset="0"/>
              <a:ea typeface="Calibri" panose="020F0502020204030204" pitchFamily="34" charset="0"/>
              <a:cs typeface="+mj-cs"/>
            </a:endParaRPr>
          </a:p>
          <a:p>
            <a:pPr marL="0" marR="0" indent="0" algn="ctr" rtl="1">
              <a:lnSpc>
                <a:spcPct val="150000"/>
              </a:lnSpc>
              <a:spcBef>
                <a:spcPts val="0"/>
              </a:spcBef>
              <a:spcAft>
                <a:spcPts val="1000"/>
              </a:spcAft>
              <a:buNone/>
              <a:tabLst>
                <a:tab pos="2217420" algn="l"/>
              </a:tabLst>
            </a:pPr>
            <a:r>
              <a:rPr lang="ar-EG" sz="1900" b="1" dirty="0">
                <a:effectLst/>
                <a:latin typeface="Calibri" panose="020F0502020204030204" pitchFamily="34" charset="0"/>
                <a:ea typeface="Calibri" panose="020F0502020204030204" pitchFamily="34" charset="0"/>
                <a:cs typeface="+mj-cs"/>
              </a:rPr>
              <a:t>صدق رسول الله صلي الله عليه وسلم</a:t>
            </a:r>
            <a:endParaRPr lang="en-US" sz="1900" b="1" dirty="0">
              <a:effectLst/>
              <a:latin typeface="Calibri" panose="020F0502020204030204" pitchFamily="34" charset="0"/>
              <a:ea typeface="Calibri" panose="020F0502020204030204" pitchFamily="34" charset="0"/>
              <a:cs typeface="+mj-cs"/>
            </a:endParaRPr>
          </a:p>
          <a:p>
            <a:pPr marL="0" indent="0" algn="ctr">
              <a:buNone/>
            </a:pPr>
            <a:endParaRPr lang="en-US" dirty="0"/>
          </a:p>
        </p:txBody>
      </p:sp>
    </p:spTree>
    <p:extLst>
      <p:ext uri="{BB962C8B-B14F-4D97-AF65-F5344CB8AC3E}">
        <p14:creationId xmlns:p14="http://schemas.microsoft.com/office/powerpoint/2010/main" val="223097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02A9-6537-5583-04AC-AF9C7E584323}"/>
              </a:ext>
            </a:extLst>
          </p:cNvPr>
          <p:cNvSpPr>
            <a:spLocks noGrp="1"/>
          </p:cNvSpPr>
          <p:nvPr>
            <p:ph type="title"/>
          </p:nvPr>
        </p:nvSpPr>
        <p:spPr/>
        <p:txBody>
          <a:bodyPr/>
          <a:lstStyle/>
          <a:p>
            <a:r>
              <a:rPr lang="ar-EG" dirty="0"/>
              <a:t>المقدمة</a:t>
            </a:r>
            <a:endParaRPr lang="en-US" dirty="0"/>
          </a:p>
        </p:txBody>
      </p:sp>
      <p:sp>
        <p:nvSpPr>
          <p:cNvPr id="3" name="Content Placeholder 2">
            <a:extLst>
              <a:ext uri="{FF2B5EF4-FFF2-40B4-BE49-F238E27FC236}">
                <a16:creationId xmlns:a16="http://schemas.microsoft.com/office/drawing/2014/main" id="{47DDAD32-5D14-BE20-18A1-8F273643C87F}"/>
              </a:ext>
            </a:extLst>
          </p:cNvPr>
          <p:cNvSpPr>
            <a:spLocks noGrp="1"/>
          </p:cNvSpPr>
          <p:nvPr>
            <p:ph idx="1"/>
          </p:nvPr>
        </p:nvSpPr>
        <p:spPr>
          <a:xfrm>
            <a:off x="1022977" y="2214349"/>
            <a:ext cx="10353762" cy="2429301"/>
          </a:xfrm>
        </p:spPr>
        <p:txBody>
          <a:bodyPr/>
          <a:lstStyle/>
          <a:p>
            <a:pPr marL="0" indent="0" algn="r">
              <a:buNone/>
            </a:pPr>
            <a:endParaRPr lang="ar-EG" dirty="0"/>
          </a:p>
          <a:p>
            <a:pPr marL="0" indent="0" algn="r">
              <a:buNone/>
            </a:pPr>
            <a:r>
              <a:rPr lang="ar-EG" dirty="0"/>
              <a:t>عمل موقع ألكتروني لتحسين حركة البيع والشراء وتسيير عملية الشراء علي المشتري وتسهيل حركة البيع لدى التاجر وحل مشكلة الذهاب الي المعارض وتسهيل علي المشتري والتاج عرض السيارات , واذا اراد المشتري عرض سيارتة القديمة للبيع وشراء سيارة جديدة فالموقع يسهل علية عملية البيع ويقوم بعرض سيارتة للبيع علي الموقع .  </a:t>
            </a:r>
            <a:endParaRPr lang="en-US" dirty="0"/>
          </a:p>
        </p:txBody>
      </p:sp>
    </p:spTree>
    <p:extLst>
      <p:ext uri="{BB962C8B-B14F-4D97-AF65-F5344CB8AC3E}">
        <p14:creationId xmlns:p14="http://schemas.microsoft.com/office/powerpoint/2010/main" val="177136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CE90-CDC6-700E-B6CA-DD0336D7BF2C}"/>
              </a:ext>
            </a:extLst>
          </p:cNvPr>
          <p:cNvSpPr>
            <a:spLocks noGrp="1"/>
          </p:cNvSpPr>
          <p:nvPr>
            <p:ph type="title"/>
          </p:nvPr>
        </p:nvSpPr>
        <p:spPr/>
        <p:txBody>
          <a:bodyPr/>
          <a:lstStyle/>
          <a:p>
            <a:r>
              <a:rPr lang="ar-EG" dirty="0"/>
              <a:t>اهداف المشروع</a:t>
            </a:r>
            <a:endParaRPr lang="en-US" dirty="0"/>
          </a:p>
        </p:txBody>
      </p:sp>
      <p:sp>
        <p:nvSpPr>
          <p:cNvPr id="3" name="Content Placeholder 2">
            <a:extLst>
              <a:ext uri="{FF2B5EF4-FFF2-40B4-BE49-F238E27FC236}">
                <a16:creationId xmlns:a16="http://schemas.microsoft.com/office/drawing/2014/main" id="{71B7ECC4-7075-9E22-DC2B-9FBB4CF5F28A}"/>
              </a:ext>
            </a:extLst>
          </p:cNvPr>
          <p:cNvSpPr>
            <a:spLocks noGrp="1"/>
          </p:cNvSpPr>
          <p:nvPr>
            <p:ph idx="1"/>
          </p:nvPr>
        </p:nvSpPr>
        <p:spPr/>
        <p:txBody>
          <a:bodyPr/>
          <a:lstStyle/>
          <a:p>
            <a:pPr marL="0" indent="0" algn="r">
              <a:buNone/>
            </a:pPr>
            <a:r>
              <a:rPr lang="ar-EG" dirty="0">
                <a:effectLst>
                  <a:outerShdw blurRad="38100" dist="38100" dir="2700000" algn="tl">
                    <a:srgbClr val="000000">
                      <a:alpha val="43137"/>
                    </a:srgbClr>
                  </a:outerShdw>
                </a:effectLst>
                <a:cs typeface="+mj-cs"/>
              </a:rPr>
              <a:t>1.شراء السيارات القديمة واستبدالها</a:t>
            </a:r>
          </a:p>
          <a:p>
            <a:pPr marL="0" indent="0" algn="r">
              <a:buNone/>
            </a:pPr>
            <a:r>
              <a:rPr lang="ar-EG" dirty="0">
                <a:cs typeface="+mj-cs"/>
              </a:rPr>
              <a:t>2.توفير الوقت والجهد للعملاء</a:t>
            </a:r>
          </a:p>
          <a:p>
            <a:pPr marL="0" indent="0" algn="r">
              <a:buNone/>
            </a:pPr>
            <a:r>
              <a:rPr lang="ar-EG" dirty="0">
                <a:cs typeface="+mj-cs"/>
              </a:rPr>
              <a:t>3.التخلص من زيادة اسعار السيارات علي العملاء</a:t>
            </a:r>
          </a:p>
          <a:p>
            <a:pPr marL="0" indent="0" algn="r">
              <a:buNone/>
            </a:pPr>
            <a:r>
              <a:rPr lang="ar-EG" dirty="0">
                <a:cs typeface="+mj-cs"/>
              </a:rPr>
              <a:t>4.ستهداف الفئات المهتمة بالسيارات وزيادة معدل عمليات الشراء</a:t>
            </a:r>
          </a:p>
          <a:p>
            <a:pPr marL="0" indent="0" algn="r">
              <a:buNone/>
            </a:pPr>
            <a:r>
              <a:rPr lang="ar-EG" dirty="0">
                <a:cs typeface="+mj-cs"/>
              </a:rPr>
              <a:t>5.توفير فرص تسوق افضل</a:t>
            </a:r>
          </a:p>
          <a:p>
            <a:pPr marL="0" indent="0" algn="r">
              <a:buNone/>
            </a:pPr>
            <a:r>
              <a:rPr lang="ar-EG" dirty="0">
                <a:cs typeface="+mj-cs"/>
              </a:rPr>
              <a:t>6.التواجد الدائم علي مدار اليوم مما يزيد معدل الشراء</a:t>
            </a:r>
          </a:p>
        </p:txBody>
      </p:sp>
    </p:spTree>
    <p:extLst>
      <p:ext uri="{BB962C8B-B14F-4D97-AF65-F5344CB8AC3E}">
        <p14:creationId xmlns:p14="http://schemas.microsoft.com/office/powerpoint/2010/main" val="22840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9EB5-B5C6-13DB-F5B0-1D56B29D1DC1}"/>
              </a:ext>
            </a:extLst>
          </p:cNvPr>
          <p:cNvSpPr>
            <a:spLocks noGrp="1"/>
          </p:cNvSpPr>
          <p:nvPr>
            <p:ph type="title"/>
          </p:nvPr>
        </p:nvSpPr>
        <p:spPr/>
        <p:txBody>
          <a:bodyPr/>
          <a:lstStyle/>
          <a:p>
            <a:pPr algn="r"/>
            <a:r>
              <a:rPr lang="ar-EG" dirty="0"/>
              <a:t>سبب اختيار المشروع (المشكلات)</a:t>
            </a:r>
            <a:endParaRPr lang="en-US" dirty="0"/>
          </a:p>
        </p:txBody>
      </p:sp>
      <p:sp>
        <p:nvSpPr>
          <p:cNvPr id="3" name="Content Placeholder 2">
            <a:extLst>
              <a:ext uri="{FF2B5EF4-FFF2-40B4-BE49-F238E27FC236}">
                <a16:creationId xmlns:a16="http://schemas.microsoft.com/office/drawing/2014/main" id="{0398E8BB-095D-5D3A-4DE3-8871F4C2F576}"/>
              </a:ext>
            </a:extLst>
          </p:cNvPr>
          <p:cNvSpPr>
            <a:spLocks noGrp="1"/>
          </p:cNvSpPr>
          <p:nvPr>
            <p:ph idx="1"/>
          </p:nvPr>
        </p:nvSpPr>
        <p:spPr/>
        <p:txBody>
          <a:bodyPr/>
          <a:lstStyle/>
          <a:p>
            <a:pPr marL="342900" lvl="0" indent="-342900" algn="just" rtl="1">
              <a:lnSpc>
                <a:spcPct val="150000"/>
              </a:lnSpc>
              <a:buFont typeface="+mj-lt"/>
              <a:buAutoNum type="arabicPeriod"/>
            </a:pPr>
            <a:r>
              <a:rPr lang="ar-EG" sz="1800" b="0" dirty="0">
                <a:effectLst/>
                <a:latin typeface="Times New Roman" panose="02020603050405020304" pitchFamily="18" charset="0"/>
                <a:ea typeface="Times New Roman" panose="02020603050405020304" pitchFamily="18" charset="0"/>
                <a:cs typeface="+mj-cs"/>
              </a:rPr>
              <a:t>ارتفاع سعر السيارة عن سعرها الرسمي وجشع التجار</a:t>
            </a:r>
            <a:endParaRPr lang="en-US" sz="1800" b="1" dirty="0">
              <a:effectLst/>
              <a:latin typeface="Times New Roman" panose="02020603050405020304" pitchFamily="18" charset="0"/>
              <a:ea typeface="Times New Roman" panose="02020603050405020304" pitchFamily="18" charset="0"/>
              <a:cs typeface="+mj-cs"/>
            </a:endParaRPr>
          </a:p>
          <a:p>
            <a:pPr marL="342900" lvl="0" indent="-342900" algn="just" rtl="1">
              <a:lnSpc>
                <a:spcPct val="150000"/>
              </a:lnSpc>
              <a:buFont typeface="+mj-lt"/>
              <a:buAutoNum type="arabicPeriod"/>
            </a:pPr>
            <a:r>
              <a:rPr lang="ar-EG" sz="1800" b="0" dirty="0">
                <a:effectLst/>
                <a:latin typeface="Times New Roman" panose="02020603050405020304" pitchFamily="18" charset="0"/>
                <a:ea typeface="Times New Roman" panose="02020603050405020304" pitchFamily="18" charset="0"/>
                <a:cs typeface="+mj-cs"/>
              </a:rPr>
              <a:t>ارتفاع العمله الاجنبيه مما يؤدي الي ارتفاع سعر السيارة</a:t>
            </a:r>
            <a:endParaRPr lang="en-US" sz="1800" b="1" dirty="0">
              <a:effectLst/>
              <a:latin typeface="Times New Roman" panose="02020603050405020304" pitchFamily="18" charset="0"/>
              <a:ea typeface="Times New Roman" panose="02020603050405020304" pitchFamily="18" charset="0"/>
              <a:cs typeface="+mj-cs"/>
            </a:endParaRPr>
          </a:p>
          <a:p>
            <a:pPr marL="342900" lvl="0" indent="-342900" algn="just" rtl="1">
              <a:lnSpc>
                <a:spcPct val="150000"/>
              </a:lnSpc>
              <a:buFont typeface="+mj-lt"/>
              <a:buAutoNum type="arabicPeriod"/>
            </a:pPr>
            <a:r>
              <a:rPr lang="ar-EG" sz="1800" b="0" dirty="0">
                <a:effectLst/>
                <a:latin typeface="Times New Roman" panose="02020603050405020304" pitchFamily="18" charset="0"/>
                <a:ea typeface="Times New Roman" panose="02020603050405020304" pitchFamily="18" charset="0"/>
                <a:cs typeface="+mj-cs"/>
              </a:rPr>
              <a:t>غلاء البنزين فأن البنزين في تزايد مستمر مما يؤدي الي تقليل حركة البيع</a:t>
            </a:r>
            <a:endParaRPr lang="en-US" sz="1800" b="1" dirty="0">
              <a:effectLst/>
              <a:latin typeface="Times New Roman" panose="02020603050405020304" pitchFamily="18" charset="0"/>
              <a:ea typeface="Times New Roman" panose="02020603050405020304" pitchFamily="18" charset="0"/>
              <a:cs typeface="+mj-cs"/>
            </a:endParaRPr>
          </a:p>
          <a:p>
            <a:pPr marL="342900" lvl="0" indent="-342900" algn="just" rtl="1">
              <a:lnSpc>
                <a:spcPct val="150000"/>
              </a:lnSpc>
              <a:buFont typeface="+mj-lt"/>
              <a:buAutoNum type="arabicPeriod"/>
            </a:pPr>
            <a:r>
              <a:rPr lang="ar-EG" sz="1800" b="0" dirty="0">
                <a:effectLst/>
                <a:latin typeface="Times New Roman" panose="02020603050405020304" pitchFamily="18" charset="0"/>
                <a:ea typeface="Times New Roman" panose="02020603050405020304" pitchFamily="18" charset="0"/>
                <a:cs typeface="+mj-cs"/>
              </a:rPr>
              <a:t>صعوبة بيع العربية المستعمله والذهاب الي التجار</a:t>
            </a:r>
            <a:endParaRPr lang="en-US" sz="1800" b="1" dirty="0">
              <a:effectLst/>
              <a:latin typeface="Times New Roman" panose="02020603050405020304" pitchFamily="18" charset="0"/>
              <a:ea typeface="Times New Roman" panose="02020603050405020304" pitchFamily="18" charset="0"/>
              <a:cs typeface="+mj-cs"/>
            </a:endParaRPr>
          </a:p>
          <a:p>
            <a:endParaRPr lang="en-US" dirty="0"/>
          </a:p>
        </p:txBody>
      </p:sp>
    </p:spTree>
    <p:extLst>
      <p:ext uri="{BB962C8B-B14F-4D97-AF65-F5344CB8AC3E}">
        <p14:creationId xmlns:p14="http://schemas.microsoft.com/office/powerpoint/2010/main" val="66649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2B1E-5319-3015-C3E0-0B67C81E885C}"/>
              </a:ext>
            </a:extLst>
          </p:cNvPr>
          <p:cNvSpPr>
            <a:spLocks noGrp="1"/>
          </p:cNvSpPr>
          <p:nvPr>
            <p:ph type="title"/>
          </p:nvPr>
        </p:nvSpPr>
        <p:spPr/>
        <p:txBody>
          <a:bodyPr/>
          <a:lstStyle/>
          <a:p>
            <a:pPr algn="r"/>
            <a:r>
              <a:rPr lang="ar-EG" dirty="0"/>
              <a:t>حل المشكلة (فكرة المشروع)</a:t>
            </a:r>
          </a:p>
        </p:txBody>
      </p:sp>
      <p:sp>
        <p:nvSpPr>
          <p:cNvPr id="3" name="Content Placeholder 2">
            <a:extLst>
              <a:ext uri="{FF2B5EF4-FFF2-40B4-BE49-F238E27FC236}">
                <a16:creationId xmlns:a16="http://schemas.microsoft.com/office/drawing/2014/main" id="{BB175842-F5BB-C6E9-75DA-86210D149F5D}"/>
              </a:ext>
            </a:extLst>
          </p:cNvPr>
          <p:cNvSpPr>
            <a:spLocks noGrp="1"/>
          </p:cNvSpPr>
          <p:nvPr>
            <p:ph idx="1"/>
          </p:nvPr>
        </p:nvSpPr>
        <p:spPr/>
        <p:txBody>
          <a:bodyPr>
            <a:normAutofit/>
          </a:bodyPr>
          <a:lstStyle/>
          <a:p>
            <a:pPr marL="1143000" lvl="2" indent="-228600" algn="r" rtl="1">
              <a:lnSpc>
                <a:spcPct val="150000"/>
              </a:lnSpc>
              <a:buFont typeface="+mj-lt"/>
              <a:buAutoNum type="arabicPeriod"/>
            </a:pPr>
            <a:r>
              <a:rPr lang="ar-EG" sz="2000" dirty="0">
                <a:effectLst/>
                <a:latin typeface="Calibri" panose="020F0502020204030204" pitchFamily="34" charset="0"/>
                <a:ea typeface="Calibri" panose="020F0502020204030204" pitchFamily="34" charset="0"/>
                <a:cs typeface="Simplified Arabic" panose="02020603050405020304" pitchFamily="18" charset="-78"/>
              </a:rPr>
              <a:t>وضع حد للتجار وبيعها بالسعر الرسمي</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lgn="r" rtl="1">
              <a:lnSpc>
                <a:spcPct val="150000"/>
              </a:lnSpc>
              <a:buFont typeface="+mj-lt"/>
              <a:buAutoNum type="arabicPeriod"/>
            </a:pPr>
            <a:r>
              <a:rPr lang="ar-EG" sz="2000" dirty="0">
                <a:effectLst/>
                <a:latin typeface="Calibri" panose="020F0502020204030204" pitchFamily="34" charset="0"/>
                <a:ea typeface="Calibri" panose="020F0502020204030204" pitchFamily="34" charset="0"/>
                <a:cs typeface="Simplified Arabic" panose="02020603050405020304" pitchFamily="18" charset="-78"/>
              </a:rPr>
              <a:t>تقليل التعامل بالعملة الاجنبية ومحاولة التعامل مع الانتاج المحلي</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lgn="r" rtl="1">
              <a:lnSpc>
                <a:spcPct val="150000"/>
              </a:lnSpc>
              <a:spcAft>
                <a:spcPts val="1000"/>
              </a:spcAft>
              <a:buFont typeface="+mj-lt"/>
              <a:buAutoNum type="arabicPeriod"/>
            </a:pPr>
            <a:r>
              <a:rPr lang="ar-EG" sz="2000" dirty="0">
                <a:effectLst/>
                <a:latin typeface="Calibri" panose="020F0502020204030204" pitchFamily="34" charset="0"/>
                <a:ea typeface="Calibri" panose="020F0502020204030204" pitchFamily="34" charset="0"/>
                <a:cs typeface="Simplified Arabic" panose="02020603050405020304" pitchFamily="18" charset="-78"/>
              </a:rPr>
              <a:t>اللجوء الي السيارات المعدل الي الغاز او الكهرباء</a:t>
            </a:r>
          </a:p>
          <a:p>
            <a:pPr lvl="2" algn="r" rtl="1">
              <a:lnSpc>
                <a:spcPct val="150000"/>
              </a:lnSpc>
              <a:spcAft>
                <a:spcPts val="1000"/>
              </a:spcAft>
              <a:buFont typeface="+mj-lt"/>
              <a:buAutoNum type="arabicPeriod"/>
            </a:pPr>
            <a:r>
              <a:rPr lang="ar-EG" sz="2000" dirty="0">
                <a:effectLst/>
                <a:ea typeface="Calibri" panose="020F0502020204030204" pitchFamily="34" charset="0"/>
                <a:cs typeface="Simplified Arabic" panose="02020603050405020304" pitchFamily="18" charset="-78"/>
              </a:rPr>
              <a:t>موقع الكتروني يسهل التعامل عليه والبيع والشراء الي السيارات المستعملة او الزيرو والدفع من خلاله</a:t>
            </a:r>
            <a:endParaRPr lang="ar-EG" sz="2000" dirty="0">
              <a:cs typeface="+mj-cs"/>
            </a:endParaRPr>
          </a:p>
        </p:txBody>
      </p:sp>
    </p:spTree>
    <p:extLst>
      <p:ext uri="{BB962C8B-B14F-4D97-AF65-F5344CB8AC3E}">
        <p14:creationId xmlns:p14="http://schemas.microsoft.com/office/powerpoint/2010/main" val="187558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EF69-59E6-7915-597B-55F50F835EE0}"/>
              </a:ext>
            </a:extLst>
          </p:cNvPr>
          <p:cNvSpPr>
            <a:spLocks noGrp="1"/>
          </p:cNvSpPr>
          <p:nvPr>
            <p:ph type="title"/>
          </p:nvPr>
        </p:nvSpPr>
        <p:spPr>
          <a:xfrm>
            <a:off x="913795" y="609601"/>
            <a:ext cx="10353761" cy="858982"/>
          </a:xfrm>
        </p:spPr>
        <p:txBody>
          <a:bodyPr/>
          <a:lstStyle/>
          <a:p>
            <a:r>
              <a:rPr lang="en-US" dirty="0"/>
              <a:t>Data flow diagram level 0</a:t>
            </a:r>
          </a:p>
        </p:txBody>
      </p:sp>
      <p:pic>
        <p:nvPicPr>
          <p:cNvPr id="4" name="Content Placeholder 4" descr="A picture containing text, diagram, plan, line&#10;&#10;Description automatically generated">
            <a:extLst>
              <a:ext uri="{FF2B5EF4-FFF2-40B4-BE49-F238E27FC236}">
                <a16:creationId xmlns:a16="http://schemas.microsoft.com/office/drawing/2014/main" id="{2AF0056E-1DA0-FC18-1A29-9DC433CF962F}"/>
              </a:ext>
            </a:extLst>
          </p:cNvPr>
          <p:cNvPicPr>
            <a:picLocks noGrp="1" noChangeAspect="1"/>
          </p:cNvPicPr>
          <p:nvPr>
            <p:ph idx="1"/>
          </p:nvPr>
        </p:nvPicPr>
        <p:blipFill>
          <a:blip r:embed="rId2"/>
          <a:stretch>
            <a:fillRect/>
          </a:stretch>
        </p:blipFill>
        <p:spPr>
          <a:xfrm>
            <a:off x="1149927" y="2272145"/>
            <a:ext cx="9809018" cy="3976255"/>
          </a:xfrm>
        </p:spPr>
      </p:pic>
    </p:spTree>
    <p:extLst>
      <p:ext uri="{BB962C8B-B14F-4D97-AF65-F5344CB8AC3E}">
        <p14:creationId xmlns:p14="http://schemas.microsoft.com/office/powerpoint/2010/main" val="402843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20C3-0390-01D5-BA3C-ECF0015C2B8D}"/>
              </a:ext>
            </a:extLst>
          </p:cNvPr>
          <p:cNvSpPr>
            <a:spLocks noGrp="1"/>
          </p:cNvSpPr>
          <p:nvPr>
            <p:ph type="title"/>
          </p:nvPr>
        </p:nvSpPr>
        <p:spPr>
          <a:xfrm>
            <a:off x="913795" y="609600"/>
            <a:ext cx="10353761" cy="734291"/>
          </a:xfrm>
        </p:spPr>
        <p:txBody>
          <a:bodyPr/>
          <a:lstStyle/>
          <a:p>
            <a:r>
              <a:rPr lang="en-US" dirty="0"/>
              <a:t>Data flow diagram level 1</a:t>
            </a:r>
          </a:p>
        </p:txBody>
      </p:sp>
      <p:pic>
        <p:nvPicPr>
          <p:cNvPr id="4" name="Content Placeholder 4" descr="A picture containing text, diagram, plan, technical drawing&#10;&#10;Description automatically generated">
            <a:extLst>
              <a:ext uri="{FF2B5EF4-FFF2-40B4-BE49-F238E27FC236}">
                <a16:creationId xmlns:a16="http://schemas.microsoft.com/office/drawing/2014/main" id="{B65D76BA-BF66-BB94-DC66-9B0D3AEC8D85}"/>
              </a:ext>
            </a:extLst>
          </p:cNvPr>
          <p:cNvPicPr>
            <a:picLocks noGrp="1" noChangeAspect="1"/>
          </p:cNvPicPr>
          <p:nvPr>
            <p:ph idx="1"/>
          </p:nvPr>
        </p:nvPicPr>
        <p:blipFill>
          <a:blip r:embed="rId2"/>
          <a:stretch>
            <a:fillRect/>
          </a:stretch>
        </p:blipFill>
        <p:spPr>
          <a:xfrm>
            <a:off x="1468583" y="1935921"/>
            <a:ext cx="9171708" cy="4312479"/>
          </a:xfrm>
        </p:spPr>
      </p:pic>
    </p:spTree>
    <p:extLst>
      <p:ext uri="{BB962C8B-B14F-4D97-AF65-F5344CB8AC3E}">
        <p14:creationId xmlns:p14="http://schemas.microsoft.com/office/powerpoint/2010/main" val="98029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1CC9-684A-F6AB-5097-944D56DB406B}"/>
              </a:ext>
            </a:extLst>
          </p:cNvPr>
          <p:cNvSpPr>
            <a:spLocks noGrp="1"/>
          </p:cNvSpPr>
          <p:nvPr>
            <p:ph type="title"/>
          </p:nvPr>
        </p:nvSpPr>
        <p:spPr>
          <a:xfrm>
            <a:off x="913795" y="609600"/>
            <a:ext cx="10353761" cy="637309"/>
          </a:xfrm>
        </p:spPr>
        <p:txBody>
          <a:bodyPr/>
          <a:lstStyle/>
          <a:p>
            <a:r>
              <a:rPr lang="en-US" dirty="0"/>
              <a:t>ERD</a:t>
            </a:r>
          </a:p>
        </p:txBody>
      </p:sp>
      <p:pic>
        <p:nvPicPr>
          <p:cNvPr id="4" name="Content Placeholder 4" descr="A picture containing sketch, drawing, diagram, design&#10;&#10;Description automatically generated">
            <a:extLst>
              <a:ext uri="{FF2B5EF4-FFF2-40B4-BE49-F238E27FC236}">
                <a16:creationId xmlns:a16="http://schemas.microsoft.com/office/drawing/2014/main" id="{77154E9E-42D9-62F6-E5A2-867C5958FDC3}"/>
              </a:ext>
            </a:extLst>
          </p:cNvPr>
          <p:cNvPicPr>
            <a:picLocks noGrp="1" noChangeAspect="1"/>
          </p:cNvPicPr>
          <p:nvPr>
            <p:ph idx="1"/>
          </p:nvPr>
        </p:nvPicPr>
        <p:blipFill>
          <a:blip r:embed="rId2"/>
          <a:stretch>
            <a:fillRect/>
          </a:stretch>
        </p:blipFill>
        <p:spPr>
          <a:xfrm>
            <a:off x="913795" y="2095500"/>
            <a:ext cx="10353761" cy="4305300"/>
          </a:xfrm>
        </p:spPr>
      </p:pic>
    </p:spTree>
    <p:extLst>
      <p:ext uri="{BB962C8B-B14F-4D97-AF65-F5344CB8AC3E}">
        <p14:creationId xmlns:p14="http://schemas.microsoft.com/office/powerpoint/2010/main" val="4138172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127</TotalTime>
  <Words>448</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Rockwell</vt:lpstr>
      <vt:lpstr>Times New Roman</vt:lpstr>
      <vt:lpstr>Damask</vt:lpstr>
      <vt:lpstr>موقع الكتروني لتسهيل عمليه بيع وشراء واستبدال السيارات</vt:lpstr>
      <vt:lpstr>                                                              مقدم من ...  1.احمد وليد علي                                                                  5.يوسف محمد حسن 2.احمد محمد احمد                                                                6.حمدي كمال محمد 3.احمد محمود رضوان                                                           7.اسماعيل احمد اسماعيل 4.حسين محمد حسن                                                              8.احمد عبد المنعم عبد الكريم </vt:lpstr>
      <vt:lpstr>المقدمة</vt:lpstr>
      <vt:lpstr>اهداف المشروع</vt:lpstr>
      <vt:lpstr>سبب اختيار المشروع (المشكلات)</vt:lpstr>
      <vt:lpstr>حل المشكلة (فكرة المشروع)</vt:lpstr>
      <vt:lpstr>Data flow diagram level 0</vt:lpstr>
      <vt:lpstr>Data flow diagram level 1</vt:lpstr>
      <vt:lpstr>ERD</vt:lpstr>
      <vt:lpstr>SCHEMA </vt:lpstr>
      <vt:lpstr>Log in</vt:lpstr>
      <vt:lpstr>Sign up</vt:lpstr>
      <vt:lpstr>home page</vt:lpstr>
      <vt:lpstr>الطلبات المتاحة</vt:lpstr>
      <vt:lpstr>البيع</vt:lpstr>
      <vt:lpstr>ادخال بيانات السيارات</vt:lpstr>
      <vt:lpstr>السيارات المتاحة للبيع</vt:lpstr>
      <vt:lpstr>الشراء</vt:lpstr>
      <vt:lpstr>العمل المستقبلى </vt:lpstr>
      <vt:lpstr>الخاتمة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موقع الكتروني لتسهيل عمليه بيع وشراء واستبدال السيارات</dc:title>
  <dc:creator>AHMED WALEED</dc:creator>
  <cp:lastModifiedBy>aw8145502@gmail.com</cp:lastModifiedBy>
  <cp:revision>3</cp:revision>
  <dcterms:created xsi:type="dcterms:W3CDTF">2023-05-21T09:03:15Z</dcterms:created>
  <dcterms:modified xsi:type="dcterms:W3CDTF">2023-05-23T08:55:46Z</dcterms:modified>
</cp:coreProperties>
</file>