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210312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8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80" y="21336000"/>
            <a:ext cx="21025724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9" y="21114387"/>
            <a:ext cx="21025724" cy="2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808" y="2529840"/>
            <a:ext cx="17350740" cy="11887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8400" spc="-11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87" y="14852070"/>
            <a:ext cx="17350740" cy="3810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5520" cap="all" spc="460" baseline="0">
                <a:solidFill>
                  <a:schemeClr val="tx2"/>
                </a:solidFill>
                <a:latin typeface="+mj-lt"/>
              </a:defRPr>
            </a:lvl1pPr>
            <a:lvl2pPr marL="1051560" indent="0" algn="ctr">
              <a:buNone/>
              <a:defRPr sz="5520"/>
            </a:lvl2pPr>
            <a:lvl3pPr marL="2103120" indent="0" algn="ctr">
              <a:buNone/>
              <a:defRPr sz="5520"/>
            </a:lvl3pPr>
            <a:lvl4pPr marL="3154680" indent="0" algn="ctr">
              <a:buNone/>
              <a:defRPr sz="4600"/>
            </a:lvl4pPr>
            <a:lvl5pPr marL="4206240" indent="0" algn="ctr">
              <a:buNone/>
              <a:defRPr sz="4600"/>
            </a:lvl5pPr>
            <a:lvl6pPr marL="5257800" indent="0" algn="ctr">
              <a:buNone/>
              <a:defRPr sz="4600"/>
            </a:lvl6pPr>
            <a:lvl7pPr marL="6309360" indent="0" algn="ctr">
              <a:buNone/>
              <a:defRPr sz="4600"/>
            </a:lvl7pPr>
            <a:lvl8pPr marL="7360920" indent="0" algn="ctr">
              <a:buNone/>
              <a:defRPr sz="4600"/>
            </a:lvl8pPr>
            <a:lvl9pPr marL="8412480" indent="0" algn="ctr">
              <a:buNone/>
              <a:defRPr sz="4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083211" y="14478000"/>
            <a:ext cx="170352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7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80" y="21336000"/>
            <a:ext cx="21025724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9" y="21114387"/>
            <a:ext cx="21025724" cy="2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3" y="1382599"/>
            <a:ext cx="4534853" cy="191914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6" y="1382597"/>
            <a:ext cx="13341668" cy="1919140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9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80" y="21336000"/>
            <a:ext cx="21025724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9" y="21114387"/>
            <a:ext cx="21025724" cy="2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2529840"/>
            <a:ext cx="17350740" cy="118872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8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808" y="14843760"/>
            <a:ext cx="17350740" cy="3810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5520" cap="all" spc="460" baseline="0">
                <a:solidFill>
                  <a:schemeClr val="tx2"/>
                </a:solidFill>
                <a:latin typeface="+mj-lt"/>
              </a:defRPr>
            </a:lvl1pPr>
            <a:lvl2pPr marL="1051560" indent="0">
              <a:buNone/>
              <a:defRPr sz="4140">
                <a:solidFill>
                  <a:schemeClr val="tx1">
                    <a:tint val="75000"/>
                  </a:schemeClr>
                </a:solidFill>
              </a:defRPr>
            </a:lvl2pPr>
            <a:lvl3pPr marL="210312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3pPr>
            <a:lvl4pPr marL="3154680" indent="0">
              <a:buNone/>
              <a:defRPr sz="3220">
                <a:solidFill>
                  <a:schemeClr val="tx1">
                    <a:tint val="75000"/>
                  </a:schemeClr>
                </a:solidFill>
              </a:defRPr>
            </a:lvl4pPr>
            <a:lvl5pPr marL="4206240" indent="0">
              <a:buNone/>
              <a:defRPr sz="3220">
                <a:solidFill>
                  <a:schemeClr val="tx1">
                    <a:tint val="75000"/>
                  </a:schemeClr>
                </a:solidFill>
              </a:defRPr>
            </a:lvl5pPr>
            <a:lvl6pPr marL="5257800" indent="0">
              <a:buNone/>
              <a:defRPr sz="3220">
                <a:solidFill>
                  <a:schemeClr val="tx1">
                    <a:tint val="75000"/>
                  </a:schemeClr>
                </a:solidFill>
              </a:defRPr>
            </a:lvl6pPr>
            <a:lvl7pPr marL="6309360" indent="0">
              <a:buNone/>
              <a:defRPr sz="3220">
                <a:solidFill>
                  <a:schemeClr val="tx1">
                    <a:tint val="75000"/>
                  </a:schemeClr>
                </a:solidFill>
              </a:defRPr>
            </a:lvl7pPr>
            <a:lvl8pPr marL="7360920" indent="0">
              <a:buNone/>
              <a:defRPr sz="3220">
                <a:solidFill>
                  <a:schemeClr val="tx1">
                    <a:tint val="75000"/>
                  </a:schemeClr>
                </a:solidFill>
              </a:defRPr>
            </a:lvl8pPr>
            <a:lvl9pPr marL="8412480" indent="0">
              <a:buNone/>
              <a:defRPr sz="32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083211" y="14478000"/>
            <a:ext cx="170352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48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92808" y="955348"/>
            <a:ext cx="17350740" cy="4835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2808" y="6152447"/>
            <a:ext cx="8517636" cy="1341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25912" y="6152455"/>
            <a:ext cx="8517636" cy="134111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7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892808" y="955348"/>
            <a:ext cx="17350740" cy="4835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808" y="6153507"/>
            <a:ext cx="8517636" cy="245427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4600" b="0" cap="all" baseline="0">
                <a:solidFill>
                  <a:schemeClr val="tx2"/>
                </a:solidFill>
              </a:defRPr>
            </a:lvl1pPr>
            <a:lvl2pPr marL="1051560" indent="0">
              <a:buNone/>
              <a:defRPr sz="4600" b="1"/>
            </a:lvl2pPr>
            <a:lvl3pPr marL="2103120" indent="0">
              <a:buNone/>
              <a:defRPr sz="4140" b="1"/>
            </a:lvl3pPr>
            <a:lvl4pPr marL="3154680" indent="0">
              <a:buNone/>
              <a:defRPr sz="3680" b="1"/>
            </a:lvl4pPr>
            <a:lvl5pPr marL="4206240" indent="0">
              <a:buNone/>
              <a:defRPr sz="3680" b="1"/>
            </a:lvl5pPr>
            <a:lvl6pPr marL="5257800" indent="0">
              <a:buNone/>
              <a:defRPr sz="3680" b="1"/>
            </a:lvl6pPr>
            <a:lvl7pPr marL="6309360" indent="0">
              <a:buNone/>
              <a:defRPr sz="3680" b="1"/>
            </a:lvl7pPr>
            <a:lvl8pPr marL="7360920" indent="0">
              <a:buNone/>
              <a:defRPr sz="3680" b="1"/>
            </a:lvl8pPr>
            <a:lvl9pPr marL="8412480" indent="0">
              <a:buNone/>
              <a:defRPr sz="3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808" y="8607780"/>
            <a:ext cx="8517636" cy="109558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25912" y="6153507"/>
            <a:ext cx="8517636" cy="245427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4600" b="0" cap="all" baseline="0">
                <a:solidFill>
                  <a:schemeClr val="tx2"/>
                </a:solidFill>
              </a:defRPr>
            </a:lvl1pPr>
            <a:lvl2pPr marL="1051560" indent="0">
              <a:buNone/>
              <a:defRPr sz="4600" b="1"/>
            </a:lvl2pPr>
            <a:lvl3pPr marL="2103120" indent="0">
              <a:buNone/>
              <a:defRPr sz="4140" b="1"/>
            </a:lvl3pPr>
            <a:lvl4pPr marL="3154680" indent="0">
              <a:buNone/>
              <a:defRPr sz="3680" b="1"/>
            </a:lvl4pPr>
            <a:lvl5pPr marL="4206240" indent="0">
              <a:buNone/>
              <a:defRPr sz="3680" b="1"/>
            </a:lvl5pPr>
            <a:lvl6pPr marL="5257800" indent="0">
              <a:buNone/>
              <a:defRPr sz="3680" b="1"/>
            </a:lvl6pPr>
            <a:lvl7pPr marL="6309360" indent="0">
              <a:buNone/>
              <a:defRPr sz="3680" b="1"/>
            </a:lvl7pPr>
            <a:lvl8pPr marL="7360920" indent="0">
              <a:buNone/>
              <a:defRPr sz="3680" b="1"/>
            </a:lvl8pPr>
            <a:lvl9pPr marL="8412480" indent="0">
              <a:buNone/>
              <a:defRPr sz="3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25912" y="8607780"/>
            <a:ext cx="8517636" cy="109558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1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1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0" y="21336000"/>
            <a:ext cx="21025724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9" y="21114387"/>
            <a:ext cx="21025724" cy="2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" y="0"/>
            <a:ext cx="6987614" cy="228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69122" y="0"/>
            <a:ext cx="110414" cy="228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1981197"/>
            <a:ext cx="5520690" cy="7620000"/>
          </a:xfrm>
        </p:spPr>
        <p:txBody>
          <a:bodyPr anchor="b">
            <a:normAutofit/>
          </a:bodyPr>
          <a:lstStyle>
            <a:lvl1pPr>
              <a:defRPr sz="828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546" y="2438400"/>
            <a:ext cx="11521604" cy="1752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70" y="9753600"/>
            <a:ext cx="5520690" cy="1126374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450">
                <a:solidFill>
                  <a:srgbClr val="FFFFFF"/>
                </a:solidFill>
              </a:defRPr>
            </a:lvl1pPr>
            <a:lvl2pPr marL="1051560" indent="0">
              <a:buNone/>
              <a:defRPr sz="2760"/>
            </a:lvl2pPr>
            <a:lvl3pPr marL="2103120" indent="0">
              <a:buNone/>
              <a:defRPr sz="2300"/>
            </a:lvl3pPr>
            <a:lvl4pPr marL="3154680" indent="0">
              <a:buNone/>
              <a:defRPr sz="2070"/>
            </a:lvl4pPr>
            <a:lvl5pPr marL="4206240" indent="0">
              <a:buNone/>
              <a:defRPr sz="2070"/>
            </a:lvl5pPr>
            <a:lvl6pPr marL="5257800" indent="0">
              <a:buNone/>
              <a:defRPr sz="2070"/>
            </a:lvl6pPr>
            <a:lvl7pPr marL="6309360" indent="0">
              <a:buNone/>
              <a:defRPr sz="2070"/>
            </a:lvl7pPr>
            <a:lvl8pPr marL="7360920" indent="0">
              <a:buNone/>
              <a:defRPr sz="2070"/>
            </a:lvl8pPr>
            <a:lvl9pPr marL="8412480" indent="0">
              <a:buNone/>
              <a:defRPr sz="20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3009" y="21532622"/>
            <a:ext cx="4516931" cy="1217083"/>
          </a:xfrm>
        </p:spPr>
        <p:txBody>
          <a:bodyPr/>
          <a:lstStyle>
            <a:lvl1pPr algn="l">
              <a:defRPr/>
            </a:lvl1pPr>
          </a:lstStyle>
          <a:p>
            <a:fld id="{1501E202-5B1B-4651-BAA7-D27A6FB17850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81035" y="21532622"/>
            <a:ext cx="8018145" cy="12170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6510000"/>
            <a:ext cx="21025724" cy="63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9" y="16383587"/>
            <a:ext cx="21025724" cy="2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16916400"/>
            <a:ext cx="17455896" cy="2743200"/>
          </a:xfrm>
        </p:spPr>
        <p:txBody>
          <a:bodyPr tIns="0" bIns="0" anchor="b">
            <a:noAutofit/>
          </a:bodyPr>
          <a:lstStyle>
            <a:lvl1pPr>
              <a:defRPr sz="828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" y="0"/>
            <a:ext cx="21031175" cy="1638358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7360">
                <a:solidFill>
                  <a:schemeClr val="bg1"/>
                </a:solidFill>
              </a:defRPr>
            </a:lvl1pPr>
            <a:lvl2pPr marL="1051560" indent="0">
              <a:buNone/>
              <a:defRPr sz="6440"/>
            </a:lvl2pPr>
            <a:lvl3pPr marL="2103120" indent="0">
              <a:buNone/>
              <a:defRPr sz="5520"/>
            </a:lvl3pPr>
            <a:lvl4pPr marL="3154680" indent="0">
              <a:buNone/>
              <a:defRPr sz="4600"/>
            </a:lvl4pPr>
            <a:lvl5pPr marL="4206240" indent="0">
              <a:buNone/>
              <a:defRPr sz="4600"/>
            </a:lvl5pPr>
            <a:lvl6pPr marL="5257800" indent="0">
              <a:buNone/>
              <a:defRPr sz="4600"/>
            </a:lvl6pPr>
            <a:lvl7pPr marL="6309360" indent="0">
              <a:buNone/>
              <a:defRPr sz="4600"/>
            </a:lvl7pPr>
            <a:lvl8pPr marL="7360920" indent="0">
              <a:buNone/>
              <a:defRPr sz="4600"/>
            </a:lvl8pPr>
            <a:lvl9pPr marL="8412480" indent="0">
              <a:buNone/>
              <a:defRPr sz="4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2806" y="19690080"/>
            <a:ext cx="17455896" cy="19812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380"/>
              </a:spcAft>
              <a:buNone/>
              <a:defRPr sz="3450">
                <a:solidFill>
                  <a:srgbClr val="FFFFFF"/>
                </a:solidFill>
              </a:defRPr>
            </a:lvl1pPr>
            <a:lvl2pPr marL="1051560" indent="0">
              <a:buNone/>
              <a:defRPr sz="2760"/>
            </a:lvl2pPr>
            <a:lvl3pPr marL="2103120" indent="0">
              <a:buNone/>
              <a:defRPr sz="2300"/>
            </a:lvl3pPr>
            <a:lvl4pPr marL="3154680" indent="0">
              <a:buNone/>
              <a:defRPr sz="2070"/>
            </a:lvl4pPr>
            <a:lvl5pPr marL="4206240" indent="0">
              <a:buNone/>
              <a:defRPr sz="2070"/>
            </a:lvl5pPr>
            <a:lvl6pPr marL="5257800" indent="0">
              <a:buNone/>
              <a:defRPr sz="2070"/>
            </a:lvl6pPr>
            <a:lvl7pPr marL="6309360" indent="0">
              <a:buNone/>
              <a:defRPr sz="2070"/>
            </a:lvl7pPr>
            <a:lvl8pPr marL="7360920" indent="0">
              <a:buNone/>
              <a:defRPr sz="2070"/>
            </a:lvl8pPr>
            <a:lvl9pPr marL="8412480" indent="0">
              <a:buNone/>
              <a:defRPr sz="20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1336000"/>
            <a:ext cx="21031202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21114385"/>
            <a:ext cx="21031202" cy="21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2808" y="955348"/>
            <a:ext cx="17350740" cy="4835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807" y="6152447"/>
            <a:ext cx="17350742" cy="13411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92811" y="21532622"/>
            <a:ext cx="4264667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0">
                <a:solidFill>
                  <a:srgbClr val="FFFFFF"/>
                </a:solidFill>
              </a:defRPr>
            </a:lvl1pPr>
          </a:lstStyle>
          <a:p>
            <a:fld id="{1501E202-5B1B-4651-BAA7-D27A6FB17850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8671" y="21532622"/>
            <a:ext cx="8319337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8292" y="21532622"/>
            <a:ext cx="2263244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15">
                <a:solidFill>
                  <a:srgbClr val="FFFFFF"/>
                </a:solidFill>
              </a:defRPr>
            </a:lvl1pPr>
          </a:lstStyle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058843" y="5792817"/>
            <a:ext cx="171930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03120" rtl="0" eaLnBrk="1" latinLnBrk="0" hangingPunct="1">
        <a:lnSpc>
          <a:spcPct val="85000"/>
        </a:lnSpc>
        <a:spcBef>
          <a:spcPct val="0"/>
        </a:spcBef>
        <a:buNone/>
        <a:defRPr sz="11040" kern="1200" spc="-11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2103120" rtl="0" eaLnBrk="1" latinLnBrk="0" hangingPunct="1">
        <a:lnSpc>
          <a:spcPct val="90000"/>
        </a:lnSpc>
        <a:spcBef>
          <a:spcPts val="2760"/>
        </a:spcBef>
        <a:spcAft>
          <a:spcPts val="46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83310" indent="-420624" algn="l" defTabSz="2103120" rtl="0" eaLnBrk="1" latinLnBrk="0" hangingPunct="1">
        <a:lnSpc>
          <a:spcPct val="90000"/>
        </a:lnSpc>
        <a:spcBef>
          <a:spcPts val="460"/>
        </a:spcBef>
        <a:spcAft>
          <a:spcPts val="920"/>
        </a:spcAft>
        <a:buClr>
          <a:schemeClr val="accent1"/>
        </a:buClr>
        <a:buFont typeface="Calibri" pitchFamily="34" charset="0"/>
        <a:buChar char="◦"/>
        <a:defRPr sz="41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03934" indent="-420624" algn="l" defTabSz="2103120" rtl="0" eaLnBrk="1" latinLnBrk="0" hangingPunct="1">
        <a:lnSpc>
          <a:spcPct val="90000"/>
        </a:lnSpc>
        <a:spcBef>
          <a:spcPts val="460"/>
        </a:spcBef>
        <a:spcAft>
          <a:spcPts val="920"/>
        </a:spcAft>
        <a:buClr>
          <a:schemeClr val="accent1"/>
        </a:buClr>
        <a:buFont typeface="Calibri" pitchFamily="34" charset="0"/>
        <a:buChar char="◦"/>
        <a:defRPr sz="32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24558" indent="-420624" algn="l" defTabSz="2103120" rtl="0" eaLnBrk="1" latinLnBrk="0" hangingPunct="1">
        <a:lnSpc>
          <a:spcPct val="90000"/>
        </a:lnSpc>
        <a:spcBef>
          <a:spcPts val="460"/>
        </a:spcBef>
        <a:spcAft>
          <a:spcPts val="920"/>
        </a:spcAft>
        <a:buClr>
          <a:schemeClr val="accent1"/>
        </a:buClr>
        <a:buFont typeface="Calibri" pitchFamily="34" charset="0"/>
        <a:buChar char="◦"/>
        <a:defRPr sz="32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45182" indent="-420624" algn="l" defTabSz="2103120" rtl="0" eaLnBrk="1" latinLnBrk="0" hangingPunct="1">
        <a:lnSpc>
          <a:spcPct val="90000"/>
        </a:lnSpc>
        <a:spcBef>
          <a:spcPts val="460"/>
        </a:spcBef>
        <a:spcAft>
          <a:spcPts val="920"/>
        </a:spcAft>
        <a:buClr>
          <a:schemeClr val="accent1"/>
        </a:buClr>
        <a:buFont typeface="Calibri" pitchFamily="34" charset="0"/>
        <a:buChar char="◦"/>
        <a:defRPr sz="32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30000" indent="-525780" algn="l" defTabSz="2103120" rtl="0" eaLnBrk="1" latinLnBrk="0" hangingPunct="1">
        <a:lnSpc>
          <a:spcPct val="90000"/>
        </a:lnSpc>
        <a:spcBef>
          <a:spcPts val="460"/>
        </a:spcBef>
        <a:spcAft>
          <a:spcPts val="920"/>
        </a:spcAft>
        <a:buClr>
          <a:schemeClr val="accent1"/>
        </a:buClr>
        <a:buFont typeface="Calibri" pitchFamily="34" charset="0"/>
        <a:buChar char="◦"/>
        <a:defRPr sz="32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90000" indent="-525780" algn="l" defTabSz="2103120" rtl="0" eaLnBrk="1" latinLnBrk="0" hangingPunct="1">
        <a:lnSpc>
          <a:spcPct val="90000"/>
        </a:lnSpc>
        <a:spcBef>
          <a:spcPts val="460"/>
        </a:spcBef>
        <a:spcAft>
          <a:spcPts val="920"/>
        </a:spcAft>
        <a:buClr>
          <a:schemeClr val="accent1"/>
        </a:buClr>
        <a:buFont typeface="Calibri" pitchFamily="34" charset="0"/>
        <a:buChar char="◦"/>
        <a:defRPr sz="32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50000" indent="-525780" algn="l" defTabSz="2103120" rtl="0" eaLnBrk="1" latinLnBrk="0" hangingPunct="1">
        <a:lnSpc>
          <a:spcPct val="90000"/>
        </a:lnSpc>
        <a:spcBef>
          <a:spcPts val="460"/>
        </a:spcBef>
        <a:spcAft>
          <a:spcPts val="920"/>
        </a:spcAft>
        <a:buClr>
          <a:schemeClr val="accent1"/>
        </a:buClr>
        <a:buFont typeface="Calibri" pitchFamily="34" charset="0"/>
        <a:buChar char="◦"/>
        <a:defRPr sz="32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910000" indent="-525780" algn="l" defTabSz="2103120" rtl="0" eaLnBrk="1" latinLnBrk="0" hangingPunct="1">
        <a:lnSpc>
          <a:spcPct val="90000"/>
        </a:lnSpc>
        <a:spcBef>
          <a:spcPts val="460"/>
        </a:spcBef>
        <a:spcAft>
          <a:spcPts val="920"/>
        </a:spcAft>
        <a:buClr>
          <a:schemeClr val="accent1"/>
        </a:buClr>
        <a:buFont typeface="Calibri" pitchFamily="34" charset="0"/>
        <a:buChar char="◦"/>
        <a:defRPr sz="32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1pPr>
      <a:lvl2pPr marL="105156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210312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3pPr>
      <a:lvl4pPr marL="315468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4pPr>
      <a:lvl5pPr marL="420624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5pPr>
      <a:lvl6pPr marL="525780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6pPr>
      <a:lvl7pPr marL="630936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7pPr>
      <a:lvl8pPr marL="736092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8pPr>
      <a:lvl9pPr marL="841248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FCFFD3-B87F-4DD7-98E6-3F64644E691E}"/>
              </a:ext>
            </a:extLst>
          </p:cNvPr>
          <p:cNvSpPr/>
          <p:nvPr/>
        </p:nvSpPr>
        <p:spPr>
          <a:xfrm>
            <a:off x="6591300" y="3535092"/>
            <a:ext cx="6152905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69CD6"/>
                </a:solidFill>
              </a:rPr>
              <a:t>D</a:t>
            </a:r>
            <a:r>
              <a:rPr lang="en-US" b="1" dirty="0">
                <a:solidFill>
                  <a:srgbClr val="569CD6"/>
                </a:solidFill>
              </a:rPr>
              <a:t>eal with Issues:</a:t>
            </a:r>
            <a:endParaRPr lang="en-US" dirty="0">
              <a:solidFill>
                <a:srgbClr val="CCCCCC"/>
              </a:solidFill>
            </a:endParaRPr>
          </a:p>
          <a:p>
            <a:r>
              <a:rPr lang="en-US" sz="1600" b="1" dirty="0">
                <a:solidFill>
                  <a:srgbClr val="569CD6"/>
                </a:solidFill>
              </a:rPr>
              <a:t>Output text is too long: </a:t>
            </a:r>
          </a:p>
          <a:p>
            <a:r>
              <a:rPr lang="en-US" sz="1400" b="1" dirty="0">
                <a:solidFill>
                  <a:srgbClr val="569CD6"/>
                </a:solidFill>
              </a:rPr>
              <a:t>Limit the number of words/sentences/characters  </a:t>
            </a:r>
          </a:p>
          <a:p>
            <a:r>
              <a:rPr lang="de-DE" sz="1100" dirty="0">
                <a:solidFill>
                  <a:srgbClr val="CE9178"/>
                </a:solidFill>
                <a:latin typeface="Consolas" panose="020B0609020204030204" pitchFamily="49" charset="0"/>
              </a:rPr>
              <a:t>U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se at most 50 words.</a:t>
            </a:r>
          </a:p>
          <a:p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Output text focuses on the wrong details: 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The output/answer/description is intended for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&lt;specific_group&gt;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so should be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&lt;technical&gt;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in nature and focus on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&lt;some_aspects&gt;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Output text should be organized in a table: 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After the description, include a table that gives the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&lt;information&gt;. The table should have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&lt;two&gt;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columns.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In the first column include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&lt;first_name&gt;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In the second column include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&lt;grades&gt;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Give the table the title ‘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Student_Grades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’.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Format everything as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&lt;HTML/Markdown&gt;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that can be used in a website.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Place the description in a &lt;div&gt; element.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13359A-26DC-4134-B0ED-6D748E6B7ACB}"/>
              </a:ext>
            </a:extLst>
          </p:cNvPr>
          <p:cNvSpPr/>
          <p:nvPr/>
        </p:nvSpPr>
        <p:spPr>
          <a:xfrm>
            <a:off x="438395" y="4471646"/>
            <a:ext cx="6152905" cy="1461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Principle 2: Give the model time to “think”</a:t>
            </a:r>
          </a:p>
          <a:p>
            <a:pPr lvl="0"/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1: Specify the steps required to complete a task: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Perform the following actions: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1 – Summarize the following text delimited by triple backticks with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&lt;1&gt;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sentence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2 – Translate the summary into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&lt;French&gt;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3 – List each name in the summary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4 – Output a json object that contains the following keys: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summary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num_names</a:t>
            </a: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Separate your answers with line breaks.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  <a:p>
            <a:pPr lvl="0"/>
            <a:endParaRPr lang="en-US" sz="11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2: Ask for output in a specified format: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Your task is to perform the following actions: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1 – Step 1.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2 – Step 2.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3 – Step 3.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4 – Step N.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Use the following format: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Text: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 to summarize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Summary: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summary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Translation: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summary translation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Names: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list of names in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French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summary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Output JSON: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json with summary and num_names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Text: 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endParaRPr lang="de-DE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2: Instruct the model to work out its own solution before rushing to a conclusion: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Your task is to determine if the student's solution is correct or not.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To solve the problem do the following: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 First, work out your own solution to the problem.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171455" indent="-171455">
              <a:buFontTx/>
              <a:buChar char="-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Then compare your solution to the student's solution and evaluate if the student's solution is correct or not. </a:t>
            </a:r>
          </a:p>
          <a:p>
            <a:pPr lvl="0"/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Don't decide if the student's solution is correct until you have done the problem yourself.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Use the following format: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Question: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question here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Student's solution: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student's solution here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Actual solution: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steps to work out the solution and your solution here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Is the &lt;student's solution&gt; the same as actual solution just calculated: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yes or no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Student grade: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correct or incorrect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Question: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I'm building a solar power installation and I need help working out the financials. 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- Land costs $100 / square foot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- I can buy solar panels for $250 / square foot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- I negotiated a contract for maintenance that will cost me a flat $100k per year, and an additional $10 / square foot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What is the total cost for the first year of operations as a function of the number of square feet.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Student's solution: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Let x be the size of the installation in square feet..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Costs: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1. Land cost: 100x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2. Solar panel cost: 250x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3. Maintenance cost: 100,000 + 100x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Total cost: 100x + 250x + 100,000 + 100x = 450x + 100,000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Actual solution: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BED17E-1449-44A3-8DC3-7AAF9BBDBA09}"/>
              </a:ext>
            </a:extLst>
          </p:cNvPr>
          <p:cNvGrpSpPr/>
          <p:nvPr/>
        </p:nvGrpSpPr>
        <p:grpSpPr>
          <a:xfrm>
            <a:off x="6438900" y="272611"/>
            <a:ext cx="5905500" cy="3431709"/>
            <a:chOff x="6438900" y="272610"/>
            <a:chExt cx="5905500" cy="34317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A57524-944D-4ABB-BB17-063548387E92}"/>
                </a:ext>
              </a:extLst>
            </p:cNvPr>
            <p:cNvSpPr txBox="1"/>
            <p:nvPr/>
          </p:nvSpPr>
          <p:spPr>
            <a:xfrm>
              <a:off x="6438900" y="272610"/>
              <a:ext cx="5905500" cy="343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Iterative Prompt Development:</a:t>
              </a:r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r>
                <a:rPr lang="de-DE" sz="1100" dirty="0"/>
                <a:t>There is no perfect prompt for everything. Develop your prompt in an iterative way: </a:t>
              </a:r>
            </a:p>
            <a:p>
              <a:pPr marL="171455" indent="-171455">
                <a:buFontTx/>
                <a:buChar char="-"/>
              </a:pPr>
              <a:r>
                <a:rPr lang="de-DE" sz="1100" dirty="0"/>
                <a:t>Try something and be clear and specific.</a:t>
              </a:r>
            </a:p>
            <a:p>
              <a:pPr marL="171455" indent="-171455">
                <a:buFontTx/>
                <a:buChar char="-"/>
              </a:pPr>
              <a:r>
                <a:rPr lang="de-DE" sz="1100" dirty="0"/>
                <a:t>Analyze why result does not give desired output.</a:t>
              </a:r>
            </a:p>
            <a:p>
              <a:pPr marL="171455" indent="-171455">
                <a:buFontTx/>
                <a:buChar char="-"/>
              </a:pPr>
              <a:r>
                <a:rPr lang="de-DE" sz="1100" dirty="0"/>
                <a:t>Refine the idea and the prompt</a:t>
              </a:r>
            </a:p>
            <a:p>
              <a:pPr marL="171455" indent="-171455">
                <a:buFontTx/>
                <a:buChar char="-"/>
              </a:pPr>
              <a:r>
                <a:rPr lang="de-DE" sz="1100" dirty="0"/>
                <a:t>Repeat </a:t>
              </a:r>
              <a:br>
                <a:rPr lang="de-DE" dirty="0"/>
              </a:br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D167C44-8DE4-48B4-B1FA-71D53149D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6150" y="747942"/>
              <a:ext cx="3219450" cy="1606050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DEDCE-580C-4E59-B5CD-5F58B7E661DE}"/>
              </a:ext>
            </a:extLst>
          </p:cNvPr>
          <p:cNvSpPr/>
          <p:nvPr/>
        </p:nvSpPr>
        <p:spPr>
          <a:xfrm>
            <a:off x="438395" y="425011"/>
            <a:ext cx="6152905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</a:rPr>
              <a:t>Prompting Principles</a:t>
            </a:r>
            <a:endParaRPr lang="en-US" dirty="0">
              <a:solidFill>
                <a:srgbClr val="CCCCCC"/>
              </a:solidFill>
            </a:endParaRPr>
          </a:p>
          <a:p>
            <a:r>
              <a:rPr lang="en-US" sz="1600" b="1" dirty="0">
                <a:solidFill>
                  <a:srgbClr val="569CD6"/>
                </a:solidFill>
              </a:rPr>
              <a:t>Principle 1: Write clear and specific instructions</a:t>
            </a:r>
          </a:p>
          <a:p>
            <a:r>
              <a:rPr lang="en-US" sz="1400" b="1" dirty="0">
                <a:solidFill>
                  <a:srgbClr val="569CD6"/>
                </a:solidFill>
              </a:rPr>
              <a:t>Tactic 1: Use delimiters:  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Summarize the text delimited by triple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&lt;backticks/quotes/tags&gt;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into a single sentence.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  <a:p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2: Ask for a structured output: 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Provide results in JSON format with the following keys: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&lt;book_id&gt;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&lt;title&gt;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&lt;author&gt;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&lt;genre&gt;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3: Ask the model to check whether conditions are satisfied: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If the text does not contain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&lt;something&gt;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then simply write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“&lt;something&gt;“</a:t>
            </a:r>
          </a:p>
          <a:p>
            <a:endParaRPr lang="de-DE" sz="1100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4: "Few-shot" prompting: 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Your task is to answer in a consistent style.</a:t>
            </a:r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&gt;: text/question</a:t>
            </a:r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teacher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&gt;: text/answer</a:t>
            </a:r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&gt;: text/question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4BF023-8EBC-4E0F-BC6B-B3C33DA8A5A2}"/>
              </a:ext>
            </a:extLst>
          </p:cNvPr>
          <p:cNvSpPr/>
          <p:nvPr/>
        </p:nvSpPr>
        <p:spPr>
          <a:xfrm>
            <a:off x="6591300" y="7408593"/>
            <a:ext cx="6152905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69CD6"/>
                </a:solidFill>
              </a:rPr>
              <a:t>Summarize vs. Extract</a:t>
            </a:r>
            <a:r>
              <a:rPr lang="en-US" b="1" dirty="0">
                <a:solidFill>
                  <a:srgbClr val="569CD6"/>
                </a:solidFill>
              </a:rPr>
              <a:t>: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1100" dirty="0"/>
              <a:t>Summaries include topics that my not be related to the topic of focus.</a:t>
            </a:r>
            <a:endParaRPr lang="en-US" sz="1100" b="1" dirty="0"/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Your task is to generate a short summary of a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&lt;product_review&gt;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from an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&lt;ecommerce_site&gt;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to give feedback to the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&lt;pricing_department&gt;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responsible for determining the price of the product.  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Summarize the review below, delimited by triple backticks, in at most 30 words, and focusing on any aspects that are relevant to the price and perceived value.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Review: 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prod_review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  <a:p>
            <a:r>
              <a:rPr lang="de-DE" sz="1100" dirty="0">
                <a:solidFill>
                  <a:srgbClr val="CE9178"/>
                </a:solidFill>
                <a:latin typeface="Consolas" panose="020B0609020204030204" pitchFamily="49" charset="0"/>
              </a:rPr>
              <a:t>------------------------------------------------------------------------------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Your task is to extract relevant information from a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&lt;product_review&gt;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from an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&lt;ecommerce_site&gt;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to give feedback to the Shipping department.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From the review below, delimited by triple quotes extract the information relevant to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&lt;shipping and delivery&gt;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 Limit to 30 words.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Review: 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prod_review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de-DE" sz="11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04034-7381-40E2-B812-E5D32769C3EB}"/>
              </a:ext>
            </a:extLst>
          </p:cNvPr>
          <p:cNvSpPr/>
          <p:nvPr/>
        </p:nvSpPr>
        <p:spPr>
          <a:xfrm>
            <a:off x="6591300" y="11149237"/>
            <a:ext cx="6152905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69CD6"/>
                </a:solidFill>
              </a:rPr>
              <a:t>Inferring</a:t>
            </a:r>
            <a:r>
              <a:rPr lang="en-US" b="1" dirty="0">
                <a:solidFill>
                  <a:srgbClr val="569CD6"/>
                </a:solidFill>
              </a:rPr>
              <a:t>: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1100" dirty="0"/>
              <a:t>Inferring tasks mean that the model takes a text as input and performs some kind of analysis, e.g., extracting labels, extracting names, analyzing sentiment of a text.</a:t>
            </a:r>
          </a:p>
          <a:p>
            <a:endParaRPr lang="en-US" sz="11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Identify the following items from the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&lt;review text&gt;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 Sentiment (positive or negative)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 Is the reviewer expressing anger? (true or false)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 Item purchased by reviewer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 Company that made the item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The review is delimited with triple backticks.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Format your response as a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&lt;JSON_object&gt;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with 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Sentiment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Anger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Item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 and 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Brand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 as the keys.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If the information isn't present, use 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 as the value.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Make your response as short as possible.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Format the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Anger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value as a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Review text: 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review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  <a:p>
            <a:r>
              <a:rPr lang="de-DE" sz="11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-----------------------------------------------------------------------------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Determine five topics that are being discussed in the following text, which is delimited by triple backticks.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Make each item one or two words long.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Format your response as a list of items separated by commas.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 sample: 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  <a:p>
            <a:r>
              <a:rPr lang="de-DE" sz="11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-----------------------------------------------------------------------------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Determine whether each item in the following list of topics is a topic in the text below, which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is delimited with triple backticks.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Give your answer as list with 0 or 1 for each topic.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List of topics: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topic_list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 sample: 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26691-7299-42F0-994F-B949ABC3F7BE}"/>
              </a:ext>
            </a:extLst>
          </p:cNvPr>
          <p:cNvSpPr txBox="1"/>
          <p:nvPr/>
        </p:nvSpPr>
        <p:spPr>
          <a:xfrm>
            <a:off x="12744205" y="272611"/>
            <a:ext cx="65772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Temperature:</a:t>
            </a:r>
          </a:p>
          <a:p>
            <a:pPr marL="171455" indent="-171455">
              <a:buFontTx/>
              <a:buChar char="-"/>
            </a:pPr>
            <a:r>
              <a:rPr lang="de-DE" sz="1100" dirty="0"/>
              <a:t>Governs the randomness/creativity of the responses</a:t>
            </a:r>
            <a:r>
              <a:rPr lang="en-US" sz="1100" dirty="0"/>
              <a:t>.</a:t>
            </a:r>
          </a:p>
          <a:p>
            <a:pPr marL="171455" indent="-171455">
              <a:buFontTx/>
              <a:buChar char="-"/>
            </a:pPr>
            <a:r>
              <a:rPr lang="de-DE" sz="1100" dirty="0"/>
              <a:t>Set </a:t>
            </a:r>
            <a:r>
              <a:rPr lang="de-DE" sz="1100" dirty="0">
                <a:latin typeface="Consolas" panose="020B0609020204030204" pitchFamily="49" charset="0"/>
              </a:rPr>
              <a:t>temperature</a:t>
            </a:r>
            <a:r>
              <a:rPr lang="de-DE" sz="1100" dirty="0"/>
              <a:t> to </a:t>
            </a:r>
            <a:r>
              <a:rPr lang="de-DE" sz="1100" dirty="0">
                <a:latin typeface="Consolas" panose="020B0609020204030204" pitchFamily="49" charset="0"/>
              </a:rPr>
              <a:t>0</a:t>
            </a:r>
            <a:r>
              <a:rPr lang="de-DE" sz="1100" dirty="0"/>
              <a:t> for building reliable and predictable systems.</a:t>
            </a:r>
          </a:p>
          <a:p>
            <a:pPr marL="171455" indent="-171455">
              <a:buFontTx/>
              <a:buChar char="-"/>
            </a:pPr>
            <a:r>
              <a:rPr lang="de-DE" sz="1100" dirty="0"/>
              <a:t>Set </a:t>
            </a:r>
            <a:r>
              <a:rPr lang="de-DE" sz="1100" dirty="0">
                <a:latin typeface="Consolas" panose="020B0609020204030204" pitchFamily="49" charset="0"/>
              </a:rPr>
              <a:t>temperature</a:t>
            </a:r>
            <a:r>
              <a:rPr lang="de-DE" sz="1100" dirty="0"/>
              <a:t> to </a:t>
            </a:r>
            <a:r>
              <a:rPr lang="de-DE" sz="1100" dirty="0">
                <a:latin typeface="Consolas" panose="020B0609020204030204" pitchFamily="49" charset="0"/>
              </a:rPr>
              <a:t>0 – 0.3 </a:t>
            </a:r>
            <a:r>
              <a:rPr lang="de-DE" sz="1100" dirty="0"/>
              <a:t>for extraction, standardization, format conversion, and grammar fixes tasks.</a:t>
            </a:r>
          </a:p>
          <a:p>
            <a:pPr marL="171455" indent="-171455">
              <a:buFontTx/>
              <a:buChar char="-"/>
            </a:pPr>
            <a:r>
              <a:rPr lang="de-DE" sz="1100" dirty="0"/>
              <a:t>Set </a:t>
            </a:r>
            <a:r>
              <a:rPr lang="de-DE" sz="1100" dirty="0">
                <a:latin typeface="Consolas" panose="020B0609020204030204" pitchFamily="49" charset="0"/>
              </a:rPr>
              <a:t>temperature</a:t>
            </a:r>
            <a:r>
              <a:rPr lang="de-DE" sz="1100" dirty="0"/>
              <a:t> to </a:t>
            </a:r>
            <a:r>
              <a:rPr lang="de-DE" sz="1100" dirty="0">
                <a:latin typeface="Consolas" panose="020B0609020204030204" pitchFamily="49" charset="0"/>
              </a:rPr>
              <a:t>0.5</a:t>
            </a:r>
            <a:r>
              <a:rPr lang="de-DE" sz="1100" dirty="0"/>
              <a:t>  for writing tasks.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D0E53E-DE64-41B6-B464-1256B95F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604" y="1550967"/>
            <a:ext cx="3598882" cy="3555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C28E6C-D36D-4C65-9739-858E42AB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886" y="1550967"/>
            <a:ext cx="4122598" cy="43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FCFFD3-B87F-4DD7-98E6-3F64644E691E}"/>
              </a:ext>
            </a:extLst>
          </p:cNvPr>
          <p:cNvSpPr/>
          <p:nvPr/>
        </p:nvSpPr>
        <p:spPr>
          <a:xfrm>
            <a:off x="6591300" y="3535092"/>
            <a:ext cx="6152905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69CD6"/>
                </a:solidFill>
              </a:rPr>
              <a:t>D</a:t>
            </a:r>
            <a:r>
              <a:rPr lang="en-US" b="1" dirty="0">
                <a:solidFill>
                  <a:srgbClr val="569CD6"/>
                </a:solidFill>
              </a:rPr>
              <a:t>eal with Issues:</a:t>
            </a:r>
            <a:endParaRPr lang="en-US" dirty="0">
              <a:solidFill>
                <a:srgbClr val="CCCCCC"/>
              </a:solidFill>
            </a:endParaRPr>
          </a:p>
          <a:p>
            <a:r>
              <a:rPr lang="en-US" sz="1600" b="1" dirty="0">
                <a:solidFill>
                  <a:srgbClr val="569CD6"/>
                </a:solidFill>
              </a:rPr>
              <a:t>Output text is too long: </a:t>
            </a:r>
          </a:p>
          <a:p>
            <a:r>
              <a:rPr lang="en-US" sz="1400" b="1" dirty="0">
                <a:solidFill>
                  <a:srgbClr val="569CD6"/>
                </a:solidFill>
              </a:rPr>
              <a:t>Limit the number of words/sentences/characters  </a:t>
            </a:r>
          </a:p>
          <a:p>
            <a:r>
              <a:rPr lang="de-DE" sz="1100" dirty="0">
                <a:solidFill>
                  <a:srgbClr val="CE9178"/>
                </a:solidFill>
                <a:latin typeface="Consolas" panose="020B0609020204030204" pitchFamily="49" charset="0"/>
              </a:rPr>
              <a:t>U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se at most 50 words.</a:t>
            </a:r>
          </a:p>
          <a:p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Output text focuses on the wrong details: 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The output/answer/description is intended for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&lt;specific_group&gt;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so should be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&lt;technical&gt;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in nature and focus on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&lt;some_aspects&gt;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Output text should be organized in a table: 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After the description, include a table that gives the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&lt;information&gt;. The table should have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&lt;two&gt;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columns.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In the first column include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&lt;first_name&gt;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In the second column include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&lt;grades&gt;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Give the table the title ‘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Student_Grades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’.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Format everything as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&lt;HTML/Markdown&gt;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that can be used in a website.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Place the description in a &lt;div&gt; element.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13359A-26DC-4134-B0ED-6D748E6B7ACB}"/>
              </a:ext>
            </a:extLst>
          </p:cNvPr>
          <p:cNvSpPr/>
          <p:nvPr/>
        </p:nvSpPr>
        <p:spPr>
          <a:xfrm>
            <a:off x="438395" y="4471646"/>
            <a:ext cx="6152905" cy="1461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Principle 2: Give the model time to “think”</a:t>
            </a:r>
          </a:p>
          <a:p>
            <a:pPr lvl="0"/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1: Specify the steps required to complete a task: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Perform the following actions: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1 – Summarize the following text delimited by triple backticks with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&lt;1&gt;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sentence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2 – Translate the summary into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&lt;French&gt;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3 – List each name in the summary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4 – Output a json object that contains the following keys: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summary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num_names</a:t>
            </a: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Separate your answers with line breaks.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  <a:p>
            <a:pPr lvl="0"/>
            <a:endParaRPr lang="en-US" sz="11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2: Ask for output in a specified format: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Your task is to perform the following actions: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1 – Step 1.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2 – Step 2.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3 – Step 3.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4 – Step N.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Use the following format: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Text: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 to summarize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Summary: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summary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Translation: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summary translation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Names: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list of names in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French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summary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Output JSON: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json with summary and num_names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Text: 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endParaRPr lang="de-DE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2: Instruct the model to work out its own solution before rushing to a conclusion: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Your task is to determine if the student's solution is correct or not.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To solve the problem do the following: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 First, work out your own solution to the problem.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171455" indent="-171455">
              <a:buFontTx/>
              <a:buChar char="-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Then compare your solution to the student's solution and evaluate if the student's solution is correct or not. </a:t>
            </a:r>
          </a:p>
          <a:p>
            <a:pPr lvl="0"/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Don't decide if the student's solution is correct until you have done the problem yourself.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Use the following format: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Question: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question here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Student's solution: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student's solution here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Actual solution: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steps to work out the solution and your solution here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Is the &lt;student's solution&gt; the same as actual solution just calculated: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yes or no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Student grade: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correct or incorrect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Question: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I'm building a solar power installation and I need help working out the financials. 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- Land costs $100 / square foot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- I can buy solar panels for $250 / square foot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- I negotiated a contract for maintenance that will cost me a flat $100k per year, and an additional $10 / square foot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What is the total cost for the first year of operations as a function of the number of square feet.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Student's solution: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Let x be the size of the installation in square feet..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Costs: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1. Land cost: 100x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2. Solar panel cost: 250x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3. Maintenance cost: 100,000 + 100x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Total cost: 100x + 250x + 100,000 + 100x = 450x + 100,000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Actual solution: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BED17E-1449-44A3-8DC3-7AAF9BBDBA09}"/>
              </a:ext>
            </a:extLst>
          </p:cNvPr>
          <p:cNvGrpSpPr/>
          <p:nvPr/>
        </p:nvGrpSpPr>
        <p:grpSpPr>
          <a:xfrm>
            <a:off x="6438900" y="272611"/>
            <a:ext cx="5905500" cy="3431709"/>
            <a:chOff x="6438900" y="272610"/>
            <a:chExt cx="5905500" cy="34317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A57524-944D-4ABB-BB17-063548387E92}"/>
                </a:ext>
              </a:extLst>
            </p:cNvPr>
            <p:cNvSpPr txBox="1"/>
            <p:nvPr/>
          </p:nvSpPr>
          <p:spPr>
            <a:xfrm>
              <a:off x="6438900" y="272610"/>
              <a:ext cx="5905500" cy="343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Iterative Prompt Development:</a:t>
              </a:r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r>
                <a:rPr lang="de-DE" sz="1100" dirty="0"/>
                <a:t>There is no perfect prompt for everything. Develop your prompt in an iterative way: </a:t>
              </a:r>
            </a:p>
            <a:p>
              <a:pPr marL="171455" indent="-171455">
                <a:buFontTx/>
                <a:buChar char="-"/>
              </a:pPr>
              <a:r>
                <a:rPr lang="de-DE" sz="1100" dirty="0"/>
                <a:t>Try something and be clear and specific.</a:t>
              </a:r>
            </a:p>
            <a:p>
              <a:pPr marL="171455" indent="-171455">
                <a:buFontTx/>
                <a:buChar char="-"/>
              </a:pPr>
              <a:r>
                <a:rPr lang="de-DE" sz="1100" dirty="0"/>
                <a:t>Analyze why result does not give desired output.</a:t>
              </a:r>
            </a:p>
            <a:p>
              <a:pPr marL="171455" indent="-171455">
                <a:buFontTx/>
                <a:buChar char="-"/>
              </a:pPr>
              <a:r>
                <a:rPr lang="de-DE" sz="1100" dirty="0"/>
                <a:t>Refine the idea and the prompt</a:t>
              </a:r>
            </a:p>
            <a:p>
              <a:pPr marL="171455" indent="-171455">
                <a:buFontTx/>
                <a:buChar char="-"/>
              </a:pPr>
              <a:r>
                <a:rPr lang="de-DE" sz="1100" dirty="0"/>
                <a:t>Repeat </a:t>
              </a:r>
              <a:br>
                <a:rPr lang="de-DE" dirty="0"/>
              </a:br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D167C44-8DE4-48B4-B1FA-71D53149D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6150" y="747942"/>
              <a:ext cx="3219450" cy="1606050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DEDCE-580C-4E59-B5CD-5F58B7E661DE}"/>
              </a:ext>
            </a:extLst>
          </p:cNvPr>
          <p:cNvSpPr/>
          <p:nvPr/>
        </p:nvSpPr>
        <p:spPr>
          <a:xfrm>
            <a:off x="438395" y="425011"/>
            <a:ext cx="6152905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</a:rPr>
              <a:t>Prompting Principles</a:t>
            </a:r>
            <a:endParaRPr lang="en-US" dirty="0">
              <a:solidFill>
                <a:srgbClr val="CCCCCC"/>
              </a:solidFill>
            </a:endParaRPr>
          </a:p>
          <a:p>
            <a:r>
              <a:rPr lang="en-US" sz="1600" b="1" dirty="0">
                <a:solidFill>
                  <a:srgbClr val="569CD6"/>
                </a:solidFill>
              </a:rPr>
              <a:t>Principle 1: Write clear and specific instructions</a:t>
            </a:r>
          </a:p>
          <a:p>
            <a:r>
              <a:rPr lang="en-US" sz="1400" b="1" dirty="0">
                <a:solidFill>
                  <a:srgbClr val="569CD6"/>
                </a:solidFill>
              </a:rPr>
              <a:t>Tactic 1: Use delimiters:  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Summarize the text delimited by triple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&lt;backticks/quotes/tags&gt;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into a single sentence.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  <a:p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2: Ask for a structured output: 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Provide results in JSON format with the following keys: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&lt;book_id&gt;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&lt;title&gt;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&lt;author&gt;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&lt;genre&gt;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3: Ask the model to check whether conditions are satisfied: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If the text does not contain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&lt;something&gt;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then simply write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“&lt;something&gt;“</a:t>
            </a:r>
          </a:p>
          <a:p>
            <a:endParaRPr lang="de-DE" sz="1100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4: "Few-shot" prompting: 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Your task is to answer in a consistent style.</a:t>
            </a:r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&gt;: text/question</a:t>
            </a:r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teacher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&gt;: text/answer</a:t>
            </a:r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&gt;: text/question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4BF023-8EBC-4E0F-BC6B-B3C33DA8A5A2}"/>
              </a:ext>
            </a:extLst>
          </p:cNvPr>
          <p:cNvSpPr/>
          <p:nvPr/>
        </p:nvSpPr>
        <p:spPr>
          <a:xfrm>
            <a:off x="6591300" y="7408593"/>
            <a:ext cx="6152905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69CD6"/>
                </a:solidFill>
              </a:rPr>
              <a:t>Summarize vs. Extract</a:t>
            </a:r>
            <a:r>
              <a:rPr lang="en-US" b="1" dirty="0">
                <a:solidFill>
                  <a:srgbClr val="569CD6"/>
                </a:solidFill>
              </a:rPr>
              <a:t>: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1100" dirty="0"/>
              <a:t>Summaries include topics that my not be related to the topic of focus.</a:t>
            </a:r>
            <a:endParaRPr lang="en-US" sz="1100" b="1" dirty="0"/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Your task is to generate a short summary of a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&lt;product_review&gt;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from an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&lt;ecommerce_site&gt;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to give feedback to the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&lt;pricing_department&gt;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responsible for determining the price of the product.  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Summarize the review below, delimited by triple backticks, in at most 30 words, and focusing on any aspects that are relevant to the price and perceived value.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Review: 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prod_review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  <a:p>
            <a:r>
              <a:rPr lang="de-DE" sz="1100" dirty="0">
                <a:solidFill>
                  <a:srgbClr val="CE9178"/>
                </a:solidFill>
                <a:latin typeface="Consolas" panose="020B0609020204030204" pitchFamily="49" charset="0"/>
              </a:rPr>
              <a:t>------------------------------------------------------------------------------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Your task is to extract relevant information from a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&lt;product_review&gt;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from an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&lt;ecommerce_site&gt;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to give feedback to the Shipping department.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From the review below, delimited by triple quotes extract the information relevant to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&lt;shipping and delivery&gt;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 Limit to 30 words.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Review: 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prod_review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de-DE" sz="11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04034-7381-40E2-B812-E5D32769C3EB}"/>
              </a:ext>
            </a:extLst>
          </p:cNvPr>
          <p:cNvSpPr/>
          <p:nvPr/>
        </p:nvSpPr>
        <p:spPr>
          <a:xfrm>
            <a:off x="6591300" y="11149237"/>
            <a:ext cx="6152905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69CD6"/>
                </a:solidFill>
              </a:rPr>
              <a:t>Inferring</a:t>
            </a:r>
            <a:r>
              <a:rPr lang="en-US" b="1" dirty="0">
                <a:solidFill>
                  <a:srgbClr val="569CD6"/>
                </a:solidFill>
              </a:rPr>
              <a:t>: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1100" dirty="0"/>
              <a:t>Inferring tasks mean that the model takes a text as input and performs some kind of analysis, e.g., extracting labels, extracting names, analyzing sentiment of a text.</a:t>
            </a:r>
          </a:p>
          <a:p>
            <a:endParaRPr lang="en-US" sz="11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Identify the following items from the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&lt;review text&gt;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 Sentiment (positive or negative)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 Is the reviewer expressing anger? (true or false)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 Item purchased by reviewer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 Company that made the item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The review is delimited with triple backticks.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Format your response as a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&lt;JSON_object&gt;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with 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Sentiment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Anger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Item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 and 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Brand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 as the keys.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If the information isn't present, use 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 as the value.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Make your response as short as possible.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Format the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Anger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value as a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Review text: 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review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  <a:p>
            <a:r>
              <a:rPr lang="de-DE" sz="11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-----------------------------------------------------------------------------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Determine five topics that are being discussed in the following text, which is delimited by triple backticks.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Make each item one or two words long.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Format your response as a list of items separated by commas.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 sample: 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  <a:p>
            <a:r>
              <a:rPr lang="de-DE" sz="11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-----------------------------------------------------------------------------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Determine whether each item in the following list of topics is a topic in the text below, which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is delimited with triple backticks.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Give your answer as list with 0 or 1 for each topic.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List of topics: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topic_list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 sample: 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26691-7299-42F0-994F-B949ABC3F7BE}"/>
              </a:ext>
            </a:extLst>
          </p:cNvPr>
          <p:cNvSpPr txBox="1"/>
          <p:nvPr/>
        </p:nvSpPr>
        <p:spPr>
          <a:xfrm>
            <a:off x="12744205" y="272611"/>
            <a:ext cx="65772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Temperature:</a:t>
            </a:r>
          </a:p>
          <a:p>
            <a:pPr marL="171455" indent="-171455">
              <a:buFontTx/>
              <a:buChar char="-"/>
            </a:pPr>
            <a:r>
              <a:rPr lang="de-DE" sz="1100" dirty="0"/>
              <a:t>Governs the randomness/creativity of the responses</a:t>
            </a:r>
            <a:r>
              <a:rPr lang="en-US" sz="1100" dirty="0"/>
              <a:t>.</a:t>
            </a:r>
          </a:p>
          <a:p>
            <a:pPr marL="171455" indent="-171455">
              <a:buFontTx/>
              <a:buChar char="-"/>
            </a:pPr>
            <a:r>
              <a:rPr lang="de-DE" sz="1100" dirty="0"/>
              <a:t>Set </a:t>
            </a:r>
            <a:r>
              <a:rPr lang="de-DE" sz="1100" dirty="0">
                <a:latin typeface="Consolas" panose="020B0609020204030204" pitchFamily="49" charset="0"/>
              </a:rPr>
              <a:t>temperature</a:t>
            </a:r>
            <a:r>
              <a:rPr lang="de-DE" sz="1100" dirty="0"/>
              <a:t> to </a:t>
            </a:r>
            <a:r>
              <a:rPr lang="de-DE" sz="1100" dirty="0">
                <a:latin typeface="Consolas" panose="020B0609020204030204" pitchFamily="49" charset="0"/>
              </a:rPr>
              <a:t>0</a:t>
            </a:r>
            <a:r>
              <a:rPr lang="de-DE" sz="1100" dirty="0"/>
              <a:t> for building reliable and predictable systems.</a:t>
            </a:r>
          </a:p>
          <a:p>
            <a:pPr marL="171455" indent="-171455">
              <a:buFontTx/>
              <a:buChar char="-"/>
            </a:pPr>
            <a:r>
              <a:rPr lang="de-DE" sz="1100" dirty="0"/>
              <a:t>Set </a:t>
            </a:r>
            <a:r>
              <a:rPr lang="de-DE" sz="1100" dirty="0">
                <a:latin typeface="Consolas" panose="020B0609020204030204" pitchFamily="49" charset="0"/>
              </a:rPr>
              <a:t>temperature</a:t>
            </a:r>
            <a:r>
              <a:rPr lang="de-DE" sz="1100" dirty="0"/>
              <a:t> to </a:t>
            </a:r>
            <a:r>
              <a:rPr lang="de-DE" sz="1100" dirty="0">
                <a:latin typeface="Consolas" panose="020B0609020204030204" pitchFamily="49" charset="0"/>
              </a:rPr>
              <a:t>0 – 0.3 </a:t>
            </a:r>
            <a:r>
              <a:rPr lang="de-DE" sz="1100" dirty="0"/>
              <a:t>for extraction, standardization, format conversion, and grammar fixes tasks.</a:t>
            </a:r>
          </a:p>
          <a:p>
            <a:pPr marL="171455" indent="-171455">
              <a:buFontTx/>
              <a:buChar char="-"/>
            </a:pPr>
            <a:r>
              <a:rPr lang="de-DE" sz="1100" dirty="0"/>
              <a:t>Set </a:t>
            </a:r>
            <a:r>
              <a:rPr lang="de-DE" sz="1100" dirty="0">
                <a:latin typeface="Consolas" panose="020B0609020204030204" pitchFamily="49" charset="0"/>
              </a:rPr>
              <a:t>temperature</a:t>
            </a:r>
            <a:r>
              <a:rPr lang="de-DE" sz="1100" dirty="0"/>
              <a:t> to </a:t>
            </a:r>
            <a:r>
              <a:rPr lang="de-DE" sz="1100" dirty="0">
                <a:latin typeface="Consolas" panose="020B0609020204030204" pitchFamily="49" charset="0"/>
              </a:rPr>
              <a:t>0.5</a:t>
            </a:r>
            <a:r>
              <a:rPr lang="de-DE" sz="1100" dirty="0"/>
              <a:t>  for writing tasks.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D0E53E-DE64-41B6-B464-1256B95F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604" y="1550967"/>
            <a:ext cx="3598882" cy="3555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C28E6C-D36D-4C65-9739-858E42AB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886" y="1550967"/>
            <a:ext cx="4122598" cy="43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43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2570</Words>
  <Application>Microsoft Office PowerPoint</Application>
  <PresentationFormat>Custom</PresentationFormat>
  <Paragraphs>308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Retrospect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Alismail</dc:creator>
  <cp:lastModifiedBy>Ahmad Alismail</cp:lastModifiedBy>
  <cp:revision>25</cp:revision>
  <dcterms:created xsi:type="dcterms:W3CDTF">2023-05-10T08:52:39Z</dcterms:created>
  <dcterms:modified xsi:type="dcterms:W3CDTF">2023-05-15T16:36:03Z</dcterms:modified>
</cp:coreProperties>
</file>