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59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" initials="a" lastIdx="0" clrIdx="0">
    <p:extLst>
      <p:ext uri="{19B8F6BF-5375-455C-9EA6-DF929625EA0E}">
        <p15:presenceInfo xmlns:p15="http://schemas.microsoft.com/office/powerpoint/2012/main" userId="ah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5E7"/>
    <a:srgbClr val="3EA5E7"/>
    <a:srgbClr val="1E1E1E"/>
    <a:srgbClr val="003876"/>
    <a:srgbClr val="89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9810" autoAdjust="0"/>
  </p:normalViewPr>
  <p:slideViewPr>
    <p:cSldViewPr>
      <p:cViewPr varScale="1">
        <p:scale>
          <a:sx n="66" d="100"/>
          <a:sy n="66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121235-59F0-4F87-9878-49722612C303}" type="datetimeFigureOut">
              <a:rPr lang="de-DE"/>
              <a:pPr>
                <a:defRPr/>
              </a:pPr>
              <a:t>30.06.2017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A27E9A-61B4-455A-9FCC-8C03D6DA54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E5B4C2-2192-4EDA-930A-F98BB7AF4AFB}" type="datetimeFigureOut">
              <a:rPr lang="de-DE"/>
              <a:pPr>
                <a:defRPr/>
              </a:pPr>
              <a:t>30.06.2017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BEE076-7593-43FB-A936-00439F296E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59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04814"/>
            <a:ext cx="2228305" cy="67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://www.uni-paderborn.de/fileadmin/hochschulmarketing/corporatedesign/uni-logo600x158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549275"/>
            <a:ext cx="25193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62002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576064" cy="576064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2851" y="2586607"/>
            <a:ext cx="7938298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 durch klicken bearbeiten 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10316" y="4602831"/>
            <a:ext cx="7323369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Vortragender, Ort, Datum (durch klicken bearbeiten)</a:t>
            </a:r>
          </a:p>
        </p:txBody>
      </p:sp>
    </p:spTree>
    <p:extLst>
      <p:ext uri="{BB962C8B-B14F-4D97-AF65-F5344CB8AC3E}">
        <p14:creationId xmlns:p14="http://schemas.microsoft.com/office/powerpoint/2010/main" val="1300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39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74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47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602851" y="1988840"/>
            <a:ext cx="7938298" cy="1922513"/>
          </a:xfrm>
        </p:spPr>
        <p:txBody>
          <a:bodyPr/>
          <a:lstStyle/>
          <a:p>
            <a:r>
              <a:rPr lang="en-US" dirty="0"/>
              <a:t>Container Packing Problem</a:t>
            </a:r>
          </a:p>
          <a:p>
            <a:r>
              <a:rPr lang="en-US" dirty="0"/>
              <a:t>With Weight-Coded</a:t>
            </a:r>
          </a:p>
          <a:p>
            <a:r>
              <a:rPr lang="en-US" dirty="0"/>
              <a:t>Genetic Algorithm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Ahmad Hashemi</a:t>
            </a:r>
          </a:p>
          <a:p>
            <a:r>
              <a:rPr lang="de-DE" dirty="0"/>
              <a:t>30.06.2017</a:t>
            </a:r>
          </a:p>
        </p:txBody>
      </p:sp>
    </p:spTree>
    <p:extLst>
      <p:ext uri="{BB962C8B-B14F-4D97-AF65-F5344CB8AC3E}">
        <p14:creationId xmlns:p14="http://schemas.microsoft.com/office/powerpoint/2010/main" val="17823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A82EE5-EFC5-444C-9253-36341AB2E2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85515-86A4-4AEE-992C-98A339713F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612A6-9F6A-4C97-A23A-A0669F0C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Günther R. </a:t>
            </a:r>
            <a:r>
              <a:rPr lang="en-US" dirty="0" err="1"/>
              <a:t>Raidl</a:t>
            </a:r>
            <a:r>
              <a:rPr lang="en-US" dirty="0"/>
              <a:t>. The multiple container packing problem: A genetic</a:t>
            </a:r>
            <a:br>
              <a:rPr lang="en-US" dirty="0"/>
            </a:br>
            <a:r>
              <a:rPr lang="en-US" dirty="0"/>
              <a:t>algorithm approach with weighted </a:t>
            </a:r>
            <a:r>
              <a:rPr lang="en-US" dirty="0" err="1"/>
              <a:t>codings</a:t>
            </a:r>
            <a:r>
              <a:rPr lang="en-US" dirty="0"/>
              <a:t>. </a:t>
            </a:r>
            <a:r>
              <a:rPr lang="en-US" i="1" dirty="0"/>
              <a:t>SIGAPP Appl. </a:t>
            </a:r>
            <a:r>
              <a:rPr lang="en-US" i="1" dirty="0" err="1"/>
              <a:t>Comput</a:t>
            </a:r>
            <a:r>
              <a:rPr lang="en-US" i="1" dirty="0"/>
              <a:t>. Rev.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7(2):22–31, March 1999.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Günther </a:t>
            </a:r>
            <a:r>
              <a:rPr lang="en-US" dirty="0" err="1"/>
              <a:t>Raidl</a:t>
            </a:r>
            <a:r>
              <a:rPr lang="en-US" dirty="0"/>
              <a:t> and Gabriele </a:t>
            </a:r>
            <a:r>
              <a:rPr lang="en-US" dirty="0" err="1"/>
              <a:t>Kodydek</a:t>
            </a:r>
            <a:r>
              <a:rPr lang="en-US" dirty="0"/>
              <a:t>. Genetic algorithms for the multiple container packing problem. In </a:t>
            </a:r>
            <a:r>
              <a:rPr lang="en-US" i="1" dirty="0"/>
              <a:t>Parallel Problem Solving from</a:t>
            </a:r>
            <a:br>
              <a:rPr lang="en-US" i="1" dirty="0"/>
            </a:br>
            <a:r>
              <a:rPr lang="en-US" i="1" dirty="0"/>
              <a:t>Nature</a:t>
            </a:r>
            <a:r>
              <a:rPr lang="en-US" dirty="0"/>
              <a:t>, pages 875–884. Springer, 1998. 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43599-CE64-4352-9A48-166B10E4EB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27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Weight-Coded GA</a:t>
            </a:r>
          </a:p>
          <a:p>
            <a:pPr lvl="1"/>
            <a:r>
              <a:rPr lang="en-US" dirty="0"/>
              <a:t> statistical concept</a:t>
            </a:r>
          </a:p>
          <a:p>
            <a:pPr lvl="1"/>
            <a:r>
              <a:rPr lang="en-US" dirty="0"/>
              <a:t>Heuristic</a:t>
            </a:r>
          </a:p>
          <a:p>
            <a:r>
              <a:rPr lang="en-US" dirty="0"/>
              <a:t>Genetic Algorithm</a:t>
            </a:r>
          </a:p>
          <a:p>
            <a:pPr lvl="1"/>
            <a:r>
              <a:rPr lang="en-US" dirty="0"/>
              <a:t>Applied GA operators</a:t>
            </a:r>
          </a:p>
          <a:p>
            <a:pPr lvl="1"/>
            <a:r>
              <a:rPr lang="en-US" dirty="0"/>
              <a:t>The Constraint Termination</a:t>
            </a:r>
          </a:p>
          <a:p>
            <a:r>
              <a:rPr lang="en-US" dirty="0"/>
              <a:t>Packing Algorithm</a:t>
            </a:r>
          </a:p>
          <a:p>
            <a:r>
              <a:rPr lang="en-US" dirty="0"/>
              <a:t>Advantages of Weight-Coded GA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179512" y="116632"/>
            <a:ext cx="6984776" cy="559903"/>
          </a:xfrm>
        </p:spPr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65133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to the optimization problem is represented by a vector of weights that modifies the original problem solution. </a:t>
            </a:r>
          </a:p>
          <a:p>
            <a:r>
              <a:rPr lang="en-US" dirty="0"/>
              <a:t>Upgrading: Orientation Array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179512" y="276809"/>
            <a:ext cx="6984776" cy="559903"/>
          </a:xfrm>
        </p:spPr>
        <p:txBody>
          <a:bodyPr/>
          <a:lstStyle/>
          <a:p>
            <a:r>
              <a:rPr lang="en-US" dirty="0"/>
              <a:t>Weight-Coded 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025A4-CA4F-42C9-8077-84D17997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35369"/>
            <a:ext cx="4295792" cy="576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54C85-166C-4D9B-BBA3-EC08B52CC757}"/>
              </a:ext>
            </a:extLst>
          </p:cNvPr>
          <p:cNvSpPr txBox="1"/>
          <p:nvPr/>
        </p:nvSpPr>
        <p:spPr>
          <a:xfrm>
            <a:off x="395536" y="2659559"/>
            <a:ext cx="2895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Each candidate solution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(chromosome)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3C30D-514C-4F25-91F0-0E005FBB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497526"/>
            <a:ext cx="2814189" cy="1145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F9988-6FC2-421F-A550-58ECE4C5A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509" y="3594386"/>
            <a:ext cx="3688294" cy="842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7BAE7-4FA6-4B0C-B0A9-99349D7A4ABD}"/>
              </a:ext>
            </a:extLst>
          </p:cNvPr>
          <p:cNvSpPr txBox="1"/>
          <p:nvPr/>
        </p:nvSpPr>
        <p:spPr>
          <a:xfrm>
            <a:off x="654887" y="3726885"/>
            <a:ext cx="2077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relative value of 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Each box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E7DDCC-3B84-44D0-AAB6-10C9C3601B8C}"/>
              </a:ext>
            </a:extLst>
          </p:cNvPr>
          <p:cNvGrpSpPr/>
          <p:nvPr/>
        </p:nvGrpSpPr>
        <p:grpSpPr>
          <a:xfrm>
            <a:off x="2919951" y="4602713"/>
            <a:ext cx="3304097" cy="695456"/>
            <a:chOff x="1496180" y="4785960"/>
            <a:chExt cx="3304097" cy="6954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AEBFFF-FFD3-424B-8EDC-81DB7CEB7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5816" y="4785960"/>
              <a:ext cx="1884461" cy="695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FCBD49-435E-46FF-AD82-1EE6110D4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6180" y="4840724"/>
              <a:ext cx="610277" cy="5650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680DD7-169F-454D-9DD6-83F51B84F9F4}"/>
                    </a:ext>
                  </a:extLst>
                </p:cNvPr>
                <p:cNvSpPr txBox="1"/>
                <p:nvPr/>
              </p:nvSpPr>
              <p:spPr>
                <a:xfrm>
                  <a:off x="2123728" y="4797152"/>
                  <a:ext cx="469679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36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de-DE" sz="36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680DD7-169F-454D-9DD6-83F51B84F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4797152"/>
                  <a:ext cx="469679" cy="553998"/>
                </a:xfrm>
                <a:prstGeom prst="rect">
                  <a:avLst/>
                </a:prstGeom>
                <a:blipFill>
                  <a:blip r:embed="rId7"/>
                  <a:stretch>
                    <a:fillRect r="-688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3C0F48A-65E6-46B5-A881-72CCCA0D9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1680" y="5558202"/>
            <a:ext cx="2271735" cy="6071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60E3D6-9F07-4121-9C53-555E8B2EAF95}"/>
              </a:ext>
            </a:extLst>
          </p:cNvPr>
          <p:cNvSpPr txBox="1"/>
          <p:nvPr/>
        </p:nvSpPr>
        <p:spPr>
          <a:xfrm>
            <a:off x="4977531" y="5433875"/>
            <a:ext cx="1140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Biasing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strength</a:t>
            </a:r>
            <a:endParaRPr lang="de-DE" sz="2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72315D-2556-4630-B74C-FA6B7C87C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0057" y="5309382"/>
            <a:ext cx="2712423" cy="10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Orientation Array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randomizing the </a:t>
                </a:r>
                <a:r>
                  <a:rPr lang="en-US" dirty="0" err="1">
                    <a:sym typeface="Wingdings" panose="05000000000000000000" pitchFamily="2" charset="2"/>
                  </a:rPr>
                  <a:t>numbes</a:t>
                </a:r>
                <a:endParaRPr lang="en-US" dirty="0"/>
              </a:p>
              <a:p>
                <a:r>
                  <a:rPr lang="en-US" dirty="0"/>
                  <a:t>smallest, middle and largest dimension of the box, respectively</a:t>
                </a:r>
              </a:p>
              <a:p>
                <a:endParaRPr lang="en-US" dirty="0"/>
              </a:p>
              <a:p>
                <a:r>
                  <a:rPr lang="en-US" dirty="0"/>
                  <a:t>Run GA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a permutation of the solution </a:t>
                </a:r>
                <a:r>
                  <a:rPr lang="en-US" dirty="0">
                    <a:sym typeface="Wingdings" panose="05000000000000000000" pitchFamily="2" charset="2"/>
                  </a:rPr>
                  <a:t> convert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the relative value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replace with real dimensions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Finally  </a:t>
                </a:r>
                <a:r>
                  <a:rPr lang="en-US" dirty="0"/>
                  <a:t>sorted order of boxes in order to be packed in containers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2" t="-8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179512" y="276809"/>
            <a:ext cx="6984776" cy="559903"/>
          </a:xfrm>
        </p:spPr>
        <p:txBody>
          <a:bodyPr/>
          <a:lstStyle/>
          <a:p>
            <a:r>
              <a:rPr lang="en-US" dirty="0"/>
              <a:t>Weight-Coded GA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2F4F49-5E4B-4C41-802A-2CCBB425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357865"/>
            <a:ext cx="2863602" cy="9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7318D-333D-4631-81E9-9A67C0EAD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12" y="1981994"/>
            <a:ext cx="7496175" cy="3705225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Fit </a:t>
            </a:r>
            <a:r>
              <a:rPr lang="de-DE" dirty="0" err="1"/>
              <a:t>Algorithm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75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1350041"/>
            <a:ext cx="8712968" cy="4970182"/>
          </a:xfrm>
        </p:spPr>
        <p:txBody>
          <a:bodyPr/>
          <a:lstStyle/>
          <a:p>
            <a:r>
              <a:rPr lang="en-US" dirty="0"/>
              <a:t>Block-and-layer method</a:t>
            </a:r>
          </a:p>
          <a:p>
            <a:pPr marL="914400" lvl="1" indent="-457200">
              <a:buAutoNum type="arabicPeriod"/>
            </a:pPr>
            <a:r>
              <a:rPr lang="en-US" dirty="0"/>
              <a:t>starting from the origin along the X-axis till there is no more space for a new box </a:t>
            </a:r>
            <a:r>
              <a:rPr lang="en-US" dirty="0">
                <a:sym typeface="Wingdings" panose="05000000000000000000" pitchFamily="2" charset="2"/>
              </a:rPr>
              <a:t> first block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Action point move to the point with coordination of (null , box with the largest width) </a:t>
            </a:r>
            <a:r>
              <a:rPr lang="en-US" dirty="0">
                <a:sym typeface="Wingdings" panose="05000000000000000000" pitchFamily="2" charset="2"/>
              </a:rPr>
              <a:t> new block</a:t>
            </a:r>
          </a:p>
          <a:p>
            <a:pPr marL="914400" lvl="1" indent="-4572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there is no more space for a new block  close layer</a:t>
            </a:r>
          </a:p>
          <a:p>
            <a:pPr marL="914400" lvl="1" indent="-457200">
              <a:buAutoNum type="arabicPeriod"/>
            </a:pPr>
            <a:r>
              <a:rPr lang="en-US" dirty="0"/>
              <a:t>Action point = (null ,null,  box with the largest height) </a:t>
            </a:r>
            <a:r>
              <a:rPr lang="en-US" dirty="0">
                <a:sym typeface="Wingdings" panose="05000000000000000000" pitchFamily="2" charset="2"/>
              </a:rPr>
              <a:t> new layer</a:t>
            </a:r>
          </a:p>
          <a:p>
            <a:pPr marL="914400" lvl="1" indent="-4572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there is no more space to pack a new layer  container is full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179512" y="276809"/>
            <a:ext cx="6984776" cy="559903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7357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1350041"/>
            <a:ext cx="8712968" cy="4970182"/>
          </a:xfrm>
        </p:spPr>
        <p:txBody>
          <a:bodyPr/>
          <a:lstStyle/>
          <a:p>
            <a:r>
              <a:rPr lang="en-US" dirty="0"/>
              <a:t>Genetic Algorithm</a:t>
            </a:r>
          </a:p>
          <a:p>
            <a:pPr lvl="1"/>
            <a:r>
              <a:rPr lang="en-US" dirty="0"/>
              <a:t>Applied GA operators</a:t>
            </a:r>
          </a:p>
          <a:p>
            <a:pPr lvl="2"/>
            <a:r>
              <a:rPr lang="en-US" dirty="0"/>
              <a:t>Elite</a:t>
            </a:r>
          </a:p>
          <a:p>
            <a:pPr lvl="2"/>
            <a:r>
              <a:rPr lang="en-US" dirty="0" err="1"/>
              <a:t>Corssover</a:t>
            </a:r>
            <a:r>
              <a:rPr lang="en-US" dirty="0"/>
              <a:t> double point</a:t>
            </a:r>
          </a:p>
          <a:p>
            <a:pPr lvl="2"/>
            <a:r>
              <a:rPr lang="en-US" dirty="0" err="1"/>
              <a:t>SwapMutate</a:t>
            </a:r>
            <a:endParaRPr lang="en-US" dirty="0"/>
          </a:p>
          <a:p>
            <a:pPr lvl="2"/>
            <a:r>
              <a:rPr lang="en-US" dirty="0"/>
              <a:t>Customized Operator \</a:t>
            </a:r>
            <a:r>
              <a:rPr lang="en-US" dirty="0" err="1"/>
              <a:t>textendash</a:t>
            </a:r>
            <a:r>
              <a:rPr lang="en-US" dirty="0"/>
              <a:t> Gene Mutate Operator</a:t>
            </a:r>
          </a:p>
          <a:p>
            <a:pPr lvl="3"/>
            <a:r>
              <a:rPr lang="en-US" dirty="0"/>
              <a:t>Using previous operators, dimension arrays will not be evolved along execution of the GA</a:t>
            </a:r>
          </a:p>
          <a:p>
            <a:pPr lvl="3"/>
            <a:r>
              <a:rPr lang="en-US" dirty="0"/>
              <a:t>Developing a new mutation operator</a:t>
            </a:r>
          </a:p>
          <a:p>
            <a:pPr lvl="1"/>
            <a:r>
              <a:rPr lang="en-US" dirty="0"/>
              <a:t>The Constraint Termination</a:t>
            </a:r>
          </a:p>
          <a:p>
            <a:pPr lvl="2"/>
            <a:r>
              <a:rPr lang="en-US" dirty="0"/>
              <a:t>the GA is adjusted to evolved for 400 generations</a:t>
            </a:r>
          </a:p>
          <a:p>
            <a:pPr lvl="2"/>
            <a:r>
              <a:rPr lang="en-US" dirty="0"/>
              <a:t>obtaining a better solution compared with the first method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179512" y="276809"/>
            <a:ext cx="6984776" cy="559903"/>
          </a:xfrm>
        </p:spPr>
        <p:txBody>
          <a:bodyPr/>
          <a:lstStyle/>
          <a:p>
            <a:r>
              <a:rPr lang="en-US" dirty="0"/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298089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1350041"/>
            <a:ext cx="8712968" cy="4970182"/>
          </a:xfrm>
        </p:spPr>
        <p:txBody>
          <a:bodyPr/>
          <a:lstStyle/>
          <a:p>
            <a:r>
              <a:rPr lang="en-US" dirty="0"/>
              <a:t>2 methods to solve the CP problem with GA</a:t>
            </a:r>
          </a:p>
          <a:p>
            <a:pPr lvl="1"/>
            <a:r>
              <a:rPr lang="en-US" dirty="0"/>
              <a:t>direct encoding</a:t>
            </a:r>
          </a:p>
          <a:p>
            <a:pPr lvl="2"/>
            <a:r>
              <a:rPr lang="en-US" dirty="0"/>
              <a:t>chromosomes containing genes, which indicate which box should be packed in which container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Weight-Coded GA Vs. direct encoding</a:t>
            </a:r>
          </a:p>
          <a:p>
            <a:pPr lvl="2"/>
            <a:r>
              <a:rPr lang="en-US" dirty="0"/>
              <a:t>Direct encoding </a:t>
            </a:r>
            <a:r>
              <a:rPr lang="en-US" dirty="0">
                <a:sym typeface="Wingdings" panose="05000000000000000000" pitchFamily="2" charset="2"/>
              </a:rPr>
              <a:t> infeasible solutions must be handled</a:t>
            </a:r>
          </a:p>
          <a:p>
            <a:pPr lvl="3"/>
            <a:r>
              <a:rPr lang="en-US" dirty="0"/>
              <a:t>a repair algorithm</a:t>
            </a:r>
          </a:p>
          <a:p>
            <a:pPr lvl="3"/>
            <a:r>
              <a:rPr lang="en-US" dirty="0"/>
              <a:t>adding a penalty term to FF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Weight-Coded GA </a:t>
            </a:r>
            <a:r>
              <a:rPr lang="en-US" dirty="0">
                <a:sym typeface="Wingdings" panose="05000000000000000000" pitchFamily="2" charset="2"/>
              </a:rPr>
              <a:t> operators is used to generate new chromosome that contain always valid permutation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179512" y="276809"/>
            <a:ext cx="6984776" cy="559903"/>
          </a:xfrm>
        </p:spPr>
        <p:txBody>
          <a:bodyPr/>
          <a:lstStyle/>
          <a:p>
            <a:r>
              <a:rPr lang="en-US" dirty="0"/>
              <a:t>Advantages of Weight-Coded GA</a:t>
            </a:r>
          </a:p>
        </p:txBody>
      </p:sp>
    </p:spTree>
    <p:extLst>
      <p:ext uri="{BB962C8B-B14F-4D97-AF65-F5344CB8AC3E}">
        <p14:creationId xmlns:p14="http://schemas.microsoft.com/office/powerpoint/2010/main" val="240089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44D0A-487D-4855-A72C-6B98D59908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Autor, Titel und Datum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5CDFD-4059-47E8-9FBF-BE03D31D4F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606B2-E9C5-4379-A724-DF810C637B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772A3-BF09-429F-A513-D4CE78814E4B}"/>
              </a:ext>
            </a:extLst>
          </p:cNvPr>
          <p:cNvSpPr/>
          <p:nvPr/>
        </p:nvSpPr>
        <p:spPr>
          <a:xfrm>
            <a:off x="1907704" y="3945830"/>
            <a:ext cx="56166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Any questions?</a:t>
            </a:r>
            <a:endParaRPr lang="en-US" sz="16600" b="1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701C6-F2D6-4C49-A3D6-659AEA09A236}"/>
              </a:ext>
            </a:extLst>
          </p:cNvPr>
          <p:cNvSpPr/>
          <p:nvPr/>
        </p:nvSpPr>
        <p:spPr>
          <a:xfrm>
            <a:off x="250824" y="1967977"/>
            <a:ext cx="86423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Thank you for your attention </a:t>
            </a:r>
            <a:endParaRPr lang="en-US" sz="16600" b="1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712930"/>
      </p:ext>
    </p:extLst>
  </p:cSld>
  <p:clrMapOvr>
    <a:masterClrMapping/>
  </p:clrMapOvr>
</p:sld>
</file>

<file path=ppt/theme/theme1.xml><?xml version="1.0" encoding="utf-8"?>
<a:theme xmlns:a="http://schemas.openxmlformats.org/drawingml/2006/main" name="DSOR Vorlesungen - Vorlage 2011">
  <a:themeElements>
    <a:clrScheme name="Benutzerdefiniert 15">
      <a:dk1>
        <a:srgbClr val="1E1E1E"/>
      </a:dk1>
      <a:lt1>
        <a:sysClr val="window" lastClr="FFFFFF"/>
      </a:lt1>
      <a:dk2>
        <a:srgbClr val="003876"/>
      </a:dk2>
      <a:lt2>
        <a:srgbClr val="FFFFFF"/>
      </a:lt2>
      <a:accent1>
        <a:srgbClr val="F7921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9ACDF"/>
      </a:accent5>
      <a:accent6>
        <a:srgbClr val="003876"/>
      </a:accent6>
      <a:hlink>
        <a:srgbClr val="366092"/>
      </a:hlink>
      <a:folHlink>
        <a:srgbClr val="95373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428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Wingdings 3</vt:lpstr>
      <vt:lpstr>DSOR Vorlesungen - Vorlage 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</dc:title>
  <dc:creator>dohle</dc:creator>
  <cp:lastModifiedBy>ahmad</cp:lastModifiedBy>
  <cp:revision>403</cp:revision>
  <cp:lastPrinted>2013-10-17T08:46:04Z</cp:lastPrinted>
  <dcterms:created xsi:type="dcterms:W3CDTF">2011-01-12T15:53:05Z</dcterms:created>
  <dcterms:modified xsi:type="dcterms:W3CDTF">2017-06-30T10:02:33Z</dcterms:modified>
</cp:coreProperties>
</file>