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0" r:id="rId4"/>
    <p:sldId id="262" r:id="rId5"/>
    <p:sldId id="264" r:id="rId6"/>
    <p:sldId id="263" r:id="rId7"/>
    <p:sldId id="265" r:id="rId8"/>
    <p:sldId id="266" r:id="rId9"/>
    <p:sldId id="267" r:id="rId10"/>
    <p:sldId id="261" r:id="rId1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A5E7"/>
    <a:srgbClr val="3EA5E7"/>
    <a:srgbClr val="1E1E1E"/>
    <a:srgbClr val="003876"/>
    <a:srgbClr val="89A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9810" autoAdjust="0"/>
  </p:normalViewPr>
  <p:slideViewPr>
    <p:cSldViewPr>
      <p:cViewPr>
        <p:scale>
          <a:sx n="81" d="100"/>
          <a:sy n="81" d="100"/>
        </p:scale>
        <p:origin x="8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6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121235-59F0-4F87-9878-49722612C303}" type="datetimeFigureOut">
              <a:rPr lang="de-DE"/>
              <a:pPr>
                <a:defRPr/>
              </a:pPr>
              <a:t>20.02.2017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A27E9A-61B4-455A-9FCC-8C03D6DA547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135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6E5B4C2-2192-4EDA-930A-F98BB7AF4AFB}" type="datetimeFigureOut">
              <a:rPr lang="de-DE"/>
              <a:pPr>
                <a:defRPr/>
              </a:pPr>
              <a:t>20.02.2017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5070" tIns="47535" rIns="95070" bIns="47535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BEE076-7593-43FB-A936-00439F296E6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592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4208" y="404814"/>
            <a:ext cx="2228305" cy="67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http://www.uni-paderborn.de/fileadmin/hochschulmarketing/corporatedesign/uni-logo600x158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8313" y="549275"/>
            <a:ext cx="25193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620026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949280"/>
            <a:ext cx="576064" cy="576064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2851" y="2586607"/>
            <a:ext cx="7938298" cy="9144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 durch klicken bearbeiten 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910316" y="4602831"/>
            <a:ext cx="7323369" cy="9144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Vortragender, Ort, Datum (durch klicken bearbeiten)</a:t>
            </a:r>
          </a:p>
        </p:txBody>
      </p:sp>
    </p:spTree>
    <p:extLst>
      <p:ext uri="{BB962C8B-B14F-4D97-AF65-F5344CB8AC3E}">
        <p14:creationId xmlns:p14="http://schemas.microsoft.com/office/powerpoint/2010/main" val="13009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075"/>
            <a:ext cx="9144000" cy="31630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2948" y="189098"/>
            <a:ext cx="1579532" cy="47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DSORLab_300p_m_unischrif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gray">
          <a:xfrm>
            <a:off x="7393101" y="764704"/>
            <a:ext cx="14192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ußzeilenplatzhalter 4"/>
          <p:cNvSpPr>
            <a:spLocks noGrp="1" noChangeAspect="1"/>
          </p:cNvSpPr>
          <p:nvPr>
            <p:ph type="ftr" sz="quarter" idx="15"/>
          </p:nvPr>
        </p:nvSpPr>
        <p:spPr>
          <a:xfrm>
            <a:off x="250824" y="6569074"/>
            <a:ext cx="7561535" cy="31630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Autor, Titel und Datum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885113" y="6569075"/>
            <a:ext cx="1008062" cy="31630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Folie </a:t>
            </a:r>
            <a:fld id="{C5B99BE9-68F4-45CD-9E6B-8567659B8F7B}" type="slidenum">
              <a:rPr smtClean="0"/>
              <a:pPr>
                <a:defRPr/>
              </a:pPr>
              <a:t>‹Nr.›</a:t>
            </a:fld>
            <a:endParaRPr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033"/>
            <a:ext cx="9144000" cy="45719"/>
          </a:xfrm>
          <a:prstGeom prst="rect">
            <a:avLst/>
          </a:prstGeom>
        </p:spPr>
      </p:pic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251520" y="1350041"/>
            <a:ext cx="864096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chemeClr val="accent1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79512" y="116632"/>
            <a:ext cx="6984776" cy="936104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8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2289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075"/>
            <a:ext cx="9144000" cy="31630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2948" y="189098"/>
            <a:ext cx="1579532" cy="47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DSORLab_300p_m_unischrif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gray">
          <a:xfrm>
            <a:off x="7393101" y="764704"/>
            <a:ext cx="14192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ußzeilenplatzhalter 4"/>
          <p:cNvSpPr>
            <a:spLocks noGrp="1" noChangeAspect="1"/>
          </p:cNvSpPr>
          <p:nvPr>
            <p:ph type="ftr" sz="quarter" idx="15"/>
          </p:nvPr>
        </p:nvSpPr>
        <p:spPr>
          <a:xfrm>
            <a:off x="250824" y="6569074"/>
            <a:ext cx="7561535" cy="31630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Autor, Titel und Datum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885113" y="6569075"/>
            <a:ext cx="1008062" cy="31630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Folie </a:t>
            </a:r>
            <a:fld id="{C5B99BE9-68F4-45CD-9E6B-8567659B8F7B}" type="slidenum">
              <a:rPr smtClean="0"/>
              <a:pPr>
                <a:defRPr/>
              </a:pPr>
              <a:t>‹Nr.›</a:t>
            </a:fld>
            <a:endParaRPr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033"/>
            <a:ext cx="9144000" cy="45719"/>
          </a:xfrm>
          <a:prstGeom prst="rect">
            <a:avLst/>
          </a:prstGeom>
        </p:spPr>
      </p:pic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251520" y="1350041"/>
            <a:ext cx="417600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marL="1714500" indent="-342900"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5" name="Inhaltsplatzhalter 2"/>
          <p:cNvSpPr>
            <a:spLocks noGrp="1"/>
          </p:cNvSpPr>
          <p:nvPr>
            <p:ph idx="18"/>
          </p:nvPr>
        </p:nvSpPr>
        <p:spPr>
          <a:xfrm>
            <a:off x="4716480" y="1350041"/>
            <a:ext cx="417600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chemeClr val="accent1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79512" y="116632"/>
            <a:ext cx="6984776" cy="936104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8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395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(mit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075"/>
            <a:ext cx="9144000" cy="31630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2948" y="189098"/>
            <a:ext cx="1579532" cy="47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DSORLab_300p_m_unischrif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gray">
          <a:xfrm>
            <a:off x="7393101" y="764704"/>
            <a:ext cx="14192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251520" y="1350041"/>
            <a:ext cx="864096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chemeClr val="accent1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1" name="Fußzeilenplatzhalter 4"/>
          <p:cNvSpPr>
            <a:spLocks noGrp="1" noChangeAspect="1"/>
          </p:cNvSpPr>
          <p:nvPr>
            <p:ph type="ftr" sz="quarter" idx="15"/>
          </p:nvPr>
        </p:nvSpPr>
        <p:spPr>
          <a:xfrm>
            <a:off x="250824" y="6569074"/>
            <a:ext cx="7561535" cy="31630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Autor, Titel und Datum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885113" y="6569075"/>
            <a:ext cx="1008062" cy="31630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Folie </a:t>
            </a:r>
            <a:fld id="{C5B99BE9-68F4-45CD-9E6B-8567659B8F7B}" type="slidenum">
              <a:rPr smtClean="0"/>
              <a:pPr>
                <a:defRPr/>
              </a:pPr>
              <a:t>‹Nr.›</a:t>
            </a:fld>
            <a:endParaRPr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033"/>
            <a:ext cx="9144000" cy="45719"/>
          </a:xfrm>
          <a:prstGeom prst="rect">
            <a:avLst/>
          </a:prstGeom>
        </p:spPr>
      </p:pic>
      <p:sp>
        <p:nvSpPr>
          <p:cNvPr id="15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81153" y="603981"/>
            <a:ext cx="6984775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79512" y="116632"/>
            <a:ext cx="6984776" cy="5599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6742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(mit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075"/>
            <a:ext cx="9144000" cy="31630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2948" y="189098"/>
            <a:ext cx="1579532" cy="47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DSORLab_300p_m_unischrif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gray">
          <a:xfrm>
            <a:off x="7393101" y="764704"/>
            <a:ext cx="14192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251520" y="1350041"/>
            <a:ext cx="417600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marL="1714500" indent="-342900"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1" name="Fußzeilenplatzhalter 4"/>
          <p:cNvSpPr>
            <a:spLocks noGrp="1" noChangeAspect="1"/>
          </p:cNvSpPr>
          <p:nvPr>
            <p:ph type="ftr" sz="quarter" idx="15"/>
          </p:nvPr>
        </p:nvSpPr>
        <p:spPr>
          <a:xfrm>
            <a:off x="250824" y="6569074"/>
            <a:ext cx="7561535" cy="31630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Autor, Titel und Datum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885113" y="6569075"/>
            <a:ext cx="1008062" cy="31630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Folie </a:t>
            </a:r>
            <a:fld id="{C5B99BE9-68F4-45CD-9E6B-8567659B8F7B}" type="slidenum">
              <a:rPr smtClean="0"/>
              <a:pPr>
                <a:defRPr/>
              </a:pPr>
              <a:t>‹Nr.›</a:t>
            </a:fld>
            <a:endParaRPr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033"/>
            <a:ext cx="9144000" cy="45719"/>
          </a:xfrm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81153" y="603981"/>
            <a:ext cx="6984775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8"/>
          </p:nvPr>
        </p:nvSpPr>
        <p:spPr>
          <a:xfrm>
            <a:off x="4716480" y="1350041"/>
            <a:ext cx="4176000" cy="49701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SzPct val="70000"/>
              <a:buFont typeface="Wingdings 3" pitchFamily="18" charset="2"/>
              <a:buChar char="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buSzPct val="70000"/>
              <a:buFont typeface="Wingdings 3" pitchFamily="18" charset="2"/>
              <a:buChar char=""/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tx2"/>
              </a:buClr>
              <a:buSzPct val="70000"/>
              <a:buFont typeface="Wingdings 3" pitchFamily="18" charset="2"/>
              <a:buChar char=""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chemeClr val="accent1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tx2"/>
              </a:buClr>
              <a:buSzPct val="80000"/>
              <a:buFont typeface="Wingdings" pitchFamily="2" charset="2"/>
              <a:buChar char="§"/>
              <a:defRPr sz="1400" baseline="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79512" y="116632"/>
            <a:ext cx="6984776" cy="5599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2470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7" r:id="rId3"/>
    <p:sldLayoutId id="2147483656" r:id="rId4"/>
    <p:sldLayoutId id="2147483658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Large neighborhood search for a dial-a-ride problem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By</a:t>
            </a:r>
            <a:r>
              <a:rPr lang="de-DE" dirty="0"/>
              <a:t> Lars Burghardt, Alexander </a:t>
            </a:r>
            <a:r>
              <a:rPr lang="de-DE" dirty="0" err="1"/>
              <a:t>Wördekemper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Ahmad Hashemi </a:t>
            </a:r>
          </a:p>
        </p:txBody>
      </p:sp>
    </p:spTree>
    <p:extLst>
      <p:ext uri="{BB962C8B-B14F-4D97-AF65-F5344CB8AC3E}">
        <p14:creationId xmlns:p14="http://schemas.microsoft.com/office/powerpoint/2010/main" val="1782341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10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HoMu</a:t>
            </a:r>
            <a:r>
              <a:rPr lang="en-US" dirty="0"/>
              <a:t> 12] M. I. </a:t>
            </a:r>
            <a:r>
              <a:rPr lang="en-US" dirty="0" err="1"/>
              <a:t>Hosny</a:t>
            </a:r>
            <a:r>
              <a:rPr lang="en-US" dirty="0"/>
              <a:t> and C. </a:t>
            </a:r>
            <a:r>
              <a:rPr lang="en-US" dirty="0" err="1"/>
              <a:t>L.Mumford</a:t>
            </a:r>
            <a:r>
              <a:rPr lang="en-US" dirty="0"/>
              <a:t>, “Constructing initial solutions for the multiple vehicle pickup and delivery problem with time windows”, Journal of King Saud University, Computer and Information Sciences, vol. 24, no. 1, pp. 59–69, 2012.</a:t>
            </a:r>
          </a:p>
          <a:p>
            <a:r>
              <a:rPr lang="en-US" dirty="0"/>
              <a:t>[</a:t>
            </a:r>
            <a:r>
              <a:rPr lang="en-US" dirty="0" err="1"/>
              <a:t>JaHe</a:t>
            </a:r>
            <a:r>
              <a:rPr lang="en-US" dirty="0"/>
              <a:t> 11] S. </a:t>
            </a:r>
            <a:r>
              <a:rPr lang="nl-NL" dirty="0"/>
              <a:t>Jain , P. Van Hentenryck, “</a:t>
            </a:r>
            <a:r>
              <a:rPr lang="en-US" dirty="0"/>
              <a:t>Large neighborhood search for dial-a-ride problems”, In: Principles and practice of constraint programming, Notes in computer science, vol. 6876. Springer, 2011.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</p:spTree>
    <p:extLst>
      <p:ext uri="{BB962C8B-B14F-4D97-AF65-F5344CB8AC3E}">
        <p14:creationId xmlns:p14="http://schemas.microsoft.com/office/powerpoint/2010/main" val="354513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 of an initial solution</a:t>
            </a:r>
          </a:p>
          <a:p>
            <a:pPr lvl="1"/>
            <a:r>
              <a:rPr lang="en-US" dirty="0"/>
              <a:t>Sequential construction with a hill climb algorithm</a:t>
            </a:r>
          </a:p>
          <a:p>
            <a:pPr lvl="1"/>
            <a:r>
              <a:rPr lang="en-US" dirty="0"/>
              <a:t>Feasibility Checker</a:t>
            </a:r>
          </a:p>
          <a:p>
            <a:r>
              <a:rPr lang="en-US" dirty="0"/>
              <a:t>Large neighborhood search</a:t>
            </a:r>
          </a:p>
          <a:p>
            <a:r>
              <a:rPr lang="en-US" dirty="0"/>
              <a:t>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25475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step we try to find an initial solution by a sequential construction algorithm and a hill climbing algorithm introduced in [</a:t>
            </a:r>
            <a:r>
              <a:rPr lang="en-US" dirty="0" err="1"/>
              <a:t>HoMu</a:t>
            </a:r>
            <a:r>
              <a:rPr lang="en-US" dirty="0"/>
              <a:t> 12]</a:t>
            </a:r>
          </a:p>
          <a:p>
            <a:r>
              <a:rPr lang="en-US" dirty="0"/>
              <a:t>The </a:t>
            </a:r>
            <a:r>
              <a:rPr lang="en-US" b="1" dirty="0"/>
              <a:t>sequential construction </a:t>
            </a:r>
            <a:r>
              <a:rPr lang="en-US" dirty="0"/>
              <a:t>heuristic tries to build routes one after another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random customer which is not yet in a route is inserted in the route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hill climbing algorithm tries to improve the new route with the inserted customer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improved route is feasible (checked by the </a:t>
            </a:r>
            <a:r>
              <a:rPr lang="en-US" b="1" dirty="0"/>
              <a:t>feasibility checker</a:t>
            </a:r>
            <a:r>
              <a:rPr lang="en-US" dirty="0"/>
              <a:t>) the customer stays in the route, else it gets removed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no feasible customer can be added in the current route, the next route is created and the algorithm starts again for the new route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Initial solution</a:t>
            </a:r>
          </a:p>
        </p:txBody>
      </p:sp>
    </p:spTree>
    <p:extLst>
      <p:ext uri="{BB962C8B-B14F-4D97-AF65-F5344CB8AC3E}">
        <p14:creationId xmlns:p14="http://schemas.microsoft.com/office/powerpoint/2010/main" val="340601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hill climb algorithm </a:t>
            </a:r>
            <a:r>
              <a:rPr lang="en-US" dirty="0"/>
              <a:t>gets a route and tries to improve it for a given cost function by switching nodes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each possible pair of locations: 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/>
              <a:t>Switch the locations if the latter location has a later upper time window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/>
              <a:t>Calculate the </a:t>
            </a:r>
            <a:r>
              <a:rPr lang="en-US" b="1" dirty="0"/>
              <a:t>cost function </a:t>
            </a:r>
            <a:r>
              <a:rPr lang="en-US" dirty="0"/>
              <a:t>of the new route, if it is better than for the old route keep the new route, else switch it back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until no improvements can be made</a:t>
            </a:r>
          </a:p>
          <a:p>
            <a:pPr marL="400050"/>
            <a:r>
              <a:rPr lang="en-US" dirty="0"/>
              <a:t>The </a:t>
            </a:r>
            <a:r>
              <a:rPr lang="en-US" b="1" dirty="0"/>
              <a:t>cost function </a:t>
            </a:r>
            <a:r>
              <a:rPr lang="en-US" dirty="0"/>
              <a:t>is dependent of the route duration, time window violations and capacity violations calculated by the feasibility checker. All are weighted with w1, w2 and w3 equal to 1.0.</a:t>
            </a:r>
            <a:endParaRPr lang="en-US" b="1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Hill climbing algorithm</a:t>
            </a:r>
          </a:p>
        </p:txBody>
      </p:sp>
    </p:spTree>
    <p:extLst>
      <p:ext uri="{BB962C8B-B14F-4D97-AF65-F5344CB8AC3E}">
        <p14:creationId xmlns:p14="http://schemas.microsoft.com/office/powerpoint/2010/main" val="173213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large neighborhood search </a:t>
            </a:r>
            <a:r>
              <a:rPr lang="en-US" dirty="0"/>
              <a:t>gets as input a feasible solution constructed by the sequential construction algorithm [</a:t>
            </a:r>
            <a:r>
              <a:rPr lang="en-US" dirty="0" err="1"/>
              <a:t>JaHe</a:t>
            </a:r>
            <a:r>
              <a:rPr lang="en-US" dirty="0"/>
              <a:t> 11]</a:t>
            </a:r>
          </a:p>
          <a:p>
            <a:r>
              <a:rPr lang="en-US" dirty="0"/>
              <a:t>It also gets a </a:t>
            </a:r>
            <a:r>
              <a:rPr lang="en-US" dirty="0" err="1"/>
              <a:t>maxSize</a:t>
            </a:r>
            <a:r>
              <a:rPr lang="en-US" dirty="0"/>
              <a:t> variable (max. number of customers to be destroyed), a range (to explore larger neighborhoods first), a variable iterations and a probability to accept worse solutions</a:t>
            </a:r>
          </a:p>
          <a:p>
            <a:r>
              <a:rPr lang="en-US" dirty="0"/>
              <a:t>The </a:t>
            </a:r>
            <a:r>
              <a:rPr lang="en-US" b="1" dirty="0"/>
              <a:t>destroy operator </a:t>
            </a:r>
            <a:r>
              <a:rPr lang="en-US" dirty="0"/>
              <a:t>destroys the routes by removing n random customers from the routes</a:t>
            </a:r>
          </a:p>
          <a:p>
            <a:r>
              <a:rPr lang="en-US" dirty="0"/>
              <a:t>The </a:t>
            </a:r>
            <a:r>
              <a:rPr lang="en-US" b="1" dirty="0"/>
              <a:t>repair operator </a:t>
            </a:r>
            <a:r>
              <a:rPr lang="en-US" dirty="0"/>
              <a:t>repairs the solution by adding the removed customers randomly to the existing partial routes. After adding a customer the hill climbing algorithm is used to improve the routes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Large neighborhood search</a:t>
            </a:r>
          </a:p>
        </p:txBody>
      </p:sp>
    </p:spTree>
    <p:extLst>
      <p:ext uri="{BB962C8B-B14F-4D97-AF65-F5344CB8AC3E}">
        <p14:creationId xmlns:p14="http://schemas.microsoft.com/office/powerpoint/2010/main" val="197978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LNS works as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&lt;-2; </a:t>
            </a:r>
            <a:r>
              <a:rPr lang="en-US" dirty="0" err="1"/>
              <a:t>i</a:t>
            </a:r>
            <a:r>
              <a:rPr lang="en-US" dirty="0"/>
              <a:t> ≤ </a:t>
            </a:r>
            <a:r>
              <a:rPr lang="en-US" dirty="0" err="1"/>
              <a:t>maxSize</a:t>
            </a:r>
            <a:r>
              <a:rPr lang="en-US" dirty="0"/>
              <a:t>-range; 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for j &lt;- 0; j ≤ range; </a:t>
            </a:r>
            <a:r>
              <a:rPr lang="en-US" dirty="0" err="1"/>
              <a:t>j++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 for k &lt;-0; k ≤ iterations; k++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  Repair(Destroy(</a:t>
            </a:r>
            <a:r>
              <a:rPr lang="en-US" dirty="0" err="1"/>
              <a:t>i+j</a:t>
            </a:r>
            <a:r>
              <a:rPr lang="en-US" dirty="0"/>
              <a:t>))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   Check if the new solution is feasible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   if it is feasible and the new solution has a better objective than the          old solution or with probability p set </a:t>
            </a:r>
            <a:r>
              <a:rPr lang="en-US" dirty="0" err="1"/>
              <a:t>currentsolution</a:t>
            </a:r>
            <a:r>
              <a:rPr lang="en-US" dirty="0"/>
              <a:t> = new solution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   if current solution &lt; </a:t>
            </a:r>
            <a:r>
              <a:rPr lang="en-US" dirty="0" err="1"/>
              <a:t>bestsolution</a:t>
            </a:r>
            <a:r>
              <a:rPr lang="en-US" dirty="0"/>
              <a:t> set </a:t>
            </a:r>
            <a:r>
              <a:rPr lang="en-US" dirty="0" err="1"/>
              <a:t>bestsolution</a:t>
            </a:r>
            <a:r>
              <a:rPr lang="en-US" dirty="0"/>
              <a:t> = </a:t>
            </a:r>
            <a:r>
              <a:rPr lang="en-US" dirty="0" err="1"/>
              <a:t>currentsolution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Large neighborhood search</a:t>
            </a:r>
          </a:p>
        </p:txBody>
      </p:sp>
    </p:spTree>
    <p:extLst>
      <p:ext uri="{BB962C8B-B14F-4D97-AF65-F5344CB8AC3E}">
        <p14:creationId xmlns:p14="http://schemas.microsoft.com/office/powerpoint/2010/main" val="369685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0796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5400"/>
              <a:t>Any questions</a:t>
            </a:r>
            <a:r>
              <a:rPr lang="en-US" sz="5400" dirty="0"/>
              <a:t>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6381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Operations</a:t>
            </a:r>
            <a:r>
              <a:rPr lang="de-DE" dirty="0"/>
              <a:t> Research 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C5B99BE9-68F4-45CD-9E6B-8567659B8F7B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5400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529741383"/>
      </p:ext>
    </p:extLst>
  </p:cSld>
  <p:clrMapOvr>
    <a:masterClrMapping/>
  </p:clrMapOvr>
</p:sld>
</file>

<file path=ppt/theme/theme1.xml><?xml version="1.0" encoding="utf-8"?>
<a:theme xmlns:a="http://schemas.openxmlformats.org/drawingml/2006/main" name="DSOR Vorlesungen - Vorlage 2011">
  <a:themeElements>
    <a:clrScheme name="Benutzerdefiniert 15">
      <a:dk1>
        <a:srgbClr val="1E1E1E"/>
      </a:dk1>
      <a:lt1>
        <a:sysClr val="window" lastClr="FFFFFF"/>
      </a:lt1>
      <a:dk2>
        <a:srgbClr val="003876"/>
      </a:dk2>
      <a:lt2>
        <a:srgbClr val="FFFFFF"/>
      </a:lt2>
      <a:accent1>
        <a:srgbClr val="F7921D"/>
      </a:accent1>
      <a:accent2>
        <a:srgbClr val="C0504D"/>
      </a:accent2>
      <a:accent3>
        <a:srgbClr val="9BBB59"/>
      </a:accent3>
      <a:accent4>
        <a:srgbClr val="8064A2"/>
      </a:accent4>
      <a:accent5>
        <a:srgbClr val="89ACDF"/>
      </a:accent5>
      <a:accent6>
        <a:srgbClr val="003876"/>
      </a:accent6>
      <a:hlink>
        <a:srgbClr val="366092"/>
      </a:hlink>
      <a:folHlink>
        <a:srgbClr val="953734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625</Words>
  <Application>Microsoft Office PowerPoint</Application>
  <PresentationFormat>Bildschirmpräsentation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Wingdings 3</vt:lpstr>
      <vt:lpstr>DSOR Vorlesungen - Vorlage 2011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</dc:title>
  <dc:creator>dohle</dc:creator>
  <cp:lastModifiedBy>Alexander</cp:lastModifiedBy>
  <cp:revision>413</cp:revision>
  <cp:lastPrinted>2013-10-17T08:46:04Z</cp:lastPrinted>
  <dcterms:created xsi:type="dcterms:W3CDTF">2011-01-12T15:53:05Z</dcterms:created>
  <dcterms:modified xsi:type="dcterms:W3CDTF">2017-02-20T21:17:19Z</dcterms:modified>
</cp:coreProperties>
</file>