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5E7"/>
    <a:srgbClr val="3EA5E7"/>
    <a:srgbClr val="1E1E1E"/>
    <a:srgbClr val="003876"/>
    <a:srgbClr val="8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9810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121235-59F0-4F87-9878-49722612C303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A27E9A-61B4-455A-9FCC-8C03D6DA54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E5B4C2-2192-4EDA-930A-F98BB7AF4AFB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BEE076-7593-43FB-A936-00439F296E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59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04814"/>
            <a:ext cx="2228305" cy="67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://www.uni-paderborn.de/fileadmin/hochschulmarketing/corporatedesign/uni-logo600x158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49275"/>
            <a:ext cx="25193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62002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576064" cy="576064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2851" y="2586607"/>
            <a:ext cx="7938298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 durch klicken bearbeiten 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10316" y="4602831"/>
            <a:ext cx="7323369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Vortragender, Ort, Datum (durch klicken bearbeiten)</a:t>
            </a:r>
          </a:p>
        </p:txBody>
      </p:sp>
    </p:spTree>
    <p:extLst>
      <p:ext uri="{BB962C8B-B14F-4D97-AF65-F5344CB8AC3E}">
        <p14:creationId xmlns:p14="http://schemas.microsoft.com/office/powerpoint/2010/main" val="1300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39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74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47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Large neighborhood search for a dial-a-ride 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Lars Burghardt, Alexander </a:t>
            </a:r>
            <a:r>
              <a:rPr lang="de-DE" dirty="0" err="1"/>
              <a:t>Wördekemper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Ahmad Hashemi </a:t>
            </a:r>
          </a:p>
        </p:txBody>
      </p:sp>
    </p:spTree>
    <p:extLst>
      <p:ext uri="{BB962C8B-B14F-4D97-AF65-F5344CB8AC3E}">
        <p14:creationId xmlns:p14="http://schemas.microsoft.com/office/powerpoint/2010/main" val="17823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HoMu</a:t>
            </a:r>
            <a:r>
              <a:rPr lang="en-US" dirty="0"/>
              <a:t> 12] M. I. </a:t>
            </a:r>
            <a:r>
              <a:rPr lang="en-US" dirty="0" err="1"/>
              <a:t>Hosny</a:t>
            </a:r>
            <a:r>
              <a:rPr lang="en-US" dirty="0"/>
              <a:t> and C. </a:t>
            </a:r>
            <a:r>
              <a:rPr lang="en-US" dirty="0" err="1"/>
              <a:t>L.Mumford</a:t>
            </a:r>
            <a:r>
              <a:rPr lang="en-US" dirty="0"/>
              <a:t>, “Constructing initial solutions for the multiple vehicle pickup and delivery problem with time windows”, Journal of King Saud University, Computer and Information Sciences, vol. 24, no. 1, pp. 59–69, 2012.</a:t>
            </a:r>
          </a:p>
          <a:p>
            <a:r>
              <a:rPr lang="en-US" dirty="0"/>
              <a:t>[</a:t>
            </a:r>
            <a:r>
              <a:rPr lang="en-US" dirty="0" err="1"/>
              <a:t>JaHe</a:t>
            </a:r>
            <a:r>
              <a:rPr lang="en-US" dirty="0"/>
              <a:t> 11] S. </a:t>
            </a:r>
            <a:r>
              <a:rPr lang="nl-NL" dirty="0"/>
              <a:t>Jain , P. Van Hentenryck, “</a:t>
            </a:r>
            <a:r>
              <a:rPr lang="en-US" dirty="0"/>
              <a:t>Large neighborhood search for dial-a-ride problems”, In: Principles and practice of constraint programming, Notes in computer science, vol. 6876. Springer, 2011.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5451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an initial solution</a:t>
            </a:r>
          </a:p>
          <a:p>
            <a:pPr lvl="1"/>
            <a:r>
              <a:rPr lang="en-US" dirty="0"/>
              <a:t>Sequential construction with a hill climb algorithm</a:t>
            </a:r>
          </a:p>
          <a:p>
            <a:pPr lvl="1"/>
            <a:r>
              <a:rPr lang="en-US" dirty="0"/>
              <a:t>Feasibility Checker</a:t>
            </a:r>
          </a:p>
          <a:p>
            <a:r>
              <a:rPr lang="en-US" dirty="0"/>
              <a:t>Large neighborhood search</a:t>
            </a:r>
          </a:p>
          <a:p>
            <a:r>
              <a:rPr lang="en-US" dirty="0"/>
              <a:t>Parameter tests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547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step we try to find an initial solution by a sequential construction algorithm and a hill climbing algorithm introduced in [</a:t>
            </a:r>
            <a:r>
              <a:rPr lang="en-US" dirty="0" err="1"/>
              <a:t>HoMu</a:t>
            </a:r>
            <a:r>
              <a:rPr lang="en-US" dirty="0"/>
              <a:t> 12]</a:t>
            </a:r>
          </a:p>
          <a:p>
            <a:r>
              <a:rPr lang="en-US" dirty="0"/>
              <a:t>The </a:t>
            </a:r>
            <a:r>
              <a:rPr lang="en-US" b="1" dirty="0"/>
              <a:t>sequential construction </a:t>
            </a:r>
            <a:r>
              <a:rPr lang="en-US" dirty="0"/>
              <a:t>heuristic tries to build routes one after another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random customer which is not yet in a route is inserted in the route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hill climbing algorithm tries to improve the new route with the inserted customer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improved route is feasible (checked by the </a:t>
            </a:r>
            <a:r>
              <a:rPr lang="en-US" b="1" dirty="0"/>
              <a:t>feasibility checker</a:t>
            </a:r>
            <a:r>
              <a:rPr lang="en-US" dirty="0"/>
              <a:t>) the customer stays in the route, else it gets removed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 feasible customer can be added in the current route, the next route is created and the algorithm starts again for the new route</a:t>
            </a:r>
          </a:p>
          <a:p>
            <a:pPr marL="400050"/>
            <a:r>
              <a:rPr lang="en-US" dirty="0"/>
              <a:t>If the solution is infeasible the sequential construction </a:t>
            </a:r>
            <a:r>
              <a:rPr lang="en-US"/>
              <a:t>algorithm restarts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34060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hill climb algorithm </a:t>
            </a:r>
            <a:r>
              <a:rPr lang="en-US" dirty="0"/>
              <a:t>gets a route and tries to improve it for a given cost function by switching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possible pair of locations: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Switch the locations if the latter location has a later upper time window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cost function </a:t>
            </a:r>
            <a:r>
              <a:rPr lang="en-US" dirty="0"/>
              <a:t>of the new route, if it is better than for the old route keep the new route, else switch it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until no improvements can be made</a:t>
            </a:r>
          </a:p>
          <a:p>
            <a:pPr marL="400050"/>
            <a:r>
              <a:rPr lang="en-US" dirty="0"/>
              <a:t>The </a:t>
            </a:r>
            <a:r>
              <a:rPr lang="en-US" b="1" dirty="0"/>
              <a:t>cost function </a:t>
            </a:r>
            <a:r>
              <a:rPr lang="en-US" dirty="0"/>
              <a:t>is dependent of the route duration, time window violations and capacity violations calculated by the feasibility checker</a:t>
            </a:r>
          </a:p>
          <a:p>
            <a:pPr marL="800100" lvl="1"/>
            <a:r>
              <a:rPr lang="en-US" dirty="0"/>
              <a:t>All are weighted with w1 + w2 + w3 equal to 1.0</a:t>
            </a:r>
            <a:endParaRPr lang="en-US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Hill climbing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32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large neighborhood search </a:t>
            </a:r>
            <a:r>
              <a:rPr lang="en-US" dirty="0"/>
              <a:t>gets as input a feasible solution constructed by the sequential construction algorithm [</a:t>
            </a:r>
            <a:r>
              <a:rPr lang="en-US" dirty="0" err="1"/>
              <a:t>JaHe</a:t>
            </a:r>
            <a:r>
              <a:rPr lang="en-US" dirty="0"/>
              <a:t> 11]</a:t>
            </a:r>
          </a:p>
          <a:p>
            <a:r>
              <a:rPr lang="en-US" dirty="0"/>
              <a:t>It also gets a </a:t>
            </a:r>
            <a:r>
              <a:rPr lang="en-US" dirty="0" err="1"/>
              <a:t>maxSize</a:t>
            </a:r>
            <a:r>
              <a:rPr lang="en-US" dirty="0"/>
              <a:t> variable (max. number of customers to be destroyed), a range (to explore larger neighborhoods first), a variable iterations and a probability to accept worse solutions</a:t>
            </a:r>
          </a:p>
          <a:p>
            <a:r>
              <a:rPr lang="en-US" dirty="0"/>
              <a:t>The </a:t>
            </a:r>
            <a:r>
              <a:rPr lang="en-US" b="1" dirty="0"/>
              <a:t>destroy operator </a:t>
            </a:r>
            <a:r>
              <a:rPr lang="en-US" dirty="0"/>
              <a:t>destroys the routes by removing n random customers from the routes</a:t>
            </a:r>
          </a:p>
          <a:p>
            <a:r>
              <a:rPr lang="en-US" dirty="0"/>
              <a:t>The </a:t>
            </a:r>
            <a:r>
              <a:rPr lang="en-US" b="1" dirty="0"/>
              <a:t>repair operator </a:t>
            </a:r>
            <a:r>
              <a:rPr lang="en-US" dirty="0"/>
              <a:t>repairs the solution by adding the removed customers randomly to the existing partial routes. After adding a customer the hill climbing algorithm is used to improve the routes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197978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LNS works as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&lt;-2; </a:t>
            </a:r>
            <a:r>
              <a:rPr lang="en-US" dirty="0" err="1"/>
              <a:t>i</a:t>
            </a:r>
            <a:r>
              <a:rPr lang="en-US" dirty="0"/>
              <a:t> ≤ </a:t>
            </a:r>
            <a:r>
              <a:rPr lang="en-US" dirty="0" err="1"/>
              <a:t>maxSize</a:t>
            </a:r>
            <a:r>
              <a:rPr lang="en-US" dirty="0"/>
              <a:t>-range;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for j &lt;- 0; j ≤ range; </a:t>
            </a:r>
            <a:r>
              <a:rPr lang="en-US" dirty="0" err="1"/>
              <a:t>j++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for k &lt;-0; k ≤ iterations; k++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Repair(Destroy(</a:t>
            </a:r>
            <a:r>
              <a:rPr lang="en-US" dirty="0" err="1"/>
              <a:t>i+j</a:t>
            </a:r>
            <a:r>
              <a:rPr lang="en-US" dirty="0"/>
              <a:t>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Check if the new solution is feasible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it is feasible and the new solution has a better objective than the          old solution or with probability p set </a:t>
            </a:r>
            <a:r>
              <a:rPr lang="en-US" dirty="0" err="1"/>
              <a:t>currentsolution</a:t>
            </a:r>
            <a:r>
              <a:rPr lang="en-US" dirty="0"/>
              <a:t> = new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current solution &lt; </a:t>
            </a:r>
            <a:r>
              <a:rPr lang="en-US" dirty="0" err="1"/>
              <a:t>bestsolution</a:t>
            </a:r>
            <a:r>
              <a:rPr lang="en-US" dirty="0"/>
              <a:t> set </a:t>
            </a:r>
            <a:r>
              <a:rPr lang="en-US" dirty="0" err="1"/>
              <a:t>bestsolution</a:t>
            </a:r>
            <a:r>
              <a:rPr lang="en-US" dirty="0"/>
              <a:t> = </a:t>
            </a:r>
            <a:r>
              <a:rPr lang="en-US" dirty="0" err="1"/>
              <a:t>currentsolution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36968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cost function of the initial solutions we found that we get the best solutions if we focus on the time window violations</a:t>
            </a:r>
          </a:p>
          <a:p>
            <a:pPr lvl="1"/>
            <a:r>
              <a:rPr lang="en-US" dirty="0"/>
              <a:t>In our current implementation we have chosen 0.01 for the </a:t>
            </a:r>
            <a:r>
              <a:rPr lang="en-US" b="1" dirty="0"/>
              <a:t>route duration</a:t>
            </a:r>
            <a:r>
              <a:rPr lang="en-US" dirty="0"/>
              <a:t>, 0.80 for the </a:t>
            </a:r>
            <a:r>
              <a:rPr lang="en-US" b="1" dirty="0"/>
              <a:t>time window violations </a:t>
            </a:r>
            <a:r>
              <a:rPr lang="en-US" dirty="0"/>
              <a:t>and 0.19 for the </a:t>
            </a:r>
            <a:r>
              <a:rPr lang="en-US" b="1" dirty="0"/>
              <a:t>capacity violations</a:t>
            </a:r>
          </a:p>
          <a:p>
            <a:r>
              <a:rPr lang="en-US" dirty="0"/>
              <a:t>The LNS found good solutions with the following parameters:</a:t>
            </a:r>
          </a:p>
          <a:p>
            <a:pPr lvl="1"/>
            <a:r>
              <a:rPr lang="en-US" dirty="0" err="1"/>
              <a:t>maxSize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range = 1</a:t>
            </a:r>
          </a:p>
          <a:p>
            <a:pPr lvl="1"/>
            <a:r>
              <a:rPr lang="en-US" dirty="0"/>
              <a:t>iterations = 5000</a:t>
            </a:r>
          </a:p>
          <a:p>
            <a:pPr lvl="1"/>
            <a:r>
              <a:rPr lang="en-US" dirty="0" err="1"/>
              <a:t>probabilty</a:t>
            </a:r>
            <a:r>
              <a:rPr lang="en-US" dirty="0"/>
              <a:t> to accept worse solutions = 0.25 </a:t>
            </a:r>
          </a:p>
          <a:p>
            <a:r>
              <a:rPr lang="en-US" dirty="0"/>
              <a:t>Further improvements can be achieved by using a algorithm configurator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Parameter tests</a:t>
            </a:r>
          </a:p>
        </p:txBody>
      </p:sp>
    </p:spTree>
    <p:extLst>
      <p:ext uri="{BB962C8B-B14F-4D97-AF65-F5344CB8AC3E}">
        <p14:creationId xmlns:p14="http://schemas.microsoft.com/office/powerpoint/2010/main" val="12079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/>
              <a:t>Any questions</a:t>
            </a:r>
            <a:r>
              <a:rPr lang="en-US" sz="5400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38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29741383"/>
      </p:ext>
    </p:extLst>
  </p:cSld>
  <p:clrMapOvr>
    <a:masterClrMapping/>
  </p:clrMapOvr>
</p:sld>
</file>

<file path=ppt/theme/theme1.xml><?xml version="1.0" encoding="utf-8"?>
<a:theme xmlns:a="http://schemas.openxmlformats.org/drawingml/2006/main" name="DSOR Vorlesungen - Vorlage 2011">
  <a:themeElements>
    <a:clrScheme name="Benutzerdefiniert 15">
      <a:dk1>
        <a:srgbClr val="1E1E1E"/>
      </a:dk1>
      <a:lt1>
        <a:sysClr val="window" lastClr="FFFFFF"/>
      </a:lt1>
      <a:dk2>
        <a:srgbClr val="003876"/>
      </a:dk2>
      <a:lt2>
        <a:srgbClr val="FFFFFF"/>
      </a:lt2>
      <a:accent1>
        <a:srgbClr val="F7921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9ACDF"/>
      </a:accent5>
      <a:accent6>
        <a:srgbClr val="003876"/>
      </a:accent6>
      <a:hlink>
        <a:srgbClr val="366092"/>
      </a:hlink>
      <a:folHlink>
        <a:srgbClr val="95373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719</Words>
  <Application>Microsoft Office PowerPoint</Application>
  <PresentationFormat>Bildschirmpräsentation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3</vt:lpstr>
      <vt:lpstr>DSOR Vorlesungen - Vorlage 2011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</dc:title>
  <dc:creator>dohle</dc:creator>
  <cp:lastModifiedBy>Alexander</cp:lastModifiedBy>
  <cp:revision>418</cp:revision>
  <cp:lastPrinted>2013-10-17T08:46:04Z</cp:lastPrinted>
  <dcterms:created xsi:type="dcterms:W3CDTF">2011-01-12T15:53:05Z</dcterms:created>
  <dcterms:modified xsi:type="dcterms:W3CDTF">2017-02-20T22:17:26Z</dcterms:modified>
</cp:coreProperties>
</file>