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65" r:id="rId2"/>
    <p:sldId id="257" r:id="rId3"/>
    <p:sldId id="266" r:id="rId4"/>
    <p:sldId id="283" r:id="rId5"/>
    <p:sldId id="281" r:id="rId6"/>
    <p:sldId id="284" r:id="rId7"/>
    <p:sldId id="285" r:id="rId8"/>
    <p:sldId id="287" r:id="rId9"/>
    <p:sldId id="288" r:id="rId10"/>
    <p:sldId id="289" r:id="rId11"/>
    <p:sldId id="290" r:id="rId12"/>
    <p:sldId id="291" r:id="rId13"/>
    <p:sldId id="292" r:id="rId14"/>
    <p:sldId id="294" r:id="rId15"/>
    <p:sldId id="293" r:id="rId16"/>
    <p:sldId id="295" r:id="rId17"/>
    <p:sldId id="297" r:id="rId18"/>
    <p:sldId id="296" r:id="rId19"/>
    <p:sldId id="298" r:id="rId20"/>
    <p:sldId id="299" r:id="rId21"/>
    <p:sldId id="301" r:id="rId22"/>
    <p:sldId id="302" r:id="rId23"/>
    <p:sldId id="303" r:id="rId24"/>
    <p:sldId id="304" r:id="rId25"/>
    <p:sldId id="305" r:id="rId26"/>
    <p:sldId id="306" r:id="rId27"/>
    <p:sldId id="300" r:id="rId28"/>
    <p:sldId id="307" r:id="rId29"/>
    <p:sldId id="308" r:id="rId30"/>
    <p:sldId id="309" r:id="rId31"/>
    <p:sldId id="311" r:id="rId32"/>
    <p:sldId id="310" r:id="rId33"/>
    <p:sldId id="312" r:id="rId34"/>
    <p:sldId id="313" r:id="rId35"/>
    <p:sldId id="314" r:id="rId36"/>
    <p:sldId id="315" r:id="rId37"/>
    <p:sldId id="316" r:id="rId38"/>
    <p:sldId id="317" r:id="rId39"/>
    <p:sldId id="318" r:id="rId40"/>
    <p:sldId id="319" r:id="rId41"/>
    <p:sldId id="320" r:id="rId42"/>
    <p:sldId id="322" r:id="rId43"/>
    <p:sldId id="262" r:id="rId44"/>
    <p:sldId id="323" r:id="rId45"/>
    <p:sldId id="263" r:id="rId46"/>
    <p:sldId id="264" r:id="rId47"/>
  </p:sldIdLst>
  <p:sldSz cx="12192000" cy="6858000"/>
  <p:notesSz cx="6858000" cy="9144000"/>
  <p:embeddedFontLst>
    <p:embeddedFont>
      <p:font typeface="Cambria Math" panose="02040503050406030204" pitchFamily="18" charset="0"/>
      <p:regular r:id="rId49"/>
    </p:embeddedFont>
    <p:embeddedFont>
      <p:font typeface="Corben" panose="020B0604020202020204" charset="0"/>
      <p:regular r:id="rId50"/>
      <p:bold r:id="rId51"/>
    </p:embeddedFont>
    <p:embeddedFont>
      <p:font typeface="Open Sans" panose="020B0606030504020204" pitchFamily="34" charset="0"/>
      <p:regular r:id="rId52"/>
      <p:bold r:id="rId53"/>
      <p:italic r:id="rId54"/>
      <p:boldItalic r:id="rId55"/>
    </p:embeddedFont>
    <p:embeddedFont>
      <p:font typeface="Open Sans ExtraBold" panose="020B0906030804020204" pitchFamily="34" charset="0"/>
      <p:bold r:id="rId56"/>
      <p:boldItalic r:id="rId57"/>
    </p:embeddedFont>
    <p:embeddedFont>
      <p:font typeface="Rockwell" panose="02060603020205020403" pitchFamily="18"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gtsifkj9BcF3ipfoeNKvaiso6n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20"/>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9"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3.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772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008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8542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71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065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8721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7337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36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04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30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1058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116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154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293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793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939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633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356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097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629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7622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049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8822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432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7860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471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089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6998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698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4454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27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04703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3905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724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6347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2594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662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8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986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88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94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4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slide" Target="slide4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slide" Target="slide4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slide" Target="slide4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slide" Target="slide4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4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19.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slide" Target="slide4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slide" Target="slide4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slide" Target="slide4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 Id="rId9"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slide" Target="slide4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slide" Target="slide4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3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slide" Target="slide4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3.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slide" Target="slide43.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 Id="rId9"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slide" Target="slide43.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slide" Target="slide43.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4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slide" Target="slide43.xml"/></Relationships>
</file>

<file path=ppt/slides/_rels/slide43.xml.rels><?xml version="1.0" encoding="UTF-8" standalone="yes"?>
<Relationships xmlns="http://schemas.openxmlformats.org/package/2006/relationships"><Relationship Id="rId3" Type="http://schemas.openxmlformats.org/officeDocument/2006/relationships/slide" Target="slide45.xml"/><Relationship Id="rId7" Type="http://schemas.openxmlformats.org/officeDocument/2006/relationships/slide" Target="slide43.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44.xml.rels><?xml version="1.0" encoding="UTF-8" standalone="yes"?>
<Relationships xmlns="http://schemas.openxmlformats.org/package/2006/relationships"><Relationship Id="rId3" Type="http://schemas.openxmlformats.org/officeDocument/2006/relationships/slide" Target="slide45.xml"/><Relationship Id="rId7" Type="http://schemas.openxmlformats.org/officeDocument/2006/relationships/slide" Target="slide4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_rels/slide4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6.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4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4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txBox="1">
            <a:spLocks noGrp="1"/>
          </p:cNvSpPr>
          <p:nvPr>
            <p:ph type="subTitle" idx="1"/>
          </p:nvPr>
        </p:nvSpPr>
        <p:spPr>
          <a:xfrm>
            <a:off x="3405385" y="4149727"/>
            <a:ext cx="5381219" cy="427999"/>
          </a:xfrm>
          <a:prstGeom prst="rect">
            <a:avLst/>
          </a:prstGeom>
          <a:noFill/>
          <a:ln>
            <a:noFill/>
          </a:ln>
        </p:spPr>
        <p:txBody>
          <a:bodyPr spcFirstLastPara="1" wrap="square" lIns="91425" tIns="45700" rIns="91425" bIns="45700" anchor="t" anchorCtr="0">
            <a:noAutofit/>
          </a:bodyPr>
          <a:lstStyle/>
          <a:p>
            <a:pPr marL="0" lvl="0" indent="0" rtl="0">
              <a:lnSpc>
                <a:spcPct val="80000"/>
              </a:lnSpc>
              <a:spcBef>
                <a:spcPts val="0"/>
              </a:spcBef>
              <a:spcAft>
                <a:spcPts val="0"/>
              </a:spcAft>
              <a:buClr>
                <a:schemeClr val="dk1"/>
              </a:buClr>
              <a:buSzPts val="2220"/>
              <a:buNone/>
            </a:pPr>
            <a:r>
              <a:rPr lang="en-US" sz="1800" b="1" dirty="0"/>
              <a:t>Ahmad </a:t>
            </a:r>
            <a:r>
              <a:rPr lang="en-US" sz="2000" b="1" dirty="0"/>
              <a:t>Ruslandia</a:t>
            </a:r>
            <a:r>
              <a:rPr lang="en-US" sz="1800" b="1" dirty="0"/>
              <a:t> Papua | 13020200002</a:t>
            </a:r>
            <a:endParaRPr sz="1800" b="1" dirty="0"/>
          </a:p>
        </p:txBody>
      </p:sp>
      <p:sp>
        <p:nvSpPr>
          <p:cNvPr id="87" name="Google Shape;87;p1"/>
          <p:cNvSpPr txBox="1"/>
          <p:nvPr/>
        </p:nvSpPr>
        <p:spPr>
          <a:xfrm>
            <a:off x="1195711" y="655648"/>
            <a:ext cx="9800566" cy="898705"/>
          </a:xfrm>
          <a:prstGeom prst="rect">
            <a:avLst/>
          </a:prstGeom>
          <a:noFill/>
          <a:ln>
            <a:noFill/>
          </a:ln>
        </p:spPr>
        <p:txBody>
          <a:bodyPr spcFirstLastPara="1" wrap="square" lIns="91425" tIns="45700" rIns="91425" bIns="45700" anchor="b" anchorCtr="0">
            <a:normAutofit/>
          </a:bodyPr>
          <a:lstStyle/>
          <a:p>
            <a:pPr lvl="0" algn="ctr">
              <a:buClr>
                <a:srgbClr val="013930"/>
              </a:buClr>
              <a:buSzPts val="5400"/>
            </a:pPr>
            <a:r>
              <a:rPr lang="en-GB" sz="2400" b="1" dirty="0" err="1">
                <a:solidFill>
                  <a:srgbClr val="013930"/>
                </a:solidFill>
                <a:latin typeface="Rockwell"/>
                <a:ea typeface="Rockwell"/>
                <a:cs typeface="Rockwell"/>
                <a:sym typeface="Rockwell"/>
              </a:rPr>
              <a:t>Sistem</a:t>
            </a:r>
            <a:r>
              <a:rPr lang="en-GB" sz="2400" b="1" dirty="0">
                <a:solidFill>
                  <a:srgbClr val="013930"/>
                </a:solidFill>
                <a:latin typeface="Rockwell"/>
                <a:ea typeface="Rockwell"/>
                <a:cs typeface="Rockwell"/>
                <a:sym typeface="Rockwell"/>
              </a:rPr>
              <a:t> </a:t>
            </a:r>
            <a:r>
              <a:rPr lang="en-GB" sz="2400" b="1" dirty="0" err="1">
                <a:solidFill>
                  <a:srgbClr val="013930"/>
                </a:solidFill>
                <a:latin typeface="Rockwell"/>
                <a:ea typeface="Rockwell"/>
                <a:cs typeface="Rockwell"/>
                <a:sym typeface="Rockwell"/>
              </a:rPr>
              <a:t>Pendukung</a:t>
            </a:r>
            <a:r>
              <a:rPr lang="en-GB" sz="2400" b="1" dirty="0">
                <a:solidFill>
                  <a:srgbClr val="013930"/>
                </a:solidFill>
                <a:latin typeface="Rockwell"/>
                <a:ea typeface="Rockwell"/>
                <a:cs typeface="Rockwell"/>
                <a:sym typeface="Rockwell"/>
              </a:rPr>
              <a:t> Keputusan </a:t>
            </a:r>
            <a:r>
              <a:rPr lang="en-GB" sz="2400" b="1" dirty="0" err="1">
                <a:solidFill>
                  <a:srgbClr val="013930"/>
                </a:solidFill>
                <a:latin typeface="Rockwell"/>
                <a:ea typeface="Rockwell"/>
                <a:cs typeface="Rockwell"/>
                <a:sym typeface="Rockwell"/>
              </a:rPr>
              <a:t>Perangkingan</a:t>
            </a:r>
            <a:r>
              <a:rPr lang="en-GB" sz="2400" b="1" dirty="0">
                <a:solidFill>
                  <a:srgbClr val="013930"/>
                </a:solidFill>
                <a:latin typeface="Rockwell"/>
                <a:ea typeface="Rockwell"/>
                <a:cs typeface="Rockwell"/>
                <a:sym typeface="Rockwell"/>
              </a:rPr>
              <a:t> Bank </a:t>
            </a:r>
            <a:r>
              <a:rPr lang="en-GB" sz="2400" b="1" dirty="0" err="1">
                <a:solidFill>
                  <a:srgbClr val="013930"/>
                </a:solidFill>
                <a:latin typeface="Rockwell"/>
                <a:ea typeface="Rockwell"/>
                <a:cs typeface="Rockwell"/>
                <a:sym typeface="Rockwell"/>
              </a:rPr>
              <a:t>Sampah</a:t>
            </a:r>
            <a:r>
              <a:rPr lang="en-GB" sz="2400" b="1" dirty="0">
                <a:solidFill>
                  <a:srgbClr val="013930"/>
                </a:solidFill>
                <a:latin typeface="Rockwell"/>
                <a:ea typeface="Rockwell"/>
                <a:cs typeface="Rockwell"/>
                <a:sym typeface="Rockwell"/>
              </a:rPr>
              <a:t> </a:t>
            </a:r>
            <a:r>
              <a:rPr lang="en-GB" sz="2400" b="1" dirty="0" err="1">
                <a:solidFill>
                  <a:srgbClr val="013930"/>
                </a:solidFill>
                <a:latin typeface="Rockwell"/>
                <a:ea typeface="Rockwell"/>
                <a:cs typeface="Rockwell"/>
                <a:sym typeface="Rockwell"/>
              </a:rPr>
              <a:t>Aktif</a:t>
            </a:r>
            <a:r>
              <a:rPr lang="en-GB" sz="2400" b="1" dirty="0">
                <a:solidFill>
                  <a:srgbClr val="013930"/>
                </a:solidFill>
                <a:latin typeface="Rockwell"/>
                <a:ea typeface="Rockwell"/>
                <a:cs typeface="Rockwell"/>
                <a:sym typeface="Rockwell"/>
              </a:rPr>
              <a:t> di Kota Makassar </a:t>
            </a:r>
            <a:r>
              <a:rPr lang="en-GB" sz="2400" b="1" dirty="0" err="1">
                <a:solidFill>
                  <a:srgbClr val="013930"/>
                </a:solidFill>
                <a:latin typeface="Rockwell"/>
                <a:ea typeface="Rockwell"/>
                <a:cs typeface="Rockwell"/>
                <a:sym typeface="Rockwell"/>
              </a:rPr>
              <a:t>Dengan</a:t>
            </a:r>
            <a:r>
              <a:rPr lang="en-GB" sz="2400" b="1" dirty="0">
                <a:solidFill>
                  <a:srgbClr val="013930"/>
                </a:solidFill>
                <a:latin typeface="Rockwell"/>
                <a:ea typeface="Rockwell"/>
                <a:cs typeface="Rockwell"/>
                <a:sym typeface="Rockwell"/>
              </a:rPr>
              <a:t> </a:t>
            </a:r>
            <a:r>
              <a:rPr lang="en-GB" sz="2400" b="1" dirty="0" err="1">
                <a:solidFill>
                  <a:srgbClr val="013930"/>
                </a:solidFill>
                <a:latin typeface="Rockwell"/>
                <a:ea typeface="Rockwell"/>
                <a:cs typeface="Rockwell"/>
                <a:sym typeface="Rockwell"/>
              </a:rPr>
              <a:t>Metode</a:t>
            </a:r>
            <a:r>
              <a:rPr lang="en-GB" sz="2400" b="1" dirty="0">
                <a:solidFill>
                  <a:srgbClr val="013930"/>
                </a:solidFill>
                <a:latin typeface="Rockwell"/>
                <a:ea typeface="Rockwell"/>
                <a:cs typeface="Rockwell"/>
                <a:sym typeface="Rockwell"/>
              </a:rPr>
              <a:t> TOPSIS dan VIKOR</a:t>
            </a:r>
            <a:endParaRPr sz="2400" b="1" i="0" u="none" strike="noStrike" cap="none" dirty="0">
              <a:solidFill>
                <a:srgbClr val="013930"/>
              </a:solidFill>
              <a:latin typeface="Rockwell"/>
              <a:ea typeface="Rockwell"/>
              <a:cs typeface="Rockwell"/>
              <a:sym typeface="Rockwell"/>
            </a:endParaRPr>
          </a:p>
        </p:txBody>
      </p:sp>
      <p:sp>
        <p:nvSpPr>
          <p:cNvPr id="88" name="Google Shape;88;p1"/>
          <p:cNvSpPr/>
          <p:nvPr/>
        </p:nvSpPr>
        <p:spPr>
          <a:xfrm>
            <a:off x="12786450" y="3038193"/>
            <a:ext cx="455153" cy="594693"/>
          </a:xfrm>
          <a:prstGeom prst="chevron">
            <a:avLst>
              <a:gd name="adj" fmla="val 50000"/>
            </a:avLst>
          </a:prstGeom>
          <a:solidFill>
            <a:srgbClr val="0139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13930"/>
              </a:solidFill>
              <a:latin typeface="Calibri"/>
              <a:ea typeface="Calibri"/>
              <a:cs typeface="Calibri"/>
              <a:sym typeface="Calibri"/>
            </a:endParaRPr>
          </a:p>
        </p:txBody>
      </p:sp>
      <p:sp>
        <p:nvSpPr>
          <p:cNvPr id="89" name="Google Shape;89;p1"/>
          <p:cNvSpPr/>
          <p:nvPr/>
        </p:nvSpPr>
        <p:spPr>
          <a:xfrm rot="10800000">
            <a:off x="-904542" y="3038193"/>
            <a:ext cx="455153" cy="594693"/>
          </a:xfrm>
          <a:prstGeom prst="chevron">
            <a:avLst>
              <a:gd name="adj" fmla="val 50000"/>
            </a:avLst>
          </a:prstGeom>
          <a:solidFill>
            <a:srgbClr val="0139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1393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5D9A309B-44E9-1CA6-5D8F-9354B1FA86C4}"/>
              </a:ext>
            </a:extLst>
          </p:cNvPr>
          <p:cNvPicPr>
            <a:picLocks noChangeAspect="1"/>
          </p:cNvPicPr>
          <p:nvPr/>
        </p:nvPicPr>
        <p:blipFill>
          <a:blip r:embed="rId3">
            <a:extLst>
              <a:ext uri="{28A0092B-C50C-407E-A947-70E740481C1C}">
                <a14:useLocalDpi xmlns:a14="http://schemas.microsoft.com/office/drawing/2010/main" val="0"/>
              </a:ext>
            </a:extLst>
          </a:blip>
          <a:srcRect l="485" r="485"/>
          <a:stretch/>
        </p:blipFill>
        <p:spPr>
          <a:xfrm>
            <a:off x="5117359" y="1985226"/>
            <a:ext cx="1957273" cy="1849505"/>
          </a:xfrm>
          <a:custGeom>
            <a:avLst/>
            <a:gdLst>
              <a:gd name="connsiteX0" fmla="*/ 1081826 w 2163652"/>
              <a:gd name="connsiteY0" fmla="*/ 0 h 2389032"/>
              <a:gd name="connsiteX1" fmla="*/ 2163652 w 2163652"/>
              <a:gd name="connsiteY1" fmla="*/ 1194516 h 2389032"/>
              <a:gd name="connsiteX2" fmla="*/ 1081826 w 2163652"/>
              <a:gd name="connsiteY2" fmla="*/ 2389032 h 2389032"/>
              <a:gd name="connsiteX3" fmla="*/ 0 w 2163652"/>
              <a:gd name="connsiteY3" fmla="*/ 1194516 h 2389032"/>
              <a:gd name="connsiteX4" fmla="*/ 1081826 w 2163652"/>
              <a:gd name="connsiteY4" fmla="*/ 0 h 238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52" h="2389032">
                <a:moveTo>
                  <a:pt x="1081826" y="0"/>
                </a:moveTo>
                <a:cubicBezTo>
                  <a:pt x="1679302" y="0"/>
                  <a:pt x="2163652" y="534803"/>
                  <a:pt x="2163652" y="1194516"/>
                </a:cubicBezTo>
                <a:cubicBezTo>
                  <a:pt x="2163652" y="1854229"/>
                  <a:pt x="1679302" y="2389032"/>
                  <a:pt x="1081826" y="2389032"/>
                </a:cubicBezTo>
                <a:cubicBezTo>
                  <a:pt x="484350" y="2389032"/>
                  <a:pt x="0" y="1854229"/>
                  <a:pt x="0" y="1194516"/>
                </a:cubicBezTo>
                <a:cubicBezTo>
                  <a:pt x="0" y="534803"/>
                  <a:pt x="484350" y="0"/>
                  <a:pt x="1081826" y="0"/>
                </a:cubicBezTo>
                <a:close/>
              </a:path>
            </a:pathLst>
          </a:custGeom>
          <a:effectLst>
            <a:outerShdw blurRad="63500" sx="102000" sy="102000" algn="ctr" rotWithShape="0">
              <a:prstClr val="black">
                <a:alpha val="40000"/>
              </a:prstClr>
            </a:outerShdw>
          </a:effectLst>
        </p:spPr>
      </p:pic>
      <p:sp>
        <p:nvSpPr>
          <p:cNvPr id="4" name="Google Shape;87;p1">
            <a:extLst>
              <a:ext uri="{FF2B5EF4-FFF2-40B4-BE49-F238E27FC236}">
                <a16:creationId xmlns:a16="http://schemas.microsoft.com/office/drawing/2014/main" id="{AF2CA9B3-55A3-9D8E-139E-20A3995CF80C}"/>
              </a:ext>
            </a:extLst>
          </p:cNvPr>
          <p:cNvSpPr txBox="1"/>
          <p:nvPr/>
        </p:nvSpPr>
        <p:spPr>
          <a:xfrm>
            <a:off x="1195712" y="5008599"/>
            <a:ext cx="9800566" cy="1432321"/>
          </a:xfrm>
          <a:prstGeom prst="rect">
            <a:avLst/>
          </a:prstGeom>
          <a:noFill/>
          <a:ln>
            <a:noFill/>
          </a:ln>
        </p:spPr>
        <p:txBody>
          <a:bodyPr spcFirstLastPara="1" wrap="square" lIns="91425" tIns="45700" rIns="91425" bIns="45700" anchor="b" anchorCtr="0">
            <a:normAutofit fontScale="70000" lnSpcReduction="20000"/>
          </a:bodyPr>
          <a:lstStyle/>
          <a:p>
            <a:pPr lvl="0" algn="ctr">
              <a:buClr>
                <a:srgbClr val="013930"/>
              </a:buClr>
              <a:buSzPts val="5400"/>
            </a:pPr>
            <a:r>
              <a:rPr lang="en-GB" sz="2800" b="1" dirty="0">
                <a:solidFill>
                  <a:srgbClr val="013930"/>
                </a:solidFill>
                <a:latin typeface="Rockwell"/>
                <a:ea typeface="Rockwell"/>
                <a:cs typeface="Rockwell"/>
                <a:sym typeface="Rockwell"/>
              </a:rPr>
              <a:t>PROGRAM STUDI TENIK INFORMATIKA</a:t>
            </a:r>
          </a:p>
          <a:p>
            <a:pPr lvl="0" algn="ctr">
              <a:buClr>
                <a:srgbClr val="013930"/>
              </a:buClr>
              <a:buSzPts val="5400"/>
            </a:pPr>
            <a:r>
              <a:rPr lang="en-GB" sz="2800" b="1" dirty="0">
                <a:solidFill>
                  <a:srgbClr val="013930"/>
                </a:solidFill>
                <a:latin typeface="Rockwell"/>
                <a:ea typeface="Rockwell"/>
                <a:cs typeface="Rockwell"/>
                <a:sym typeface="Rockwell"/>
              </a:rPr>
              <a:t>FAKULTAS ILMU KOMPUTER</a:t>
            </a:r>
          </a:p>
          <a:p>
            <a:pPr lvl="0" algn="ctr">
              <a:buClr>
                <a:srgbClr val="013930"/>
              </a:buClr>
              <a:buSzPts val="5400"/>
            </a:pPr>
            <a:r>
              <a:rPr lang="en-GB" sz="2800" b="1" dirty="0">
                <a:solidFill>
                  <a:srgbClr val="013930"/>
                </a:solidFill>
                <a:latin typeface="Rockwell"/>
                <a:ea typeface="Rockwell"/>
                <a:cs typeface="Rockwell"/>
                <a:sym typeface="Rockwell"/>
              </a:rPr>
              <a:t>UNIVERSITAS MUSLIM INDONESIA</a:t>
            </a:r>
          </a:p>
          <a:p>
            <a:pPr lvl="0" algn="ctr">
              <a:buClr>
                <a:srgbClr val="013930"/>
              </a:buClr>
              <a:buSzPts val="5400"/>
            </a:pPr>
            <a:r>
              <a:rPr lang="en-GB" sz="2800" b="1" dirty="0">
                <a:solidFill>
                  <a:srgbClr val="013930"/>
                </a:solidFill>
                <a:latin typeface="Rockwell"/>
                <a:ea typeface="Rockwell"/>
                <a:cs typeface="Rockwell"/>
                <a:sym typeface="Rockwell"/>
              </a:rPr>
              <a:t>MAKASSAR</a:t>
            </a:r>
          </a:p>
          <a:p>
            <a:pPr lvl="0" algn="ctr">
              <a:buClr>
                <a:srgbClr val="013930"/>
              </a:buClr>
              <a:buSzPts val="5400"/>
            </a:pPr>
            <a:r>
              <a:rPr lang="en-GB" sz="2800" b="1" dirty="0">
                <a:solidFill>
                  <a:srgbClr val="013930"/>
                </a:solidFill>
                <a:latin typeface="Rockwell"/>
                <a:ea typeface="Rockwell"/>
                <a:cs typeface="Rockwell"/>
                <a:sym typeface="Rockwell"/>
              </a:rPr>
              <a:t>2024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1000"/>
                                        <p:tgtEl>
                                          <p:spTgt spid="8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 calcmode="lin" valueType="num">
                                      <p:cBhvr additive="base">
                                        <p:cTn id="10" dur="1000"/>
                                        <p:tgtEl>
                                          <p:spTgt spid="88"/>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50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500"/>
                                        <p:tgtEl>
                                          <p:spTgt spid="87"/>
                                        </p:tgtEl>
                                      </p:cBhvr>
                                    </p:animEffect>
                                  </p:childTnLst>
                                </p:cTn>
                              </p:par>
                              <p:par>
                                <p:cTn id="14" presetID="2" presetClass="entr" presetSubtype="4"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10" presetClass="entr" presetSubtype="0" fill="hold" nodeType="withEffect">
                                  <p:stCondLst>
                                    <p:cond delay="1500"/>
                                  </p:stCondLst>
                                  <p:childTnLst>
                                    <p:set>
                                      <p:cBhvr>
                                        <p:cTn id="19" dur="1" fill="hold">
                                          <p:stCondLst>
                                            <p:cond delay="0"/>
                                          </p:stCondLst>
                                        </p:cTn>
                                        <p:tgtEl>
                                          <p:spTgt spid="85">
                                            <p:txEl>
                                              <p:pRg st="0" end="0"/>
                                            </p:txEl>
                                          </p:spTgt>
                                        </p:tgtEl>
                                        <p:attrNameLst>
                                          <p:attrName>style.visibility</p:attrName>
                                        </p:attrNameLst>
                                      </p:cBhvr>
                                      <p:to>
                                        <p:strVal val="visible"/>
                                      </p:to>
                                    </p:set>
                                    <p:animEffect transition="in" filter="fade">
                                      <p:cBhvr>
                                        <p:cTn id="20" dur="500"/>
                                        <p:tgtEl>
                                          <p:spTgt spid="85">
                                            <p:txEl>
                                              <p:pRg st="0" end="0"/>
                                            </p:txEl>
                                          </p:spTgt>
                                        </p:tgtEl>
                                      </p:cBhvr>
                                    </p:animEffect>
                                  </p:childTnLst>
                                </p:cTn>
                              </p:par>
                              <p:par>
                                <p:cTn id="21" presetID="10" presetClass="entr" presetSubtype="0" fill="hold" nodeType="withEffect">
                                  <p:stCondLst>
                                    <p:cond delay="50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1877397"/>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GB" sz="2000" dirty="0" err="1">
                    <a:solidFill>
                      <a:schemeClr val="dk1"/>
                    </a:solidFill>
                    <a:latin typeface="+mn-lt"/>
                    <a:ea typeface="Open Sans"/>
                    <a:cs typeface="Open Sans"/>
                    <a:sym typeface="Open Sans"/>
                  </a:rPr>
                  <a:t>Menentukan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solusi</a:t>
                </a:r>
                <a:r>
                  <a:rPr lang="en-GB" sz="2000" dirty="0">
                    <a:solidFill>
                      <a:schemeClr val="dk1"/>
                    </a:solidFill>
                    <a:latin typeface="+mn-lt"/>
                    <a:ea typeface="Open Sans"/>
                    <a:cs typeface="Open Sans"/>
                    <a:sym typeface="Open Sans"/>
                  </a:rPr>
                  <a:t> ideal </a:t>
                </a:r>
                <a:r>
                  <a:rPr lang="en-GB" sz="2000" dirty="0" err="1">
                    <a:solidFill>
                      <a:schemeClr val="dk1"/>
                    </a:solidFill>
                    <a:latin typeface="+mn-lt"/>
                    <a:ea typeface="Open Sans"/>
                    <a:cs typeface="Open Sans"/>
                    <a:sym typeface="Open Sans"/>
                  </a:rPr>
                  <a:t>positif</a:t>
                </a:r>
                <a:r>
                  <a:rPr lang="en-GB" sz="2000" dirty="0">
                    <a:solidFill>
                      <a:schemeClr val="dk1"/>
                    </a:solidFill>
                    <a:latin typeface="+mn-lt"/>
                    <a:ea typeface="Open Sans"/>
                    <a:cs typeface="Open Sans"/>
                    <a:sym typeface="Open Sans"/>
                  </a:rPr>
                  <a:t> dan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solusi</a:t>
                </a:r>
                <a:r>
                  <a:rPr lang="en-GB" sz="2000" dirty="0">
                    <a:solidFill>
                      <a:schemeClr val="dk1"/>
                    </a:solidFill>
                    <a:latin typeface="+mn-lt"/>
                    <a:ea typeface="Open Sans"/>
                    <a:cs typeface="Open Sans"/>
                    <a:sym typeface="Open Sans"/>
                  </a:rPr>
                  <a:t> ideal </a:t>
                </a:r>
                <a:r>
                  <a:rPr lang="en-GB" sz="2000" dirty="0" err="1">
                    <a:solidFill>
                      <a:schemeClr val="dk1"/>
                    </a:solidFill>
                    <a:latin typeface="+mn-lt"/>
                    <a:ea typeface="Open Sans"/>
                    <a:cs typeface="Open Sans"/>
                    <a:sym typeface="Open Sans"/>
                  </a:rPr>
                  <a:t>negatif</a:t>
                </a:r>
                <a:endParaRPr lang="en-GB" sz="2000" dirty="0">
                  <a:solidFill>
                    <a:schemeClr val="dk1"/>
                  </a:solidFill>
                  <a:latin typeface="+mn-lt"/>
                  <a:ea typeface="Open Sans"/>
                  <a:cs typeface="Open Sans"/>
                  <a:sym typeface="Open Sans"/>
                </a:endParaRPr>
              </a:p>
              <a:p>
                <a:pPr lvl="0">
                  <a:lnSpc>
                    <a:spcPct val="150000"/>
                  </a:lnSpc>
                </a:pPr>
                <a:endParaRPr lang="en-GB" sz="2000" dirty="0">
                  <a:solidFill>
                    <a:schemeClr val="dk1"/>
                  </a:solidFill>
                  <a:latin typeface="+mn-lt"/>
                  <a:ea typeface="Open Sans"/>
                  <a:cs typeface="Open Sans"/>
                  <a:sym typeface="Open Sans"/>
                </a:endParaRPr>
              </a:p>
              <a:p>
                <a:pPr marL="342900" marR="0" indent="-4763">
                  <a:lnSpc>
                    <a:spcPct val="115000"/>
                  </a:lnSpc>
                  <a:spcBef>
                    <a:spcPts val="0"/>
                  </a:spcBef>
                  <a:spcAft>
                    <a:spcPts val="600"/>
                  </a:spcAft>
                  <a:tabLst>
                    <a:tab pos="342900" algn="l"/>
                  </a:tabLst>
                </a:pPr>
                <a14:m>
                  <m:oMathPara xmlns:m="http://schemas.openxmlformats.org/officeDocument/2006/math">
                    <m:oMathParaPr>
                      <m:jc m:val="left"/>
                    </m:oMathParaPr>
                    <m:oMath xmlns:m="http://schemas.openxmlformats.org/officeDocument/2006/math">
                      <m:sSup>
                        <m:sSupPr>
                          <m:ctrlPr>
                            <a:rPr lang="en-US" sz="2000" i="1" smtClean="0">
                              <a:effectLst/>
                              <a:latin typeface="Cambria Math" panose="02040503050406030204" pitchFamily="18" charset="0"/>
                              <a:ea typeface="Times New Roman" panose="02020603050405020304" pitchFamily="18" charset="0"/>
                              <a:cs typeface="TimesNewRomanPSMT"/>
                            </a:rPr>
                          </m:ctrlPr>
                        </m:sSupPr>
                        <m:e>
                          <m:r>
                            <a:rPr lang="en-US" sz="2000" i="1">
                              <a:effectLst/>
                              <a:latin typeface="Cambria Math" panose="02040503050406030204" pitchFamily="18" charset="0"/>
                              <a:ea typeface="Times New Roman" panose="02020603050405020304" pitchFamily="18" charset="0"/>
                              <a:cs typeface="TimesNewRomanPSMT"/>
                            </a:rPr>
                            <m:t>𝐴</m:t>
                          </m:r>
                        </m:e>
                        <m:sup>
                          <m:r>
                            <a:rPr lang="en-US" sz="2000">
                              <a:effectLst/>
                              <a:latin typeface="Cambria Math" panose="02040503050406030204" pitchFamily="18" charset="0"/>
                              <a:ea typeface="Times New Roman" panose="02020603050405020304" pitchFamily="18" charset="0"/>
                              <a:cs typeface="TimesNewRomanPSMT"/>
                            </a:rPr>
                            <m:t>+</m:t>
                          </m:r>
                        </m:sup>
                      </m:sSup>
                      <m:r>
                        <a:rPr lang="en-US" sz="2000">
                          <a:effectLst/>
                          <a:latin typeface="Cambria Math" panose="02040503050406030204" pitchFamily="18" charset="0"/>
                          <a:ea typeface="Times New Roman" panose="02020603050405020304" pitchFamily="18" charset="0"/>
                          <a:cs typeface="TimesNewRomanPSMT"/>
                        </a:rPr>
                        <m:t>=</m:t>
                      </m:r>
                      <m:d>
                        <m:dPr>
                          <m:ctrlPr>
                            <a:rPr lang="en-US" sz="2000" i="1">
                              <a:effectLst/>
                              <a:latin typeface="Cambria Math" panose="02040503050406030204" pitchFamily="18" charset="0"/>
                              <a:ea typeface="Times New Roman" panose="02020603050405020304" pitchFamily="18" charset="0"/>
                              <a:cs typeface="TimesNewRomanPSMT"/>
                            </a:rPr>
                          </m:ctrlPr>
                        </m:dPr>
                        <m:e>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𝑦</m:t>
                              </m:r>
                            </m:e>
                            <m:sub>
                              <m:r>
                                <a:rPr lang="en-US" sz="2000">
                                  <a:effectLst/>
                                  <a:latin typeface="Cambria Math" panose="02040503050406030204" pitchFamily="18" charset="0"/>
                                  <a:ea typeface="Times New Roman" panose="02020603050405020304" pitchFamily="18" charset="0"/>
                                  <a:cs typeface="TimesNewRomanPSMT"/>
                                </a:rPr>
                                <m:t>1</m:t>
                              </m:r>
                            </m:sub>
                            <m:sup>
                              <m:r>
                                <a:rPr lang="en-US" sz="2000">
                                  <a:effectLst/>
                                  <a:latin typeface="Cambria Math" panose="02040503050406030204" pitchFamily="18" charset="0"/>
                                  <a:ea typeface="Times New Roman" panose="02020603050405020304" pitchFamily="18" charset="0"/>
                                  <a:cs typeface="TimesNewRomanPSMT"/>
                                </a:rPr>
                                <m:t>+</m:t>
                              </m:r>
                            </m:sup>
                          </m:sSubSup>
                          <m:r>
                            <a:rPr lang="en-US" sz="2000">
                              <a:effectLst/>
                              <a:latin typeface="Cambria Math" panose="02040503050406030204" pitchFamily="18" charset="0"/>
                              <a:ea typeface="Times New Roman" panose="02020603050405020304" pitchFamily="18" charset="0"/>
                              <a:cs typeface="TimesNewRomanPSMT"/>
                            </a:rPr>
                            <m:t>,</m:t>
                          </m:r>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𝑦</m:t>
                              </m:r>
                            </m:e>
                            <m:sub>
                              <m:r>
                                <a:rPr lang="en-US" sz="2000">
                                  <a:effectLst/>
                                  <a:latin typeface="Cambria Math" panose="02040503050406030204" pitchFamily="18" charset="0"/>
                                  <a:ea typeface="Times New Roman" panose="02020603050405020304" pitchFamily="18" charset="0"/>
                                  <a:cs typeface="TimesNewRomanPSMT"/>
                                </a:rPr>
                                <m:t>2</m:t>
                              </m:r>
                            </m:sub>
                            <m:sup>
                              <m:r>
                                <a:rPr lang="en-US" sz="2000">
                                  <a:effectLst/>
                                  <a:latin typeface="Cambria Math" panose="02040503050406030204" pitchFamily="18" charset="0"/>
                                  <a:ea typeface="Times New Roman" panose="02020603050405020304" pitchFamily="18" charset="0"/>
                                  <a:cs typeface="TimesNewRomanPSMT"/>
                                </a:rPr>
                                <m:t>+</m:t>
                              </m:r>
                            </m:sup>
                          </m:sSubSup>
                          <m:r>
                            <a:rPr lang="en-US" sz="2000">
                              <a:effectLst/>
                              <a:latin typeface="Cambria Math" panose="02040503050406030204" pitchFamily="18" charset="0"/>
                              <a:ea typeface="Times New Roman" panose="02020603050405020304" pitchFamily="18" charset="0"/>
                              <a:cs typeface="TimesNewRomanPSMT"/>
                            </a:rPr>
                            <m:t>,</m:t>
                          </m:r>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𝑦</m:t>
                              </m:r>
                            </m:e>
                            <m:sub>
                              <m:r>
                                <a:rPr lang="en-US" sz="2000">
                                  <a:effectLst/>
                                  <a:latin typeface="Cambria Math" panose="02040503050406030204" pitchFamily="18" charset="0"/>
                                  <a:ea typeface="Times New Roman" panose="02020603050405020304" pitchFamily="18" charset="0"/>
                                  <a:cs typeface="TimesNewRomanPSMT"/>
                                </a:rPr>
                                <m:t>3</m:t>
                              </m:r>
                            </m:sub>
                            <m:sup>
                              <m:r>
                                <a:rPr lang="en-US" sz="2000">
                                  <a:effectLst/>
                                  <a:latin typeface="Cambria Math" panose="02040503050406030204" pitchFamily="18" charset="0"/>
                                  <a:ea typeface="Times New Roman" panose="02020603050405020304" pitchFamily="18" charset="0"/>
                                  <a:cs typeface="TimesNewRomanPSMT"/>
                                </a:rPr>
                                <m:t>+</m:t>
                              </m:r>
                            </m:sup>
                          </m:sSubSup>
                          <m:r>
                            <a:rPr lang="en-US" sz="2000">
                              <a:effectLst/>
                              <a:latin typeface="Cambria Math" panose="02040503050406030204" pitchFamily="18" charset="0"/>
                              <a:ea typeface="Times New Roman" panose="02020603050405020304" pitchFamily="18" charset="0"/>
                              <a:cs typeface="TimesNewRomanPSMT"/>
                            </a:rPr>
                            <m:t>,⋯,</m:t>
                          </m:r>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𝑦</m:t>
                              </m:r>
                            </m:e>
                            <m:sub>
                              <m:r>
                                <a:rPr lang="en-US" sz="2000" i="1">
                                  <a:effectLst/>
                                  <a:latin typeface="Cambria Math" panose="02040503050406030204" pitchFamily="18" charset="0"/>
                                  <a:ea typeface="Times New Roman" panose="02020603050405020304" pitchFamily="18" charset="0"/>
                                  <a:cs typeface="TimesNewRomanPSMT"/>
                                </a:rPr>
                                <m:t>𝑛</m:t>
                              </m:r>
                            </m:sub>
                            <m:sup>
                              <m:r>
                                <a:rPr lang="en-US" sz="2000">
                                  <a:effectLst/>
                                  <a:latin typeface="Cambria Math" panose="02040503050406030204" pitchFamily="18" charset="0"/>
                                  <a:ea typeface="Times New Roman" panose="02020603050405020304" pitchFamily="18" charset="0"/>
                                  <a:cs typeface="TimesNewRomanPSMT"/>
                                </a:rPr>
                                <m:t>+</m:t>
                              </m:r>
                            </m:sup>
                          </m:sSubSup>
                        </m:e>
                      </m:d>
                    </m:oMath>
                  </m:oMathPara>
                </a14:m>
                <a:endParaRPr lang="en-US" sz="2000" i="1" dirty="0">
                  <a:effectLst/>
                  <a:latin typeface="Cambria Math" panose="02040503050406030204" pitchFamily="18" charset="0"/>
                  <a:ea typeface="Times New Roman" panose="02020603050405020304" pitchFamily="18" charset="0"/>
                  <a:cs typeface="TimesNewRomanPSMT"/>
                </a:endParaRPr>
              </a:p>
              <a:p>
                <a:pPr marL="342900" marR="0" indent="-4763">
                  <a:lnSpc>
                    <a:spcPct val="115000"/>
                  </a:lnSpc>
                  <a:spcBef>
                    <a:spcPts val="0"/>
                  </a:spcBef>
                  <a:spcAft>
                    <a:spcPts val="600"/>
                  </a:spcAft>
                  <a:tabLst>
                    <a:tab pos="342900" algn="l"/>
                  </a:tabLst>
                </a:pPr>
                <a14:m>
                  <m:oMathPara xmlns:m="http://schemas.openxmlformats.org/officeDocument/2006/math">
                    <m:oMathParaPr>
                      <m:jc m:val="left"/>
                    </m:oMathParaPr>
                    <m:oMath xmlns:m="http://schemas.openxmlformats.org/officeDocument/2006/math">
                      <m:sSup>
                        <m:sSupPr>
                          <m:ctrlPr>
                            <a:rPr lang="en-US" sz="2000" i="1">
                              <a:effectLst/>
                              <a:latin typeface="Cambria Math" panose="02040503050406030204" pitchFamily="18" charset="0"/>
                              <a:ea typeface="Times New Roman" panose="02020603050405020304" pitchFamily="18" charset="0"/>
                              <a:cs typeface="TimesNewRomanPSMT"/>
                            </a:rPr>
                          </m:ctrlPr>
                        </m:sSupPr>
                        <m:e>
                          <m:r>
                            <a:rPr lang="en-US" sz="2000" i="1">
                              <a:effectLst/>
                              <a:latin typeface="Cambria Math" panose="02040503050406030204" pitchFamily="18" charset="0"/>
                              <a:ea typeface="Times New Roman" panose="02020603050405020304" pitchFamily="18" charset="0"/>
                              <a:cs typeface="TimesNewRomanPSMT"/>
                            </a:rPr>
                            <m:t>𝐴</m:t>
                          </m:r>
                        </m:e>
                        <m:sup>
                          <m:r>
                            <a:rPr lang="en-US" sz="2000" i="1">
                              <a:effectLst/>
                              <a:latin typeface="Cambria Math" panose="02040503050406030204" pitchFamily="18" charset="0"/>
                              <a:ea typeface="Times New Roman" panose="02020603050405020304" pitchFamily="18" charset="0"/>
                              <a:cs typeface="TimesNewRomanPSMT"/>
                            </a:rPr>
                            <m:t>−</m:t>
                          </m:r>
                        </m:sup>
                      </m:sSup>
                      <m:r>
                        <a:rPr lang="en-US" sz="2000">
                          <a:effectLst/>
                          <a:latin typeface="Cambria Math" panose="02040503050406030204" pitchFamily="18" charset="0"/>
                          <a:ea typeface="Times New Roman" panose="02020603050405020304" pitchFamily="18" charset="0"/>
                          <a:cs typeface="TimesNewRomanPSMT"/>
                        </a:rPr>
                        <m:t>=</m:t>
                      </m:r>
                      <m:d>
                        <m:dPr>
                          <m:ctrlPr>
                            <a:rPr lang="en-US" sz="2000" i="1">
                              <a:effectLst/>
                              <a:latin typeface="Cambria Math" panose="02040503050406030204" pitchFamily="18" charset="0"/>
                              <a:ea typeface="Times New Roman" panose="02020603050405020304" pitchFamily="18" charset="0"/>
                              <a:cs typeface="TimesNewRomanPSMT"/>
                            </a:rPr>
                          </m:ctrlPr>
                        </m:dPr>
                        <m:e>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𝑦</m:t>
                              </m:r>
                            </m:e>
                            <m:sub>
                              <m:r>
                                <a:rPr lang="en-US" sz="2000">
                                  <a:effectLst/>
                                  <a:latin typeface="Cambria Math" panose="02040503050406030204" pitchFamily="18" charset="0"/>
                                  <a:ea typeface="Times New Roman" panose="02020603050405020304" pitchFamily="18" charset="0"/>
                                  <a:cs typeface="TimesNewRomanPSMT"/>
                                </a:rPr>
                                <m:t>1</m:t>
                              </m:r>
                            </m:sub>
                            <m:sup>
                              <m:r>
                                <a:rPr lang="en-US" sz="2000" i="1">
                                  <a:effectLst/>
                                  <a:latin typeface="Cambria Math" panose="02040503050406030204" pitchFamily="18" charset="0"/>
                                  <a:ea typeface="Times New Roman" panose="02020603050405020304" pitchFamily="18" charset="0"/>
                                  <a:cs typeface="TimesNewRomanPSMT"/>
                                </a:rPr>
                                <m:t>−</m:t>
                              </m:r>
                            </m:sup>
                          </m:sSubSup>
                          <m:r>
                            <a:rPr lang="en-US" sz="2000">
                              <a:effectLst/>
                              <a:latin typeface="Cambria Math" panose="02040503050406030204" pitchFamily="18" charset="0"/>
                              <a:ea typeface="Times New Roman" panose="02020603050405020304" pitchFamily="18" charset="0"/>
                              <a:cs typeface="TimesNewRomanPSMT"/>
                            </a:rPr>
                            <m:t>,</m:t>
                          </m:r>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𝑦</m:t>
                              </m:r>
                            </m:e>
                            <m:sub>
                              <m:r>
                                <a:rPr lang="en-US" sz="2000">
                                  <a:effectLst/>
                                  <a:latin typeface="Cambria Math" panose="02040503050406030204" pitchFamily="18" charset="0"/>
                                  <a:ea typeface="Times New Roman" panose="02020603050405020304" pitchFamily="18" charset="0"/>
                                  <a:cs typeface="TimesNewRomanPSMT"/>
                                </a:rPr>
                                <m:t>2</m:t>
                              </m:r>
                            </m:sub>
                            <m:sup>
                              <m:r>
                                <a:rPr lang="en-US" sz="2000" i="1">
                                  <a:effectLst/>
                                  <a:latin typeface="Cambria Math" panose="02040503050406030204" pitchFamily="18" charset="0"/>
                                  <a:ea typeface="Times New Roman" panose="02020603050405020304" pitchFamily="18" charset="0"/>
                                  <a:cs typeface="TimesNewRomanPSMT"/>
                                </a:rPr>
                                <m:t>−</m:t>
                              </m:r>
                            </m:sup>
                          </m:sSubSup>
                          <m:r>
                            <a:rPr lang="en-US" sz="2000">
                              <a:effectLst/>
                              <a:latin typeface="Cambria Math" panose="02040503050406030204" pitchFamily="18" charset="0"/>
                              <a:ea typeface="Times New Roman" panose="02020603050405020304" pitchFamily="18" charset="0"/>
                              <a:cs typeface="TimesNewRomanPSMT"/>
                            </a:rPr>
                            <m:t>,</m:t>
                          </m:r>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𝑦</m:t>
                              </m:r>
                            </m:e>
                            <m:sub>
                              <m:r>
                                <a:rPr lang="en-US" sz="2000">
                                  <a:effectLst/>
                                  <a:latin typeface="Cambria Math" panose="02040503050406030204" pitchFamily="18" charset="0"/>
                                  <a:ea typeface="Times New Roman" panose="02020603050405020304" pitchFamily="18" charset="0"/>
                                  <a:cs typeface="TimesNewRomanPSMT"/>
                                </a:rPr>
                                <m:t>3</m:t>
                              </m:r>
                            </m:sub>
                            <m:sup>
                              <m:r>
                                <a:rPr lang="en-US" sz="2000" i="1">
                                  <a:effectLst/>
                                  <a:latin typeface="Cambria Math" panose="02040503050406030204" pitchFamily="18" charset="0"/>
                                  <a:ea typeface="Times New Roman" panose="02020603050405020304" pitchFamily="18" charset="0"/>
                                  <a:cs typeface="TimesNewRomanPSMT"/>
                                </a:rPr>
                                <m:t>−</m:t>
                              </m:r>
                            </m:sup>
                          </m:sSubSup>
                          <m:r>
                            <a:rPr lang="en-US" sz="2000">
                              <a:effectLst/>
                              <a:latin typeface="Cambria Math" panose="02040503050406030204" pitchFamily="18" charset="0"/>
                              <a:ea typeface="Times New Roman" panose="02020603050405020304" pitchFamily="18" charset="0"/>
                              <a:cs typeface="TimesNewRomanPSMT"/>
                            </a:rPr>
                            <m:t>,⋯,</m:t>
                          </m:r>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𝑦</m:t>
                              </m:r>
                            </m:e>
                            <m:sub>
                              <m:r>
                                <a:rPr lang="en-US" sz="2000" i="1">
                                  <a:effectLst/>
                                  <a:latin typeface="Cambria Math" panose="02040503050406030204" pitchFamily="18" charset="0"/>
                                  <a:ea typeface="Times New Roman" panose="02020603050405020304" pitchFamily="18" charset="0"/>
                                  <a:cs typeface="TimesNewRomanPSMT"/>
                                </a:rPr>
                                <m:t>𝑛</m:t>
                              </m:r>
                            </m:sub>
                            <m:sup>
                              <m:r>
                                <a:rPr lang="en-US" sz="2000" i="1">
                                  <a:effectLst/>
                                  <a:latin typeface="Cambria Math" panose="02040503050406030204" pitchFamily="18" charset="0"/>
                                  <a:ea typeface="Times New Roman" panose="02020603050405020304" pitchFamily="18" charset="0"/>
                                  <a:cs typeface="TimesNewRomanPSMT"/>
                                </a:rPr>
                                <m:t>−</m:t>
                              </m:r>
                            </m:sup>
                          </m:sSubSup>
                        </m:e>
                      </m:d>
                    </m:oMath>
                  </m:oMathPara>
                </a14:m>
                <a:endParaRPr lang="en-US" sz="2000" dirty="0">
                  <a:effectLst/>
                  <a:latin typeface="TimesNewRomanPSMT"/>
                  <a:ea typeface="Times New Roman" panose="02020603050405020304" pitchFamily="18" charset="0"/>
                  <a:cs typeface="TimesNewRomanPSMT"/>
                </a:endParaRP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1877397"/>
              </a:xfrm>
              <a:prstGeom prst="rect">
                <a:avLst/>
              </a:prstGeom>
              <a:blipFill>
                <a:blip r:embed="rId3"/>
                <a:stretch>
                  <a:fillRect l="-507"/>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23A8CA41-AC20-C02C-5D5A-D17E903A383C}"/>
                  </a:ext>
                </a:extLst>
              </p:cNvPr>
              <p:cNvGraphicFramePr>
                <a:graphicFrameLocks noGrp="1"/>
              </p:cNvGraphicFramePr>
              <p:nvPr>
                <p:extLst>
                  <p:ext uri="{D42A27DB-BD31-4B8C-83A1-F6EECF244321}">
                    <p14:modId xmlns:p14="http://schemas.microsoft.com/office/powerpoint/2010/main" val="1557104080"/>
                  </p:ext>
                </p:extLst>
              </p:nvPr>
            </p:nvGraphicFramePr>
            <p:xfrm>
              <a:off x="1182195" y="3224478"/>
              <a:ext cx="6675930" cy="2289696"/>
            </p:xfrm>
            <a:graphic>
              <a:graphicData uri="http://schemas.openxmlformats.org/drawingml/2006/table">
                <a:tbl>
                  <a:tblPr firstRow="1" firstCol="1" bandRow="1">
                    <a:tableStyleId>{2D5ABB26-0587-4C30-8999-92F81FD0307C}</a:tableStyleId>
                  </a:tblPr>
                  <a:tblGrid>
                    <a:gridCol w="2661143">
                      <a:extLst>
                        <a:ext uri="{9D8B030D-6E8A-4147-A177-3AD203B41FA5}">
                          <a16:colId xmlns:a16="http://schemas.microsoft.com/office/drawing/2014/main" val="1514552845"/>
                        </a:ext>
                      </a:extLst>
                    </a:gridCol>
                    <a:gridCol w="485775">
                      <a:extLst>
                        <a:ext uri="{9D8B030D-6E8A-4147-A177-3AD203B41FA5}">
                          <a16:colId xmlns:a16="http://schemas.microsoft.com/office/drawing/2014/main" val="493005600"/>
                        </a:ext>
                      </a:extLst>
                    </a:gridCol>
                    <a:gridCol w="3529012">
                      <a:extLst>
                        <a:ext uri="{9D8B030D-6E8A-4147-A177-3AD203B41FA5}">
                          <a16:colId xmlns:a16="http://schemas.microsoft.com/office/drawing/2014/main" val="3399907122"/>
                        </a:ext>
                      </a:extLst>
                    </a:gridCol>
                  </a:tblGrid>
                  <a:tr h="235542">
                    <a:tc gridSpan="3">
                      <a:txBody>
                        <a:bodyPr/>
                        <a:lstStyle/>
                        <a:p>
                          <a:pPr marL="0" marR="0" algn="just">
                            <a:lnSpc>
                              <a:spcPct val="115000"/>
                            </a:lnSpc>
                            <a:spcBef>
                              <a:spcPts val="0"/>
                            </a:spcBef>
                            <a:spcAft>
                              <a:spcPts val="0"/>
                            </a:spcAft>
                          </a:pPr>
                          <a:r>
                            <a:rPr lang="en-US" sz="2000" dirty="0">
                              <a:effectLst/>
                            </a:rPr>
                            <a:t>Dengan </a:t>
                          </a:r>
                          <a:r>
                            <a:rPr lang="en-US" sz="2000" dirty="0" err="1">
                              <a:effectLst/>
                            </a:rPr>
                            <a:t>ketentuan</a:t>
                          </a:r>
                          <a:r>
                            <a:rPr lang="en-US" sz="20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09155513"/>
                      </a:ext>
                    </a:extLst>
                  </a:tr>
                  <a:tr h="491906">
                    <a:tc rowSpan="2">
                      <a:txBody>
                        <a:bodyPr/>
                        <a:lstStyle/>
                        <a:p>
                          <a:pPr marL="0" marR="0" indent="0" algn="l">
                            <a:lnSpc>
                              <a:spcPct val="115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US" sz="2000" i="1">
                                        <a:effectLst/>
                                        <a:latin typeface="Cambria Math" panose="02040503050406030204" pitchFamily="18" charset="0"/>
                                      </a:rPr>
                                    </m:ctrlPr>
                                  </m:sSubSupPr>
                                  <m:e>
                                    <m:r>
                                      <a:rPr lang="en-US" sz="2000">
                                        <a:effectLst/>
                                        <a:latin typeface="Cambria Math" panose="02040503050406030204" pitchFamily="18" charset="0"/>
                                      </a:rPr>
                                      <m:t>𝑦</m:t>
                                    </m:r>
                                  </m:e>
                                  <m:sub>
                                    <m:r>
                                      <a:rPr lang="en-US" sz="2000">
                                        <a:effectLst/>
                                        <a:latin typeface="Cambria Math" panose="02040503050406030204" pitchFamily="18" charset="0"/>
                                      </a:rPr>
                                      <m:t>𝑖</m:t>
                                    </m:r>
                                  </m:sub>
                                  <m:sup>
                                    <m:r>
                                      <a:rPr lang="en-US" sz="2000">
                                        <a:effectLst/>
                                        <a:latin typeface="Cambria Math" panose="02040503050406030204" pitchFamily="18" charset="0"/>
                                      </a:rPr>
                                      <m:t>+</m:t>
                                    </m:r>
                                  </m:sup>
                                </m:sSubSup>
                                <m:r>
                                  <a:rPr lang="en-US" sz="2000">
                                    <a:effectLst/>
                                    <a:latin typeface="Cambria Math" panose="02040503050406030204" pitchFamily="18" charset="0"/>
                                  </a:rPr>
                                  <m:t>= </m:t>
                                </m:r>
                                <m:d>
                                  <m:dPr>
                                    <m:begChr m:val="{"/>
                                    <m:endChr m:val=""/>
                                    <m:ctrlPr>
                                      <a:rPr lang="en-US" sz="2000" i="1">
                                        <a:effectLst/>
                                        <a:latin typeface="Cambria Math" panose="02040503050406030204" pitchFamily="18" charset="0"/>
                                      </a:rPr>
                                    </m:ctrlPr>
                                  </m:dPr>
                                  <m:e>
                                    <m:eqArr>
                                      <m:eqArrPr>
                                        <m:ctrlPr>
                                          <a:rPr lang="en-US" sz="2000" i="1">
                                            <a:effectLst/>
                                            <a:latin typeface="Cambria Math" panose="02040503050406030204" pitchFamily="18" charset="0"/>
                                          </a:rPr>
                                        </m:ctrlPr>
                                      </m:eqArrPr>
                                      <m:e>
                                        <m:r>
                                          <a:rPr lang="en-US" sz="2000">
                                            <a:effectLst/>
                                            <a:latin typeface="Cambria Math" panose="02040503050406030204" pitchFamily="18" charset="0"/>
                                          </a:rPr>
                                          <m:t>𝑚𝑎𝑥</m:t>
                                        </m:r>
                                        <m:r>
                                          <a:rPr lang="en-US" sz="2000">
                                            <a:effectLst/>
                                            <a:latin typeface="Cambria Math" panose="02040503050406030204" pitchFamily="18" charset="0"/>
                                          </a:rPr>
                                          <m:t> </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𝑦</m:t>
                                            </m:r>
                                          </m:e>
                                          <m:sub>
                                            <m:r>
                                              <a:rPr lang="en-US" sz="2000">
                                                <a:effectLst/>
                                                <a:latin typeface="Cambria Math" panose="02040503050406030204" pitchFamily="18" charset="0"/>
                                              </a:rPr>
                                              <m:t>𝑖𝑗</m:t>
                                            </m:r>
                                          </m:sub>
                                        </m:sSub>
                                      </m:e>
                                      <m:e>
                                        <m:r>
                                          <a:rPr lang="en-US" sz="2000">
                                            <a:effectLst/>
                                            <a:latin typeface="Cambria Math" panose="02040503050406030204" pitchFamily="18" charset="0"/>
                                          </a:rPr>
                                          <m:t>𝑚𝑖𝑛</m:t>
                                        </m:r>
                                        <m:r>
                                          <a:rPr lang="en-US" sz="2000">
                                            <a:effectLst/>
                                            <a:latin typeface="Cambria Math" panose="02040503050406030204" pitchFamily="18" charset="0"/>
                                          </a:rPr>
                                          <m:t> </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𝑦</m:t>
                                            </m:r>
                                          </m:e>
                                          <m:sub>
                                            <m:r>
                                              <a:rPr lang="en-US" sz="2000">
                                                <a:effectLst/>
                                                <a:latin typeface="Cambria Math" panose="02040503050406030204" pitchFamily="18" charset="0"/>
                                              </a:rPr>
                                              <m:t>𝑖𝑗</m:t>
                                            </m:r>
                                          </m:sub>
                                        </m:sSub>
                                      </m:e>
                                    </m:eqArr>
                                  </m:e>
                                </m:d>
                              </m:oMath>
                            </m:oMathPara>
                          </a14:m>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m:t>
                                </m:r>
                              </m:oMath>
                            </m:oMathPara>
                          </a14:m>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rPr>
                            <a:t>Jika </a:t>
                          </a:r>
                          <a:r>
                            <a:rPr lang="en-US" sz="2000" dirty="0" err="1">
                              <a:effectLst/>
                            </a:rPr>
                            <a:t>Atribut</a:t>
                          </a:r>
                          <a:r>
                            <a:rPr lang="en-US" sz="2000" dirty="0">
                              <a:effectLst/>
                            </a:rPr>
                            <a:t> </a:t>
                          </a:r>
                          <a14:m>
                            <m:oMath xmlns:m="http://schemas.openxmlformats.org/officeDocument/2006/math">
                              <m:r>
                                <a:rPr lang="en-US" sz="2000">
                                  <a:effectLst/>
                                  <a:latin typeface="Cambria Math" panose="02040503050406030204" pitchFamily="18" charset="0"/>
                                </a:rPr>
                                <m:t>𝑗</m:t>
                              </m:r>
                            </m:oMath>
                          </a14:m>
                          <a:r>
                            <a:rPr lang="en-US" sz="2000" dirty="0">
                              <a:effectLst/>
                            </a:rPr>
                            <a:t> </a:t>
                          </a:r>
                          <a:r>
                            <a:rPr lang="en-US" sz="2000" dirty="0" err="1">
                              <a:effectLst/>
                            </a:rPr>
                            <a:t>adalah</a:t>
                          </a:r>
                          <a:r>
                            <a:rPr lang="en-US" sz="2000" dirty="0">
                              <a:effectLst/>
                            </a:rPr>
                            <a:t> Benefit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1242205"/>
                      </a:ext>
                    </a:extLst>
                  </a:tr>
                  <a:tr h="491906">
                    <a:tc vMerge="1">
                      <a:txBody>
                        <a:bodyPr/>
                        <a:lstStyle/>
                        <a:p>
                          <a:endParaRPr lang="en-US"/>
                        </a:p>
                      </a:txBody>
                      <a:tcPr/>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m:t>
                                </m:r>
                              </m:oMath>
                            </m:oMathPara>
                          </a14:m>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Jika </a:t>
                          </a:r>
                          <a:r>
                            <a:rPr lang="en-US" sz="2000" dirty="0" err="1">
                              <a:effectLst/>
                            </a:rPr>
                            <a:t>Atribut</a:t>
                          </a:r>
                          <a:r>
                            <a:rPr lang="en-US" sz="2000" dirty="0">
                              <a:effectLst/>
                            </a:rPr>
                            <a:t> </a:t>
                          </a:r>
                          <a14:m>
                            <m:oMath xmlns:m="http://schemas.openxmlformats.org/officeDocument/2006/math">
                              <m:r>
                                <a:rPr lang="en-US" sz="2000">
                                  <a:effectLst/>
                                  <a:latin typeface="Cambria Math" panose="02040503050406030204" pitchFamily="18" charset="0"/>
                                </a:rPr>
                                <m:t>𝑗</m:t>
                              </m:r>
                            </m:oMath>
                          </a14:m>
                          <a:r>
                            <a:rPr lang="en-US" sz="2000" dirty="0">
                              <a:effectLst/>
                            </a:rPr>
                            <a:t> </a:t>
                          </a:r>
                          <a:r>
                            <a:rPr lang="en-US" sz="2000" dirty="0" err="1">
                              <a:effectLst/>
                            </a:rPr>
                            <a:t>adalah</a:t>
                          </a:r>
                          <a:r>
                            <a:rPr lang="en-US" sz="2000" dirty="0">
                              <a:effectLst/>
                            </a:rPr>
                            <a:t> Cost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2722033"/>
                      </a:ext>
                    </a:extLst>
                  </a:tr>
                  <a:tr h="491906">
                    <a:tc rowSpan="2">
                      <a:txBody>
                        <a:bodyPr/>
                        <a:lstStyle/>
                        <a:p>
                          <a:pPr marL="0" marR="0" indent="0" algn="l">
                            <a:lnSpc>
                              <a:spcPct val="115000"/>
                            </a:lnSpc>
                            <a:spcBef>
                              <a:spcPts val="0"/>
                            </a:spcBef>
                            <a:spcAft>
                              <a:spcPts val="0"/>
                            </a:spcAft>
                          </a:pPr>
                          <a14:m>
                            <m:oMathPara xmlns:m="http://schemas.openxmlformats.org/officeDocument/2006/math">
                              <m:oMathParaPr>
                                <m:jc m:val="left"/>
                              </m:oMathParaPr>
                              <m:oMath xmlns:m="http://schemas.openxmlformats.org/officeDocument/2006/math">
                                <m:sSubSup>
                                  <m:sSubSupPr>
                                    <m:ctrlPr>
                                      <a:rPr lang="en-US" sz="2000" i="1">
                                        <a:effectLst/>
                                        <a:latin typeface="Cambria Math" panose="02040503050406030204" pitchFamily="18" charset="0"/>
                                      </a:rPr>
                                    </m:ctrlPr>
                                  </m:sSubSupPr>
                                  <m:e>
                                    <m:r>
                                      <a:rPr lang="en-US" sz="2000">
                                        <a:effectLst/>
                                        <a:latin typeface="Cambria Math" panose="02040503050406030204" pitchFamily="18" charset="0"/>
                                      </a:rPr>
                                      <m:t>𝑦</m:t>
                                    </m:r>
                                  </m:e>
                                  <m:sub>
                                    <m:r>
                                      <a:rPr lang="en-US" sz="2000">
                                        <a:effectLst/>
                                        <a:latin typeface="Cambria Math" panose="02040503050406030204" pitchFamily="18" charset="0"/>
                                      </a:rPr>
                                      <m:t>𝑖</m:t>
                                    </m:r>
                                  </m:sub>
                                  <m:sup>
                                    <m:r>
                                      <a:rPr lang="en-US" sz="2000">
                                        <a:effectLst/>
                                        <a:latin typeface="Cambria Math" panose="02040503050406030204" pitchFamily="18" charset="0"/>
                                      </a:rPr>
                                      <m:t>−</m:t>
                                    </m:r>
                                  </m:sup>
                                </m:sSubSup>
                                <m:r>
                                  <a:rPr lang="en-US" sz="2000">
                                    <a:effectLst/>
                                    <a:latin typeface="Cambria Math" panose="02040503050406030204" pitchFamily="18" charset="0"/>
                                  </a:rPr>
                                  <m:t>= </m:t>
                                </m:r>
                                <m:d>
                                  <m:dPr>
                                    <m:begChr m:val="{"/>
                                    <m:endChr m:val=""/>
                                    <m:ctrlPr>
                                      <a:rPr lang="en-US" sz="2000" i="1">
                                        <a:effectLst/>
                                        <a:latin typeface="Cambria Math" panose="02040503050406030204" pitchFamily="18" charset="0"/>
                                      </a:rPr>
                                    </m:ctrlPr>
                                  </m:dPr>
                                  <m:e>
                                    <m:eqArr>
                                      <m:eqArrPr>
                                        <m:ctrlPr>
                                          <a:rPr lang="en-US" sz="2000" i="1">
                                            <a:effectLst/>
                                            <a:latin typeface="Cambria Math" panose="02040503050406030204" pitchFamily="18" charset="0"/>
                                          </a:rPr>
                                        </m:ctrlPr>
                                      </m:eqArrPr>
                                      <m:e>
                                        <m:r>
                                          <a:rPr lang="en-US" sz="2000">
                                            <a:effectLst/>
                                            <a:latin typeface="Cambria Math" panose="02040503050406030204" pitchFamily="18" charset="0"/>
                                          </a:rPr>
                                          <m:t>𝑚𝑎𝑥</m:t>
                                        </m:r>
                                        <m:r>
                                          <a:rPr lang="en-US" sz="2000">
                                            <a:effectLst/>
                                            <a:latin typeface="Cambria Math" panose="02040503050406030204" pitchFamily="18" charset="0"/>
                                          </a:rPr>
                                          <m:t> </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𝑦</m:t>
                                            </m:r>
                                          </m:e>
                                          <m:sub>
                                            <m:r>
                                              <a:rPr lang="en-US" sz="2000">
                                                <a:effectLst/>
                                                <a:latin typeface="Cambria Math" panose="02040503050406030204" pitchFamily="18" charset="0"/>
                                              </a:rPr>
                                              <m:t>𝑖𝑗</m:t>
                                            </m:r>
                                          </m:sub>
                                        </m:sSub>
                                      </m:e>
                                      <m:e>
                                        <m:r>
                                          <a:rPr lang="en-US" sz="2000">
                                            <a:effectLst/>
                                            <a:latin typeface="Cambria Math" panose="02040503050406030204" pitchFamily="18" charset="0"/>
                                          </a:rPr>
                                          <m:t>𝑚𝑖𝑛</m:t>
                                        </m:r>
                                        <m:r>
                                          <a:rPr lang="en-US" sz="2000">
                                            <a:effectLst/>
                                            <a:latin typeface="Cambria Math" panose="02040503050406030204" pitchFamily="18" charset="0"/>
                                          </a:rPr>
                                          <m:t> </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𝑦</m:t>
                                            </m:r>
                                          </m:e>
                                          <m:sub>
                                            <m:r>
                                              <a:rPr lang="en-US" sz="2000">
                                                <a:effectLst/>
                                                <a:latin typeface="Cambria Math" panose="02040503050406030204" pitchFamily="18" charset="0"/>
                                              </a:rPr>
                                              <m:t>𝑖𝑗</m:t>
                                            </m:r>
                                          </m:sub>
                                        </m:sSub>
                                      </m:e>
                                    </m:eqArr>
                                  </m:e>
                                </m:d>
                              </m:oMath>
                            </m:oMathPara>
                          </a14:m>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m:t>
                                </m:r>
                              </m:oMath>
                            </m:oMathPara>
                          </a14:m>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rPr>
                            <a:t>Jika </a:t>
                          </a:r>
                          <a:r>
                            <a:rPr lang="en-US" sz="2000" dirty="0" err="1">
                              <a:effectLst/>
                            </a:rPr>
                            <a:t>Atribut</a:t>
                          </a:r>
                          <a:r>
                            <a:rPr lang="en-US" sz="2000" dirty="0">
                              <a:effectLst/>
                            </a:rPr>
                            <a:t> </a:t>
                          </a:r>
                          <a14:m>
                            <m:oMath xmlns:m="http://schemas.openxmlformats.org/officeDocument/2006/math">
                              <m:r>
                                <a:rPr lang="en-US" sz="2000">
                                  <a:effectLst/>
                                  <a:latin typeface="Cambria Math" panose="02040503050406030204" pitchFamily="18" charset="0"/>
                                </a:rPr>
                                <m:t>𝑗</m:t>
                              </m:r>
                            </m:oMath>
                          </a14:m>
                          <a:r>
                            <a:rPr lang="en-US" sz="2000" dirty="0">
                              <a:effectLst/>
                            </a:rPr>
                            <a:t> </a:t>
                          </a:r>
                          <a:r>
                            <a:rPr lang="en-US" sz="2000" dirty="0" err="1">
                              <a:effectLst/>
                            </a:rPr>
                            <a:t>adalah</a:t>
                          </a:r>
                          <a:r>
                            <a:rPr lang="en-US" sz="2000" dirty="0">
                              <a:effectLst/>
                            </a:rPr>
                            <a:t> Cost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6557982"/>
                      </a:ext>
                    </a:extLst>
                  </a:tr>
                  <a:tr h="491906">
                    <a:tc vMerge="1">
                      <a:txBody>
                        <a:bodyPr/>
                        <a:lstStyle/>
                        <a:p>
                          <a:endParaRPr lang="en-US"/>
                        </a:p>
                      </a:txBody>
                      <a:tcPr/>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m:t>
                                </m:r>
                              </m:oMath>
                            </m:oMathPara>
                          </a14:m>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Jika </a:t>
                          </a:r>
                          <a:r>
                            <a:rPr lang="en-US" sz="2000" dirty="0" err="1">
                              <a:effectLst/>
                            </a:rPr>
                            <a:t>Atribut</a:t>
                          </a:r>
                          <a:r>
                            <a:rPr lang="en-US" sz="2000" dirty="0">
                              <a:effectLst/>
                            </a:rPr>
                            <a:t> </a:t>
                          </a:r>
                          <a14:m>
                            <m:oMath xmlns:m="http://schemas.openxmlformats.org/officeDocument/2006/math">
                              <m:r>
                                <a:rPr lang="en-US" sz="2000">
                                  <a:effectLst/>
                                  <a:latin typeface="Cambria Math" panose="02040503050406030204" pitchFamily="18" charset="0"/>
                                </a:rPr>
                                <m:t>𝑗</m:t>
                              </m:r>
                            </m:oMath>
                          </a14:m>
                          <a:r>
                            <a:rPr lang="en-US" sz="2000" dirty="0">
                              <a:effectLst/>
                            </a:rPr>
                            <a:t> </a:t>
                          </a:r>
                          <a:r>
                            <a:rPr lang="en-US" sz="2000" dirty="0" err="1">
                              <a:effectLst/>
                            </a:rPr>
                            <a:t>adalah</a:t>
                          </a:r>
                          <a:r>
                            <a:rPr lang="en-US" sz="2000" dirty="0">
                              <a:effectLst/>
                            </a:rPr>
                            <a:t> Benefit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9262249"/>
                      </a:ext>
                    </a:extLst>
                  </a:tr>
                </a:tbl>
              </a:graphicData>
            </a:graphic>
          </p:graphicFrame>
        </mc:Choice>
        <mc:Fallback xmlns="">
          <p:graphicFrame>
            <p:nvGraphicFramePr>
              <p:cNvPr id="15" name="Table 14">
                <a:extLst>
                  <a:ext uri="{FF2B5EF4-FFF2-40B4-BE49-F238E27FC236}">
                    <a16:creationId xmlns:a16="http://schemas.microsoft.com/office/drawing/2014/main" id="{23A8CA41-AC20-C02C-5D5A-D17E903A383C}"/>
                  </a:ext>
                </a:extLst>
              </p:cNvPr>
              <p:cNvGraphicFramePr>
                <a:graphicFrameLocks noGrp="1"/>
              </p:cNvGraphicFramePr>
              <p:nvPr>
                <p:extLst>
                  <p:ext uri="{D42A27DB-BD31-4B8C-83A1-F6EECF244321}">
                    <p14:modId xmlns:p14="http://schemas.microsoft.com/office/powerpoint/2010/main" val="1557104080"/>
                  </p:ext>
                </p:extLst>
              </p:nvPr>
            </p:nvGraphicFramePr>
            <p:xfrm>
              <a:off x="1182195" y="3224478"/>
              <a:ext cx="6675930" cy="2289696"/>
            </p:xfrm>
            <a:graphic>
              <a:graphicData uri="http://schemas.openxmlformats.org/drawingml/2006/table">
                <a:tbl>
                  <a:tblPr firstRow="1" firstCol="1" bandRow="1">
                    <a:tableStyleId>{2D5ABB26-0587-4C30-8999-92F81FD0307C}</a:tableStyleId>
                  </a:tblPr>
                  <a:tblGrid>
                    <a:gridCol w="2661143">
                      <a:extLst>
                        <a:ext uri="{9D8B030D-6E8A-4147-A177-3AD203B41FA5}">
                          <a16:colId xmlns:a16="http://schemas.microsoft.com/office/drawing/2014/main" val="1514552845"/>
                        </a:ext>
                      </a:extLst>
                    </a:gridCol>
                    <a:gridCol w="485775">
                      <a:extLst>
                        <a:ext uri="{9D8B030D-6E8A-4147-A177-3AD203B41FA5}">
                          <a16:colId xmlns:a16="http://schemas.microsoft.com/office/drawing/2014/main" val="493005600"/>
                        </a:ext>
                      </a:extLst>
                    </a:gridCol>
                    <a:gridCol w="3529012">
                      <a:extLst>
                        <a:ext uri="{9D8B030D-6E8A-4147-A177-3AD203B41FA5}">
                          <a16:colId xmlns:a16="http://schemas.microsoft.com/office/drawing/2014/main" val="3399907122"/>
                        </a:ext>
                      </a:extLst>
                    </a:gridCol>
                  </a:tblGrid>
                  <a:tr h="322072">
                    <a:tc gridSpan="3">
                      <a:txBody>
                        <a:bodyPr/>
                        <a:lstStyle/>
                        <a:p>
                          <a:pPr marL="0" marR="0" algn="just">
                            <a:lnSpc>
                              <a:spcPct val="115000"/>
                            </a:lnSpc>
                            <a:spcBef>
                              <a:spcPts val="0"/>
                            </a:spcBef>
                            <a:spcAft>
                              <a:spcPts val="0"/>
                            </a:spcAft>
                          </a:pPr>
                          <a:r>
                            <a:rPr lang="en-US" sz="2000" dirty="0">
                              <a:effectLst/>
                            </a:rPr>
                            <a:t>Dengan </a:t>
                          </a:r>
                          <a:r>
                            <a:rPr lang="en-US" sz="2000" dirty="0" err="1">
                              <a:effectLst/>
                            </a:rPr>
                            <a:t>ketentuan</a:t>
                          </a:r>
                          <a:r>
                            <a:rPr lang="en-US" sz="20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09155513"/>
                      </a:ext>
                    </a:extLst>
                  </a:tr>
                  <a:tr h="491906">
                    <a:tc rowSpan="2">
                      <a:txBody>
                        <a:bodyPr/>
                        <a:lstStyle/>
                        <a:p>
                          <a:endParaRPr lang="en-US"/>
                        </a:p>
                      </a:txBody>
                      <a:tcPr marL="68580" marR="68580" marT="0" marB="0" anchor="ctr">
                        <a:blipFill>
                          <a:blip r:embed="rId9"/>
                          <a:stretch>
                            <a:fillRect t="-38272" r="-151030" b="-100000"/>
                          </a:stretch>
                        </a:blipFill>
                      </a:tcPr>
                    </a:tc>
                    <a:tc>
                      <a:txBody>
                        <a:bodyPr/>
                        <a:lstStyle/>
                        <a:p>
                          <a:endParaRPr lang="en-US"/>
                        </a:p>
                      </a:txBody>
                      <a:tcPr marL="68580" marR="68580" marT="0" marB="0">
                        <a:blipFill>
                          <a:blip r:embed="rId9"/>
                          <a:stretch>
                            <a:fillRect l="-546250" t="-76543" r="-725000" b="-300000"/>
                          </a:stretch>
                        </a:blipFill>
                      </a:tcPr>
                    </a:tc>
                    <a:tc>
                      <a:txBody>
                        <a:bodyPr/>
                        <a:lstStyle/>
                        <a:p>
                          <a:endParaRPr lang="en-US"/>
                        </a:p>
                      </a:txBody>
                      <a:tcPr marL="68580" marR="68580" marT="0" marB="0">
                        <a:blipFill>
                          <a:blip r:embed="rId9"/>
                          <a:stretch>
                            <a:fillRect l="-89138" t="-76543" b="-300000"/>
                          </a:stretch>
                        </a:blipFill>
                      </a:tcPr>
                    </a:tc>
                    <a:extLst>
                      <a:ext uri="{0D108BD9-81ED-4DB2-BD59-A6C34878D82A}">
                        <a16:rowId xmlns:a16="http://schemas.microsoft.com/office/drawing/2014/main" val="1751242205"/>
                      </a:ext>
                    </a:extLst>
                  </a:tr>
                  <a:tr h="491906">
                    <a:tc vMerge="1">
                      <a:txBody>
                        <a:bodyPr/>
                        <a:lstStyle/>
                        <a:p>
                          <a:endParaRPr lang="en-US"/>
                        </a:p>
                      </a:txBody>
                      <a:tcPr/>
                    </a:tc>
                    <a:tc>
                      <a:txBody>
                        <a:bodyPr/>
                        <a:lstStyle/>
                        <a:p>
                          <a:endParaRPr lang="en-US"/>
                        </a:p>
                      </a:txBody>
                      <a:tcPr marL="68580" marR="68580" marT="0" marB="0">
                        <a:blipFill>
                          <a:blip r:embed="rId9"/>
                          <a:stretch>
                            <a:fillRect l="-546250" t="-176543" r="-725000" b="-200000"/>
                          </a:stretch>
                        </a:blipFill>
                      </a:tcPr>
                    </a:tc>
                    <a:tc>
                      <a:txBody>
                        <a:bodyPr/>
                        <a:lstStyle/>
                        <a:p>
                          <a:endParaRPr lang="en-US"/>
                        </a:p>
                      </a:txBody>
                      <a:tcPr marL="68580" marR="68580" marT="0" marB="0">
                        <a:blipFill>
                          <a:blip r:embed="rId9"/>
                          <a:stretch>
                            <a:fillRect l="-89138" t="-176543" b="-200000"/>
                          </a:stretch>
                        </a:blipFill>
                      </a:tcPr>
                    </a:tc>
                    <a:extLst>
                      <a:ext uri="{0D108BD9-81ED-4DB2-BD59-A6C34878D82A}">
                        <a16:rowId xmlns:a16="http://schemas.microsoft.com/office/drawing/2014/main" val="3422722033"/>
                      </a:ext>
                    </a:extLst>
                  </a:tr>
                  <a:tr h="491906">
                    <a:tc rowSpan="2">
                      <a:txBody>
                        <a:bodyPr/>
                        <a:lstStyle/>
                        <a:p>
                          <a:endParaRPr lang="en-US"/>
                        </a:p>
                      </a:txBody>
                      <a:tcPr marL="68580" marR="68580" marT="0" marB="0">
                        <a:blipFill>
                          <a:blip r:embed="rId9"/>
                          <a:stretch>
                            <a:fillRect t="-138272" r="-151030"/>
                          </a:stretch>
                        </a:blipFill>
                      </a:tcPr>
                    </a:tc>
                    <a:tc>
                      <a:txBody>
                        <a:bodyPr/>
                        <a:lstStyle/>
                        <a:p>
                          <a:endParaRPr lang="en-US"/>
                        </a:p>
                      </a:txBody>
                      <a:tcPr marL="68580" marR="68580" marT="0" marB="0">
                        <a:blipFill>
                          <a:blip r:embed="rId9"/>
                          <a:stretch>
                            <a:fillRect l="-546250" t="-276543" r="-725000" b="-100000"/>
                          </a:stretch>
                        </a:blipFill>
                      </a:tcPr>
                    </a:tc>
                    <a:tc>
                      <a:txBody>
                        <a:bodyPr/>
                        <a:lstStyle/>
                        <a:p>
                          <a:endParaRPr lang="en-US"/>
                        </a:p>
                      </a:txBody>
                      <a:tcPr marL="68580" marR="68580" marT="0" marB="0">
                        <a:blipFill>
                          <a:blip r:embed="rId9"/>
                          <a:stretch>
                            <a:fillRect l="-89138" t="-276543" b="-100000"/>
                          </a:stretch>
                        </a:blipFill>
                      </a:tcPr>
                    </a:tc>
                    <a:extLst>
                      <a:ext uri="{0D108BD9-81ED-4DB2-BD59-A6C34878D82A}">
                        <a16:rowId xmlns:a16="http://schemas.microsoft.com/office/drawing/2014/main" val="1056557982"/>
                      </a:ext>
                    </a:extLst>
                  </a:tr>
                  <a:tr h="491906">
                    <a:tc vMerge="1">
                      <a:txBody>
                        <a:bodyPr/>
                        <a:lstStyle/>
                        <a:p>
                          <a:endParaRPr lang="en-US"/>
                        </a:p>
                      </a:txBody>
                      <a:tcPr/>
                    </a:tc>
                    <a:tc>
                      <a:txBody>
                        <a:bodyPr/>
                        <a:lstStyle/>
                        <a:p>
                          <a:endParaRPr lang="en-US"/>
                        </a:p>
                      </a:txBody>
                      <a:tcPr marL="68580" marR="68580" marT="0" marB="0">
                        <a:blipFill>
                          <a:blip r:embed="rId9"/>
                          <a:stretch>
                            <a:fillRect l="-546250" t="-376543" r="-725000"/>
                          </a:stretch>
                        </a:blipFill>
                      </a:tcPr>
                    </a:tc>
                    <a:tc>
                      <a:txBody>
                        <a:bodyPr/>
                        <a:lstStyle/>
                        <a:p>
                          <a:endParaRPr lang="en-US"/>
                        </a:p>
                      </a:txBody>
                      <a:tcPr marL="68580" marR="68580" marT="0" marB="0">
                        <a:blipFill>
                          <a:blip r:embed="rId9"/>
                          <a:stretch>
                            <a:fillRect l="-89138" t="-376543"/>
                          </a:stretch>
                        </a:blipFill>
                      </a:tcPr>
                    </a:tc>
                    <a:extLst>
                      <a:ext uri="{0D108BD9-81ED-4DB2-BD59-A6C34878D82A}">
                        <a16:rowId xmlns:a16="http://schemas.microsoft.com/office/drawing/2014/main" val="3149262249"/>
                      </a:ext>
                    </a:extLst>
                  </a:tr>
                </a:tbl>
              </a:graphicData>
            </a:graphic>
          </p:graphicFrame>
        </mc:Fallback>
      </mc:AlternateContent>
    </p:spTree>
    <p:extLst>
      <p:ext uri="{BB962C8B-B14F-4D97-AF65-F5344CB8AC3E}">
        <p14:creationId xmlns:p14="http://schemas.microsoft.com/office/powerpoint/2010/main" val="413218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5520830"/>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GB" sz="2000" dirty="0" err="1">
                    <a:solidFill>
                      <a:schemeClr val="dk1"/>
                    </a:solidFill>
                    <a:latin typeface="+mn-lt"/>
                    <a:ea typeface="Open Sans"/>
                    <a:cs typeface="Open Sans"/>
                    <a:sym typeface="Open Sans"/>
                  </a:rPr>
                  <a:t>Menentukan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jarak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antara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setiap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alternatif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dengan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solusi</a:t>
                </a:r>
                <a:r>
                  <a:rPr lang="en-GB" sz="2000" dirty="0">
                    <a:solidFill>
                      <a:schemeClr val="dk1"/>
                    </a:solidFill>
                    <a:latin typeface="+mn-lt"/>
                    <a:ea typeface="Open Sans"/>
                    <a:cs typeface="Open Sans"/>
                    <a:sym typeface="Open Sans"/>
                  </a:rPr>
                  <a:t> ideal </a:t>
                </a:r>
                <a:r>
                  <a:rPr lang="en-GB" sz="2000" dirty="0" err="1">
                    <a:solidFill>
                      <a:schemeClr val="dk1"/>
                    </a:solidFill>
                    <a:latin typeface="+mn-lt"/>
                    <a:ea typeface="Open Sans"/>
                    <a:cs typeface="Open Sans"/>
                    <a:sym typeface="Open Sans"/>
                  </a:rPr>
                  <a:t>positif</a:t>
                </a:r>
                <a:r>
                  <a:rPr lang="en-GB" sz="2000" dirty="0">
                    <a:solidFill>
                      <a:schemeClr val="dk1"/>
                    </a:solidFill>
                    <a:latin typeface="+mn-lt"/>
                    <a:ea typeface="Open Sans"/>
                    <a:cs typeface="Open Sans"/>
                    <a:sym typeface="Open Sans"/>
                  </a:rPr>
                  <a:t> dan </a:t>
                </a:r>
                <a:r>
                  <a:rPr lang="en-GB" sz="2000" dirty="0" err="1">
                    <a:solidFill>
                      <a:schemeClr val="dk1"/>
                    </a:solidFill>
                    <a:latin typeface="+mn-lt"/>
                    <a:ea typeface="Open Sans"/>
                    <a:cs typeface="Open Sans"/>
                    <a:sym typeface="Open Sans"/>
                  </a:rPr>
                  <a:t>negatif</a:t>
                </a:r>
                <a:endParaRPr lang="en-GB" sz="2000" dirty="0">
                  <a:solidFill>
                    <a:schemeClr val="dk1"/>
                  </a:solidFill>
                  <a:latin typeface="+mn-lt"/>
                  <a:ea typeface="Open Sans"/>
                  <a:cs typeface="Open Sans"/>
                  <a:sym typeface="Open Sans"/>
                </a:endParaRPr>
              </a:p>
              <a:p>
                <a:pPr marL="342900" lvl="0">
                  <a:lnSpc>
                    <a:spcPct val="150000"/>
                  </a:lnSpc>
                  <a:tabLst>
                    <a:tab pos="342900" algn="l"/>
                  </a:tabLst>
                </a:pPr>
                <a:r>
                  <a:rPr lang="en-US" sz="2000" dirty="0">
                    <a:effectLst/>
                    <a:latin typeface="+mn-lt"/>
                    <a:ea typeface="Times New Roman" panose="02020603050405020304" pitchFamily="18" charset="0"/>
                  </a:rPr>
                  <a:t>Jarak </a:t>
                </a:r>
                <a:r>
                  <a:rPr lang="en-US" sz="2000" dirty="0" err="1">
                    <a:effectLst/>
                    <a:latin typeface="+mn-lt"/>
                    <a:ea typeface="Times New Roman" panose="02020603050405020304" pitchFamily="18" charset="0"/>
                  </a:rPr>
                  <a:t>antara</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alternatif</a:t>
                </a:r>
                <a:r>
                  <a:rPr lang="en-US" sz="2000" dirty="0">
                    <a:effectLst/>
                    <a:latin typeface="+mn-lt"/>
                    <a:ea typeface="Times New Roman" panose="02020603050405020304" pitchFamily="18" charset="0"/>
                  </a:rPr>
                  <a:t> </a:t>
                </a:r>
                <a14:m>
                  <m:oMath xmlns:m="http://schemas.openxmlformats.org/officeDocument/2006/math">
                    <m:sSub>
                      <m:sSubPr>
                        <m:ctrlPr>
                          <a:rPr lang="en-US" sz="28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000" dirty="0">
                    <a:effectLst/>
                    <a:latin typeface="+mn-lt"/>
                    <a:ea typeface="Times New Roman" panose="02020603050405020304" pitchFamily="18" charset="0"/>
                  </a:rPr>
                  <a:t> dengan </a:t>
                </a:r>
                <a:r>
                  <a:rPr lang="en-US" sz="2000" dirty="0" err="1">
                    <a:effectLst/>
                    <a:latin typeface="+mn-lt"/>
                    <a:ea typeface="Times New Roman" panose="02020603050405020304" pitchFamily="18" charset="0"/>
                  </a:rPr>
                  <a:t>solusi</a:t>
                </a:r>
                <a:r>
                  <a:rPr lang="en-US" sz="2000" dirty="0">
                    <a:effectLst/>
                    <a:latin typeface="+mn-lt"/>
                    <a:ea typeface="Times New Roman" panose="02020603050405020304" pitchFamily="18" charset="0"/>
                  </a:rPr>
                  <a:t> ideal </a:t>
                </a:r>
                <a:r>
                  <a:rPr lang="en-US" sz="2000" dirty="0" err="1">
                    <a:effectLst/>
                    <a:latin typeface="+mn-lt"/>
                    <a:ea typeface="Times New Roman" panose="02020603050405020304" pitchFamily="18" charset="0"/>
                  </a:rPr>
                  <a:t>positif</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dirumuskan</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sebagai</a:t>
                </a:r>
                <a:r>
                  <a:rPr lang="en-US" sz="2000" dirty="0">
                    <a:effectLst/>
                    <a:latin typeface="+mn-lt"/>
                    <a:ea typeface="Times New Roman" panose="02020603050405020304" pitchFamily="18" charset="0"/>
                  </a:rPr>
                  <a:t>:</a:t>
                </a:r>
                <a:endParaRPr lang="en-US" sz="2000" dirty="0">
                  <a:latin typeface="+mn-lt"/>
                  <a:ea typeface="Times New Roman" panose="02020603050405020304" pitchFamily="18" charset="0"/>
                </a:endParaRPr>
              </a:p>
              <a:p>
                <a:pPr marL="342900">
                  <a:lnSpc>
                    <a:spcPct val="150000"/>
                  </a:lnSpc>
                  <a:tabLst>
                    <a:tab pos="342900" algn="l"/>
                  </a:tabLst>
                </a:pPr>
                <a14:m>
                  <m:oMathPara xmlns:m="http://schemas.openxmlformats.org/officeDocument/2006/math">
                    <m:oMathParaPr>
                      <m:jc m:val="left"/>
                    </m:oMathParaPr>
                    <m:oMath xmlns:m="http://schemas.openxmlformats.org/officeDocument/2006/math">
                      <m:sSubSup>
                        <m:sSubSupPr>
                          <m:ctrlPr>
                            <a:rPr lang="en-US" sz="2000" i="1" smtClean="0">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𝐷</m:t>
                          </m:r>
                        </m:e>
                        <m:sub>
                          <m:r>
                            <a:rPr lang="en-US" sz="2000" i="1">
                              <a:effectLst/>
                              <a:latin typeface="Cambria Math" panose="02040503050406030204" pitchFamily="18" charset="0"/>
                              <a:ea typeface="Times New Roman" panose="02020603050405020304" pitchFamily="18" charset="0"/>
                              <a:cs typeface="TimesNewRomanPSMT"/>
                            </a:rPr>
                            <m:t>𝑖</m:t>
                          </m:r>
                        </m:sub>
                        <m:sup>
                          <m:r>
                            <a:rPr lang="en-US" sz="2000">
                              <a:effectLst/>
                              <a:latin typeface="Cambria Math" panose="02040503050406030204" pitchFamily="18" charset="0"/>
                              <a:ea typeface="Times New Roman" panose="02020603050405020304" pitchFamily="18" charset="0"/>
                              <a:cs typeface="TimesNewRomanPSMT"/>
                            </a:rPr>
                            <m:t>+</m:t>
                          </m:r>
                        </m:sup>
                      </m:sSubSup>
                      <m:r>
                        <a:rPr lang="en-US" sz="2000">
                          <a:effectLst/>
                          <a:latin typeface="Cambria Math" panose="02040503050406030204" pitchFamily="18" charset="0"/>
                          <a:ea typeface="Times New Roman" panose="02020603050405020304" pitchFamily="18" charset="0"/>
                          <a:cs typeface="TimesNewRomanPSMT"/>
                        </a:rPr>
                        <m:t>=</m:t>
                      </m:r>
                      <m:nary>
                        <m:naryPr>
                          <m:chr m:val="∑"/>
                          <m:limLoc m:val="subSup"/>
                          <m:ctrlPr>
                            <a:rPr lang="en-US" sz="2000" i="1">
                              <a:effectLst/>
                              <a:latin typeface="Cambria Math" panose="02040503050406030204" pitchFamily="18" charset="0"/>
                              <a:ea typeface="Times New Roman" panose="02020603050405020304" pitchFamily="18" charset="0"/>
                              <a:cs typeface="TimesNewRomanPSMT"/>
                            </a:rPr>
                          </m:ctrlPr>
                        </m:naryPr>
                        <m:sub>
                          <m:r>
                            <a:rPr lang="en-US" sz="2000" i="1">
                              <a:effectLst/>
                              <a:latin typeface="Cambria Math" panose="02040503050406030204" pitchFamily="18" charset="0"/>
                              <a:ea typeface="Times New Roman" panose="02020603050405020304" pitchFamily="18" charset="0"/>
                              <a:cs typeface="TimesNewRomanPSMT"/>
                            </a:rPr>
                            <m:t>𝑗</m:t>
                          </m:r>
                          <m:r>
                            <a:rPr lang="en-US" sz="2000">
                              <a:effectLst/>
                              <a:latin typeface="Cambria Math" panose="02040503050406030204" pitchFamily="18" charset="0"/>
                              <a:ea typeface="Times New Roman" panose="02020603050405020304" pitchFamily="18" charset="0"/>
                              <a:cs typeface="TimesNewRomanPSMT"/>
                            </a:rPr>
                            <m:t>=1</m:t>
                          </m:r>
                        </m:sub>
                        <m:sup>
                          <m:r>
                            <a:rPr lang="en-US" sz="2000" i="1">
                              <a:effectLst/>
                              <a:latin typeface="Cambria Math" panose="02040503050406030204" pitchFamily="18" charset="0"/>
                              <a:ea typeface="Times New Roman" panose="02020603050405020304" pitchFamily="18" charset="0"/>
                              <a:cs typeface="TimesNewRomanPSMT"/>
                            </a:rPr>
                            <m:t>𝑛</m:t>
                          </m:r>
                        </m:sup>
                        <m:e>
                          <m:sSup>
                            <m:sSupPr>
                              <m:ctrlPr>
                                <a:rPr lang="en-US" sz="2000" i="1">
                                  <a:effectLst/>
                                  <a:latin typeface="Cambria Math" panose="02040503050406030204" pitchFamily="18" charset="0"/>
                                  <a:ea typeface="Times New Roman" panose="02020603050405020304" pitchFamily="18" charset="0"/>
                                  <a:cs typeface="TimesNewRomanPSMT"/>
                                </a:rPr>
                              </m:ctrlPr>
                            </m:sSupPr>
                            <m:e>
                              <m:d>
                                <m:dPr>
                                  <m:ctrlPr>
                                    <a:rPr lang="en-US" sz="2000" i="1">
                                      <a:effectLst/>
                                      <a:latin typeface="Cambria Math" panose="02040503050406030204" pitchFamily="18" charset="0"/>
                                      <a:ea typeface="Times New Roman" panose="02020603050405020304" pitchFamily="18" charset="0"/>
                                      <a:cs typeface="TimesNewRomanPSMT"/>
                                    </a:rPr>
                                  </m:ctrlPr>
                                </m:dPr>
                                <m:e>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𝑦</m:t>
                                      </m:r>
                                    </m:e>
                                    <m:sub>
                                      <m:r>
                                        <a:rPr lang="en-US" sz="2000" i="1">
                                          <a:effectLst/>
                                          <a:latin typeface="Cambria Math" panose="02040503050406030204" pitchFamily="18" charset="0"/>
                                          <a:ea typeface="Times New Roman" panose="02020603050405020304" pitchFamily="18" charset="0"/>
                                          <a:cs typeface="TimesNewRomanPSMT"/>
                                        </a:rPr>
                                        <m:t>𝑖</m:t>
                                      </m:r>
                                    </m:sub>
                                    <m:sup>
                                      <m:r>
                                        <a:rPr lang="en-US" sz="2000">
                                          <a:effectLst/>
                                          <a:latin typeface="Cambria Math" panose="02040503050406030204" pitchFamily="18" charset="0"/>
                                          <a:ea typeface="Times New Roman" panose="02020603050405020304" pitchFamily="18" charset="0"/>
                                          <a:cs typeface="TimesNewRomanPSMT"/>
                                        </a:rPr>
                                        <m:t>+</m:t>
                                      </m:r>
                                    </m:sup>
                                  </m:sSubSup>
                                  <m:r>
                                    <a:rPr lang="en-US" sz="2000" i="1">
                                      <a:effectLst/>
                                      <a:latin typeface="Cambria Math" panose="02040503050406030204" pitchFamily="18" charset="0"/>
                                      <a:ea typeface="Times New Roman" panose="02020603050405020304" pitchFamily="18" charset="0"/>
                                      <a:cs typeface="TimesNewRomanPSMT"/>
                                    </a:rPr>
                                    <m:t>−</m:t>
                                  </m:r>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𝑦</m:t>
                                      </m:r>
                                    </m:e>
                                    <m:sub>
                                      <m:r>
                                        <a:rPr lang="en-US" sz="2000" i="1">
                                          <a:effectLst/>
                                          <a:latin typeface="Cambria Math" panose="02040503050406030204" pitchFamily="18" charset="0"/>
                                          <a:ea typeface="Times New Roman" panose="02020603050405020304" pitchFamily="18" charset="0"/>
                                          <a:cs typeface="TimesNewRomanPSMT"/>
                                        </a:rPr>
                                        <m:t>𝑖𝑗</m:t>
                                      </m:r>
                                    </m:sub>
                                  </m:sSub>
                                </m:e>
                              </m:d>
                            </m:e>
                            <m:sup>
                              <m:r>
                                <a:rPr lang="en-US" sz="2000">
                                  <a:effectLst/>
                                  <a:latin typeface="Cambria Math" panose="02040503050406030204" pitchFamily="18" charset="0"/>
                                  <a:ea typeface="Times New Roman" panose="02020603050405020304" pitchFamily="18" charset="0"/>
                                  <a:cs typeface="TimesNewRomanPSMT"/>
                                </a:rPr>
                                <m:t>2</m:t>
                              </m:r>
                            </m:sup>
                          </m:sSup>
                        </m:e>
                      </m:nary>
                    </m:oMath>
                  </m:oMathPara>
                </a14:m>
                <a:endParaRPr lang="en-US" sz="2000" dirty="0">
                  <a:effectLst/>
                  <a:latin typeface="+mn-lt"/>
                  <a:ea typeface="Times New Roman" panose="02020603050405020304" pitchFamily="18" charset="0"/>
                </a:endParaRPr>
              </a:p>
              <a:p>
                <a:pPr marL="342900" lvl="0">
                  <a:lnSpc>
                    <a:spcPct val="150000"/>
                  </a:lnSpc>
                  <a:tabLst>
                    <a:tab pos="342900" algn="l"/>
                  </a:tabLst>
                </a:pPr>
                <a:r>
                  <a:rPr lang="en-US" sz="2000" dirty="0">
                    <a:effectLst/>
                    <a:latin typeface="+mn-lt"/>
                    <a:ea typeface="Times New Roman" panose="02020603050405020304" pitchFamily="18" charset="0"/>
                  </a:rPr>
                  <a:t>Jarak </a:t>
                </a:r>
                <a:r>
                  <a:rPr lang="en-US" sz="2000" dirty="0" err="1">
                    <a:effectLst/>
                    <a:latin typeface="+mn-lt"/>
                    <a:ea typeface="Times New Roman" panose="02020603050405020304" pitchFamily="18" charset="0"/>
                  </a:rPr>
                  <a:t>antara</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alternatif</a:t>
                </a:r>
                <a:r>
                  <a:rPr lang="en-US" sz="2000" dirty="0">
                    <a:effectLst/>
                    <a:latin typeface="+mn-lt"/>
                    <a:ea typeface="Times New Roman" panose="02020603050405020304" pitchFamily="18" charset="0"/>
                  </a:rPr>
                  <a:t> </a:t>
                </a:r>
                <a14:m>
                  <m:oMath xmlns:m="http://schemas.openxmlformats.org/officeDocument/2006/math">
                    <m:sSub>
                      <m:sSubPr>
                        <m:ctrlPr>
                          <a:rPr lang="en-US" sz="28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000" dirty="0">
                    <a:effectLst/>
                    <a:latin typeface="+mn-lt"/>
                    <a:ea typeface="Times New Roman" panose="02020603050405020304" pitchFamily="18" charset="0"/>
                  </a:rPr>
                  <a:t> dengan </a:t>
                </a:r>
                <a:r>
                  <a:rPr lang="en-US" sz="2000" dirty="0" err="1">
                    <a:effectLst/>
                    <a:latin typeface="+mn-lt"/>
                    <a:ea typeface="Times New Roman" panose="02020603050405020304" pitchFamily="18" charset="0"/>
                  </a:rPr>
                  <a:t>solusi</a:t>
                </a:r>
                <a:r>
                  <a:rPr lang="en-US" sz="2000" dirty="0">
                    <a:effectLst/>
                    <a:latin typeface="+mn-lt"/>
                    <a:ea typeface="Times New Roman" panose="02020603050405020304" pitchFamily="18" charset="0"/>
                  </a:rPr>
                  <a:t> ideal </a:t>
                </a:r>
                <a:r>
                  <a:rPr lang="en-US" sz="2000" dirty="0" err="1">
                    <a:effectLst/>
                    <a:latin typeface="+mn-lt"/>
                    <a:ea typeface="Times New Roman" panose="02020603050405020304" pitchFamily="18" charset="0"/>
                  </a:rPr>
                  <a:t>negatif</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dirumuskan</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sebagai</a:t>
                </a:r>
                <a:r>
                  <a:rPr lang="en-US" sz="2000" dirty="0">
                    <a:effectLst/>
                    <a:latin typeface="+mn-lt"/>
                    <a:ea typeface="Times New Roman" panose="02020603050405020304" pitchFamily="18" charset="0"/>
                  </a:rPr>
                  <a:t>:</a:t>
                </a:r>
                <a:endParaRPr lang="en-GB" sz="2000" dirty="0">
                  <a:solidFill>
                    <a:schemeClr val="dk1"/>
                  </a:solidFill>
                  <a:effectLst/>
                  <a:latin typeface="+mn-lt"/>
                  <a:ea typeface="Open Sans"/>
                  <a:cs typeface="Open Sans"/>
                  <a:sym typeface="Open Sans"/>
                </a:endParaRPr>
              </a:p>
              <a:p>
                <a:pPr marL="342900">
                  <a:lnSpc>
                    <a:spcPct val="150000"/>
                  </a:lnSpc>
                  <a:tabLst>
                    <a:tab pos="342900" algn="l"/>
                  </a:tabLst>
                </a:pPr>
                <a14:m>
                  <m:oMathPara xmlns:m="http://schemas.openxmlformats.org/officeDocument/2006/math">
                    <m:oMathParaPr>
                      <m:jc m:val="left"/>
                    </m:oMathParaPr>
                    <m:oMath xmlns:m="http://schemas.openxmlformats.org/officeDocument/2006/math">
                      <m:sSubSup>
                        <m:sSubSupPr>
                          <m:ctrlPr>
                            <a:rPr lang="en-US" sz="2000" i="1" smtClean="0">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𝐷</m:t>
                          </m:r>
                        </m:e>
                        <m:sub>
                          <m:r>
                            <a:rPr lang="en-US" sz="2000" i="1">
                              <a:effectLst/>
                              <a:latin typeface="Cambria Math" panose="02040503050406030204" pitchFamily="18" charset="0"/>
                              <a:ea typeface="Times New Roman" panose="02020603050405020304" pitchFamily="18" charset="0"/>
                              <a:cs typeface="TimesNewRomanPSMT"/>
                            </a:rPr>
                            <m:t>𝑖</m:t>
                          </m:r>
                        </m:sub>
                        <m:sup>
                          <m:r>
                            <a:rPr lang="en-US" sz="2000" i="1">
                              <a:effectLst/>
                              <a:latin typeface="Cambria Math" panose="02040503050406030204" pitchFamily="18" charset="0"/>
                              <a:ea typeface="Times New Roman" panose="02020603050405020304" pitchFamily="18" charset="0"/>
                              <a:cs typeface="TimesNewRomanPSMT"/>
                            </a:rPr>
                            <m:t>−</m:t>
                          </m:r>
                        </m:sup>
                      </m:sSubSup>
                      <m:r>
                        <a:rPr lang="en-US" sz="2000">
                          <a:effectLst/>
                          <a:latin typeface="Cambria Math" panose="02040503050406030204" pitchFamily="18" charset="0"/>
                          <a:ea typeface="Times New Roman" panose="02020603050405020304" pitchFamily="18" charset="0"/>
                          <a:cs typeface="TimesNewRomanPSMT"/>
                        </a:rPr>
                        <m:t>=</m:t>
                      </m:r>
                      <m:nary>
                        <m:naryPr>
                          <m:chr m:val="∑"/>
                          <m:limLoc m:val="subSup"/>
                          <m:ctrlPr>
                            <a:rPr lang="en-US" sz="2000" i="1">
                              <a:effectLst/>
                              <a:latin typeface="Cambria Math" panose="02040503050406030204" pitchFamily="18" charset="0"/>
                              <a:ea typeface="Times New Roman" panose="02020603050405020304" pitchFamily="18" charset="0"/>
                              <a:cs typeface="TimesNewRomanPSMT"/>
                            </a:rPr>
                          </m:ctrlPr>
                        </m:naryPr>
                        <m:sub>
                          <m:r>
                            <a:rPr lang="en-US" sz="2000" i="1">
                              <a:effectLst/>
                              <a:latin typeface="Cambria Math" panose="02040503050406030204" pitchFamily="18" charset="0"/>
                              <a:ea typeface="Times New Roman" panose="02020603050405020304" pitchFamily="18" charset="0"/>
                              <a:cs typeface="TimesNewRomanPSMT"/>
                            </a:rPr>
                            <m:t>𝑗</m:t>
                          </m:r>
                          <m:r>
                            <a:rPr lang="en-US" sz="2000">
                              <a:effectLst/>
                              <a:latin typeface="Cambria Math" panose="02040503050406030204" pitchFamily="18" charset="0"/>
                              <a:ea typeface="Times New Roman" panose="02020603050405020304" pitchFamily="18" charset="0"/>
                              <a:cs typeface="TimesNewRomanPSMT"/>
                            </a:rPr>
                            <m:t>=1</m:t>
                          </m:r>
                        </m:sub>
                        <m:sup>
                          <m:r>
                            <a:rPr lang="en-US" sz="2000" i="1">
                              <a:effectLst/>
                              <a:latin typeface="Cambria Math" panose="02040503050406030204" pitchFamily="18" charset="0"/>
                              <a:ea typeface="Times New Roman" panose="02020603050405020304" pitchFamily="18" charset="0"/>
                              <a:cs typeface="TimesNewRomanPSMT"/>
                            </a:rPr>
                            <m:t>𝑛</m:t>
                          </m:r>
                        </m:sup>
                        <m:e>
                          <m:sSup>
                            <m:sSupPr>
                              <m:ctrlPr>
                                <a:rPr lang="en-US" sz="2000" i="1">
                                  <a:effectLst/>
                                  <a:latin typeface="Cambria Math" panose="02040503050406030204" pitchFamily="18" charset="0"/>
                                  <a:ea typeface="Times New Roman" panose="02020603050405020304" pitchFamily="18" charset="0"/>
                                  <a:cs typeface="TimesNewRomanPSMT"/>
                                </a:rPr>
                              </m:ctrlPr>
                            </m:sSupPr>
                            <m:e>
                              <m:d>
                                <m:dPr>
                                  <m:ctrlPr>
                                    <a:rPr lang="en-US" sz="2000" i="1">
                                      <a:effectLst/>
                                      <a:latin typeface="Cambria Math" panose="02040503050406030204" pitchFamily="18" charset="0"/>
                                      <a:ea typeface="Times New Roman" panose="02020603050405020304" pitchFamily="18" charset="0"/>
                                      <a:cs typeface="TimesNewRomanPSMT"/>
                                    </a:rPr>
                                  </m:ctrlPr>
                                </m:dPr>
                                <m:e>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𝑦</m:t>
                                      </m:r>
                                    </m:e>
                                    <m:sub>
                                      <m:r>
                                        <a:rPr lang="en-US" sz="2000" i="1">
                                          <a:effectLst/>
                                          <a:latin typeface="Cambria Math" panose="02040503050406030204" pitchFamily="18" charset="0"/>
                                          <a:ea typeface="Times New Roman" panose="02020603050405020304" pitchFamily="18" charset="0"/>
                                          <a:cs typeface="TimesNewRomanPSMT"/>
                                        </a:rPr>
                                        <m:t>𝑖</m:t>
                                      </m:r>
                                    </m:sub>
                                  </m:sSub>
                                  <m:r>
                                    <a:rPr lang="en-US" sz="2000" i="1">
                                      <a:effectLst/>
                                      <a:latin typeface="Cambria Math" panose="02040503050406030204" pitchFamily="18" charset="0"/>
                                      <a:ea typeface="Times New Roman" panose="02020603050405020304" pitchFamily="18" charset="0"/>
                                      <a:cs typeface="TimesNewRomanPSMT"/>
                                    </a:rPr>
                                    <m:t>−</m:t>
                                  </m:r>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𝑦</m:t>
                                      </m:r>
                                    </m:e>
                                    <m:sub>
                                      <m:r>
                                        <a:rPr lang="en-US" sz="2000" i="1">
                                          <a:effectLst/>
                                          <a:latin typeface="Cambria Math" panose="02040503050406030204" pitchFamily="18" charset="0"/>
                                          <a:ea typeface="Times New Roman" panose="02020603050405020304" pitchFamily="18" charset="0"/>
                                          <a:cs typeface="TimesNewRomanPSMT"/>
                                        </a:rPr>
                                        <m:t>𝑖𝑗</m:t>
                                      </m:r>
                                      <m:r>
                                        <a:rPr lang="en-US" sz="2000">
                                          <a:effectLst/>
                                          <a:latin typeface="Cambria Math" panose="02040503050406030204" pitchFamily="18" charset="0"/>
                                          <a:ea typeface="Times New Roman" panose="02020603050405020304" pitchFamily="18" charset="0"/>
                                          <a:cs typeface="TimesNewRomanPSMT"/>
                                        </a:rPr>
                                        <m:t> </m:t>
                                      </m:r>
                                    </m:sub>
                                    <m:sup>
                                      <m:r>
                                        <a:rPr lang="en-US" sz="2000" i="1">
                                          <a:effectLst/>
                                          <a:latin typeface="Cambria Math" panose="02040503050406030204" pitchFamily="18" charset="0"/>
                                          <a:ea typeface="Times New Roman" panose="02020603050405020304" pitchFamily="18" charset="0"/>
                                          <a:cs typeface="TimesNewRomanPSMT"/>
                                        </a:rPr>
                                        <m:t>−</m:t>
                                      </m:r>
                                    </m:sup>
                                  </m:sSubSup>
                                </m:e>
                              </m:d>
                            </m:e>
                            <m:sup>
                              <m:r>
                                <a:rPr lang="en-US" sz="2000">
                                  <a:effectLst/>
                                  <a:latin typeface="Cambria Math" panose="02040503050406030204" pitchFamily="18" charset="0"/>
                                  <a:ea typeface="Times New Roman" panose="02020603050405020304" pitchFamily="18" charset="0"/>
                                  <a:cs typeface="TimesNewRomanPSMT"/>
                                </a:rPr>
                                <m:t>2</m:t>
                              </m:r>
                            </m:sup>
                          </m:sSup>
                        </m:e>
                      </m:nary>
                    </m:oMath>
                  </m:oMathPara>
                </a14:m>
                <a:endParaRPr lang="en-GB" sz="2000" dirty="0">
                  <a:solidFill>
                    <a:schemeClr val="dk1"/>
                  </a:solidFill>
                  <a:latin typeface="+mn-lt"/>
                  <a:ea typeface="Open Sans"/>
                  <a:cs typeface="Open Sans"/>
                  <a:sym typeface="Open Sans"/>
                </a:endParaRPr>
              </a:p>
              <a:p>
                <a:pPr marL="342900" marR="0" algn="just">
                  <a:lnSpc>
                    <a:spcPct val="115000"/>
                  </a:lnSpc>
                  <a:spcBef>
                    <a:spcPts val="0"/>
                  </a:spcBef>
                  <a:spcAft>
                    <a:spcPts val="600"/>
                  </a:spcAft>
                </a:pPr>
                <a:endParaRPr lang="en-US" sz="2000" dirty="0">
                  <a:effectLst/>
                  <a:latin typeface="+mn-lt"/>
                  <a:ea typeface="Times New Roman" panose="02020603050405020304" pitchFamily="18" charset="0"/>
                  <a:cs typeface="TimesNewRomanPSMT"/>
                </a:endParaRPr>
              </a:p>
              <a:p>
                <a:pPr marL="342900" marR="0" algn="just">
                  <a:lnSpc>
                    <a:spcPct val="115000"/>
                  </a:lnSpc>
                  <a:spcBef>
                    <a:spcPts val="0"/>
                  </a:spcBef>
                  <a:spcAft>
                    <a:spcPts val="600"/>
                  </a:spcAft>
                </a:pPr>
                <a:r>
                  <a:rPr lang="en-US" sz="2000" dirty="0">
                    <a:effectLst/>
                    <a:latin typeface="+mn-lt"/>
                    <a:ea typeface="Times New Roman" panose="02020603050405020304" pitchFamily="18" charset="0"/>
                    <a:cs typeface="TimesNewRomanPSMT"/>
                  </a:rPr>
                  <a:t>di mana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NewRomanPSMT"/>
                      </a:rPr>
                      <m:t>𝐷</m:t>
                    </m:r>
                  </m:oMath>
                </a14:m>
                <a:r>
                  <a:rPr lang="en-US" sz="2000" dirty="0">
                    <a:effectLst/>
                    <a:latin typeface="+mn-lt"/>
                    <a:ea typeface="Times New Roman" panose="02020603050405020304" pitchFamily="18" charset="0"/>
                    <a:cs typeface="TimesNewRomanPSMT"/>
                  </a:rPr>
                  <a:t> </a:t>
                </a:r>
                <a:r>
                  <a:rPr lang="en-US" sz="2000" dirty="0" err="1">
                    <a:effectLst/>
                    <a:latin typeface="+mn-lt"/>
                    <a:ea typeface="Times New Roman" panose="02020603050405020304" pitchFamily="18" charset="0"/>
                    <a:cs typeface="TimesNewRomanPSMT"/>
                  </a:rPr>
                  <a:t>adalah</a:t>
                </a:r>
                <a:r>
                  <a:rPr lang="en-US" sz="2000" dirty="0">
                    <a:effectLst/>
                    <a:latin typeface="+mn-lt"/>
                    <a:ea typeface="Times New Roman" panose="02020603050405020304" pitchFamily="18" charset="0"/>
                    <a:cs typeface="TimesNewRomanPSMT"/>
                  </a:rPr>
                  <a:t> </a:t>
                </a:r>
                <a:r>
                  <a:rPr lang="en-US" sz="2000" dirty="0" err="1">
                    <a:effectLst/>
                    <a:latin typeface="+mn-lt"/>
                    <a:ea typeface="Times New Roman" panose="02020603050405020304" pitchFamily="18" charset="0"/>
                    <a:cs typeface="TimesNewRomanPSMT"/>
                  </a:rPr>
                  <a:t>nilai</a:t>
                </a:r>
                <a:r>
                  <a:rPr lang="en-US" sz="2000" dirty="0">
                    <a:effectLst/>
                    <a:latin typeface="+mn-lt"/>
                    <a:ea typeface="Times New Roman" panose="02020603050405020304" pitchFamily="18" charset="0"/>
                    <a:cs typeface="TimesNewRomanPSMT"/>
                  </a:rPr>
                  <a:t> </a:t>
                </a:r>
                <a:r>
                  <a:rPr lang="en-US" sz="2000" dirty="0" err="1">
                    <a:effectLst/>
                    <a:latin typeface="+mn-lt"/>
                    <a:ea typeface="Times New Roman" panose="02020603050405020304" pitchFamily="18" charset="0"/>
                    <a:cs typeface="TimesNewRomanPSMT"/>
                  </a:rPr>
                  <a:t>jarak</a:t>
                </a:r>
                <a:r>
                  <a:rPr lang="en-US" sz="2000" dirty="0">
                    <a:effectLst/>
                    <a:latin typeface="+mn-lt"/>
                    <a:ea typeface="Times New Roman" panose="02020603050405020304" pitchFamily="18" charset="0"/>
                    <a:cs typeface="TimesNewRomanPSMT"/>
                  </a:rPr>
                  <a:t> </a:t>
                </a:r>
                <a:r>
                  <a:rPr lang="en-US" sz="2000" dirty="0" err="1">
                    <a:effectLst/>
                    <a:latin typeface="+mn-lt"/>
                    <a:ea typeface="Times New Roman" panose="02020603050405020304" pitchFamily="18" charset="0"/>
                    <a:cs typeface="TimesNewRomanPSMT"/>
                  </a:rPr>
                  <a:t>alternatif</a:t>
                </a:r>
                <a:r>
                  <a:rPr lang="en-US" sz="2000" dirty="0">
                    <a:effectLst/>
                    <a:latin typeface="+mn-lt"/>
                    <a:ea typeface="Times New Roman" panose="02020603050405020304" pitchFamily="18" charset="0"/>
                    <a:cs typeface="TimesNewRomanPSMT"/>
                  </a:rPr>
                  <a:t>.</a:t>
                </a:r>
              </a:p>
              <a:p>
                <a:pPr lvl="0">
                  <a:lnSpc>
                    <a:spcPct val="150000"/>
                  </a:lnSpc>
                </a:pPr>
                <a:endParaRPr lang="en-GB" sz="2000" dirty="0">
                  <a:solidFill>
                    <a:schemeClr val="dk1"/>
                  </a:solidFill>
                  <a:latin typeface="+mn-lt"/>
                  <a:ea typeface="Open Sans"/>
                  <a:cs typeface="Open Sans"/>
                  <a:sym typeface="Open Sans"/>
                </a:endParaRP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5520830"/>
              </a:xfrm>
              <a:prstGeom prst="rect">
                <a:avLst/>
              </a:prstGeom>
              <a:blipFill>
                <a:blip r:embed="rId3"/>
                <a:stretch>
                  <a:fillRect l="-507"/>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5508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2390358"/>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GB" sz="2000" dirty="0" err="1">
                    <a:solidFill>
                      <a:schemeClr val="dk1"/>
                    </a:solidFill>
                    <a:latin typeface="+mn-lt"/>
                    <a:ea typeface="Open Sans"/>
                    <a:cs typeface="Open Sans"/>
                    <a:sym typeface="Open Sans"/>
                  </a:rPr>
                  <a:t>Menentukan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preferensi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setiap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alternatif</a:t>
                </a:r>
                <a:endParaRPr lang="en-US" sz="2000" dirty="0">
                  <a:effectLst/>
                  <a:latin typeface="+mn-lt"/>
                  <a:ea typeface="Times New Roman" panose="02020603050405020304" pitchFamily="18" charset="0"/>
                </a:endParaRPr>
              </a:p>
              <a:p>
                <a:pPr marL="342900">
                  <a:lnSpc>
                    <a:spcPct val="150000"/>
                  </a:lnSpc>
                  <a:tabLst>
                    <a:tab pos="342900" algn="l"/>
                  </a:tabLst>
                </a:pPr>
                <a14:m>
                  <m:oMathPara xmlns:m="http://schemas.openxmlformats.org/officeDocument/2006/math">
                    <m:oMathParaPr>
                      <m:jc m:val="left"/>
                    </m:oMathParaPr>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𝑣</m:t>
                          </m:r>
                        </m:e>
                        <m:sub>
                          <m:r>
                            <a:rPr lang="en-US" sz="2000" i="1">
                              <a:effectLst/>
                              <a:latin typeface="Cambria Math" panose="02040503050406030204" pitchFamily="18" charset="0"/>
                              <a:ea typeface="Times New Roman" panose="02020603050405020304" pitchFamily="18" charset="0"/>
                              <a:cs typeface="TimesNewRomanPSMT"/>
                            </a:rPr>
                            <m:t>𝑖</m:t>
                          </m:r>
                        </m:sub>
                      </m:sSub>
                      <m:r>
                        <a:rPr lang="en-US" sz="2000">
                          <a:effectLst/>
                          <a:latin typeface="Cambria Math" panose="02040503050406030204" pitchFamily="18" charset="0"/>
                          <a:ea typeface="Times New Roman" panose="02020603050405020304" pitchFamily="18" charset="0"/>
                          <a:cs typeface="TimesNewRomanPSMT"/>
                        </a:rPr>
                        <m:t>=</m:t>
                      </m:r>
                      <m:f>
                        <m:fPr>
                          <m:ctrlPr>
                            <a:rPr lang="en-US" sz="2000" i="1">
                              <a:effectLst/>
                              <a:latin typeface="Cambria Math" panose="02040503050406030204" pitchFamily="18" charset="0"/>
                              <a:ea typeface="Times New Roman" panose="02020603050405020304" pitchFamily="18" charset="0"/>
                              <a:cs typeface="TimesNewRomanPSMT"/>
                            </a:rPr>
                          </m:ctrlPr>
                        </m:fPr>
                        <m:num>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𝐷</m:t>
                              </m:r>
                            </m:e>
                            <m:sub>
                              <m:r>
                                <a:rPr lang="en-US" sz="2000" i="1">
                                  <a:effectLst/>
                                  <a:latin typeface="Cambria Math" panose="02040503050406030204" pitchFamily="18" charset="0"/>
                                  <a:ea typeface="Times New Roman" panose="02020603050405020304" pitchFamily="18" charset="0"/>
                                  <a:cs typeface="TimesNewRomanPSMT"/>
                                </a:rPr>
                                <m:t>𝑖</m:t>
                              </m:r>
                            </m:sub>
                            <m:sup>
                              <m:r>
                                <a:rPr lang="en-US" sz="2000" i="1">
                                  <a:effectLst/>
                                  <a:latin typeface="Cambria Math" panose="02040503050406030204" pitchFamily="18" charset="0"/>
                                  <a:ea typeface="Times New Roman" panose="02020603050405020304" pitchFamily="18" charset="0"/>
                                  <a:cs typeface="TimesNewRomanPSMT"/>
                                </a:rPr>
                                <m:t>−</m:t>
                              </m:r>
                            </m:sup>
                          </m:sSubSup>
                        </m:num>
                        <m:den>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𝐷</m:t>
                              </m:r>
                            </m:e>
                            <m:sub>
                              <m:r>
                                <a:rPr lang="en-US" sz="2000" i="1">
                                  <a:effectLst/>
                                  <a:latin typeface="Cambria Math" panose="02040503050406030204" pitchFamily="18" charset="0"/>
                                  <a:ea typeface="Times New Roman" panose="02020603050405020304" pitchFamily="18" charset="0"/>
                                  <a:cs typeface="TimesNewRomanPSMT"/>
                                </a:rPr>
                                <m:t>𝑖</m:t>
                              </m:r>
                            </m:sub>
                            <m:sup>
                              <m:r>
                                <a:rPr lang="en-US" sz="2000" i="1">
                                  <a:effectLst/>
                                  <a:latin typeface="Cambria Math" panose="02040503050406030204" pitchFamily="18" charset="0"/>
                                  <a:ea typeface="Times New Roman" panose="02020603050405020304" pitchFamily="18" charset="0"/>
                                  <a:cs typeface="TimesNewRomanPSMT"/>
                                </a:rPr>
                                <m:t>−</m:t>
                              </m:r>
                            </m:sup>
                          </m:sSubSup>
                          <m:r>
                            <a:rPr lang="en-US" sz="2000">
                              <a:effectLst/>
                              <a:latin typeface="Cambria Math" panose="02040503050406030204" pitchFamily="18" charset="0"/>
                              <a:ea typeface="Times New Roman" panose="02020603050405020304" pitchFamily="18" charset="0"/>
                              <a:cs typeface="TimesNewRomanPSMT"/>
                            </a:rPr>
                            <m:t>+</m:t>
                          </m:r>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𝐷</m:t>
                              </m:r>
                            </m:e>
                            <m:sub>
                              <m:r>
                                <a:rPr lang="en-US" sz="2000" i="1">
                                  <a:effectLst/>
                                  <a:latin typeface="Cambria Math" panose="02040503050406030204" pitchFamily="18" charset="0"/>
                                  <a:ea typeface="Times New Roman" panose="02020603050405020304" pitchFamily="18" charset="0"/>
                                  <a:cs typeface="TimesNewRomanPSMT"/>
                                </a:rPr>
                                <m:t>𝑖</m:t>
                              </m:r>
                            </m:sub>
                            <m:sup>
                              <m:r>
                                <a:rPr lang="en-US" sz="2000">
                                  <a:effectLst/>
                                  <a:latin typeface="Cambria Math" panose="02040503050406030204" pitchFamily="18" charset="0"/>
                                  <a:ea typeface="Times New Roman" panose="02020603050405020304" pitchFamily="18" charset="0"/>
                                  <a:cs typeface="TimesNewRomanPSMT"/>
                                </a:rPr>
                                <m:t>+</m:t>
                              </m:r>
                            </m:sup>
                          </m:sSubSup>
                        </m:den>
                      </m:f>
                    </m:oMath>
                  </m:oMathPara>
                </a14:m>
                <a:endParaRPr lang="en-US" sz="2000" dirty="0">
                  <a:effectLst/>
                  <a:latin typeface="TimesNewRomanPSMT"/>
                  <a:ea typeface="Times New Roman" panose="02020603050405020304" pitchFamily="18" charset="0"/>
                  <a:cs typeface="TimesNewRomanPSMT"/>
                </a:endParaRPr>
              </a:p>
              <a:p>
                <a:pPr marL="342900" marR="0" algn="just">
                  <a:lnSpc>
                    <a:spcPct val="115000"/>
                  </a:lnSpc>
                  <a:spcBef>
                    <a:spcPts val="0"/>
                  </a:spcBef>
                  <a:spcAft>
                    <a:spcPts val="600"/>
                  </a:spcAft>
                </a:pPr>
                <a:endParaRPr lang="en-US" sz="2000" dirty="0">
                  <a:effectLst/>
                  <a:latin typeface="+mn-lt"/>
                  <a:ea typeface="Times New Roman" panose="02020603050405020304" pitchFamily="18" charset="0"/>
                  <a:cs typeface="TimesNewRomanPSMT"/>
                </a:endParaRPr>
              </a:p>
              <a:p>
                <a:pPr marL="342900" marR="0" algn="just">
                  <a:lnSpc>
                    <a:spcPct val="115000"/>
                  </a:lnSpc>
                  <a:spcBef>
                    <a:spcPts val="0"/>
                  </a:spcBef>
                  <a:spcAft>
                    <a:spcPts val="600"/>
                  </a:spcAft>
                </a:pPr>
                <a:r>
                  <a:rPr lang="en-US" sz="2000" dirty="0">
                    <a:effectLst/>
                    <a:latin typeface="+mn-lt"/>
                    <a:ea typeface="Times New Roman" panose="02020603050405020304" pitchFamily="18" charset="0"/>
                    <a:cs typeface="TimesNewRomanPSMT"/>
                  </a:rPr>
                  <a:t>di mana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NewRomanPSMT"/>
                      </a:rPr>
                      <m:t>𝑉</m:t>
                    </m:r>
                  </m:oMath>
                </a14:m>
                <a:r>
                  <a:rPr lang="en-US" sz="2000" dirty="0">
                    <a:effectLst/>
                    <a:latin typeface="+mn-lt"/>
                    <a:ea typeface="Times New Roman" panose="02020603050405020304" pitchFamily="18" charset="0"/>
                    <a:cs typeface="TimesNewRomanPSMT"/>
                  </a:rPr>
                  <a:t> </a:t>
                </a:r>
                <a:r>
                  <a:rPr lang="en-US" sz="2000" dirty="0" err="1">
                    <a:effectLst/>
                    <a:latin typeface="+mn-lt"/>
                    <a:ea typeface="Times New Roman" panose="02020603050405020304" pitchFamily="18" charset="0"/>
                    <a:cs typeface="TimesNewRomanPSMT"/>
                  </a:rPr>
                  <a:t>merupakan</a:t>
                </a:r>
                <a:r>
                  <a:rPr lang="en-US" sz="2000" dirty="0">
                    <a:effectLst/>
                    <a:latin typeface="+mn-lt"/>
                    <a:ea typeface="Times New Roman" panose="02020603050405020304" pitchFamily="18" charset="0"/>
                    <a:cs typeface="TimesNewRomanPSMT"/>
                  </a:rPr>
                  <a:t> </a:t>
                </a:r>
                <a:r>
                  <a:rPr lang="en-US" sz="2000" dirty="0" err="1">
                    <a:effectLst/>
                    <a:latin typeface="+mn-lt"/>
                    <a:ea typeface="Times New Roman" panose="02020603050405020304" pitchFamily="18" charset="0"/>
                    <a:cs typeface="TimesNewRomanPSMT"/>
                  </a:rPr>
                  <a:t>nilai</a:t>
                </a:r>
                <a:r>
                  <a:rPr lang="en-US" sz="2000" dirty="0">
                    <a:effectLst/>
                    <a:latin typeface="+mn-lt"/>
                    <a:ea typeface="Times New Roman" panose="02020603050405020304" pitchFamily="18" charset="0"/>
                    <a:cs typeface="TimesNewRomanPSMT"/>
                  </a:rPr>
                  <a:t> </a:t>
                </a:r>
                <a:r>
                  <a:rPr lang="en-US" sz="2000" dirty="0" err="1">
                    <a:effectLst/>
                    <a:latin typeface="+mn-lt"/>
                    <a:ea typeface="Times New Roman" panose="02020603050405020304" pitchFamily="18" charset="0"/>
                    <a:cs typeface="TimesNewRomanPSMT"/>
                  </a:rPr>
                  <a:t>preferensi</a:t>
                </a:r>
                <a:r>
                  <a:rPr lang="en-US" sz="2000" dirty="0">
                    <a:effectLst/>
                    <a:latin typeface="+mn-lt"/>
                    <a:ea typeface="Times New Roman" panose="02020603050405020304" pitchFamily="18" charset="0"/>
                    <a:cs typeface="TimesNewRomanPSMT"/>
                  </a:rPr>
                  <a:t>.</a:t>
                </a: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2390358"/>
              </a:xfrm>
              <a:prstGeom prst="rect">
                <a:avLst/>
              </a:prstGeom>
              <a:blipFill>
                <a:blip r:embed="rId3"/>
                <a:stretch>
                  <a:fillRect l="-507"/>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29209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39204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dirty="0">
                    <a:solidFill>
                      <a:schemeClr val="dk1"/>
                    </a:solidFill>
                    <a:latin typeface="+mn-lt"/>
                    <a:ea typeface="Open Sans"/>
                    <a:cs typeface="Open Sans"/>
                    <a:sym typeface="Open Sans"/>
                  </a:rPr>
                  <a:t>VIKOR (</a:t>
                </a:r>
                <a:r>
                  <a:rPr lang="en-US" sz="2400" b="1" dirty="0" err="1">
                    <a:solidFill>
                      <a:schemeClr val="dk1"/>
                    </a:solidFill>
                    <a:latin typeface="+mn-lt"/>
                    <a:ea typeface="Open Sans"/>
                    <a:cs typeface="Open Sans"/>
                    <a:sym typeface="Open Sans"/>
                  </a:rPr>
                  <a:t>VIseKriterijumska</a:t>
                </a:r>
                <a:r>
                  <a:rPr lang="en-US" sz="2400" b="1" dirty="0">
                    <a:solidFill>
                      <a:schemeClr val="dk1"/>
                    </a:solidFill>
                    <a:latin typeface="+mn-lt"/>
                    <a:ea typeface="Open Sans"/>
                    <a:cs typeface="Open Sans"/>
                    <a:sym typeface="Open Sans"/>
                  </a:rPr>
                  <a:t> </a:t>
                </a:r>
                <a:r>
                  <a:rPr lang="en-US" sz="2400" b="1" dirty="0" err="1">
                    <a:solidFill>
                      <a:schemeClr val="dk1"/>
                    </a:solidFill>
                    <a:latin typeface="+mn-lt"/>
                    <a:ea typeface="Open Sans"/>
                    <a:cs typeface="Open Sans"/>
                    <a:sym typeface="Open Sans"/>
                  </a:rPr>
                  <a:t>Optimizacija</a:t>
                </a:r>
                <a:r>
                  <a:rPr lang="en-US" sz="2400" b="1" dirty="0">
                    <a:solidFill>
                      <a:schemeClr val="dk1"/>
                    </a:solidFill>
                    <a:latin typeface="+mn-lt"/>
                    <a:ea typeface="Open Sans"/>
                    <a:cs typeface="Open Sans"/>
                    <a:sym typeface="Open Sans"/>
                  </a:rPr>
                  <a:t> I </a:t>
                </a:r>
                <a:r>
                  <a:rPr lang="en-US" sz="2400" b="1" dirty="0" err="1">
                    <a:solidFill>
                      <a:schemeClr val="dk1"/>
                    </a:solidFill>
                    <a:latin typeface="+mn-lt"/>
                    <a:ea typeface="Open Sans"/>
                    <a:cs typeface="Open Sans"/>
                    <a:sym typeface="Open Sans"/>
                  </a:rPr>
                  <a:t>Kompromisno</a:t>
                </a:r>
                <a:r>
                  <a:rPr lang="en-US" sz="2400" b="1" dirty="0">
                    <a:solidFill>
                      <a:schemeClr val="dk1"/>
                    </a:solidFill>
                    <a:latin typeface="+mn-lt"/>
                    <a:ea typeface="Open Sans"/>
                    <a:cs typeface="Open Sans"/>
                    <a:sym typeface="Open Sans"/>
                  </a:rPr>
                  <a:t> </a:t>
                </a:r>
                <a:r>
                  <a:rPr lang="en-US" sz="2400" b="1" dirty="0" err="1">
                    <a:solidFill>
                      <a:schemeClr val="dk1"/>
                    </a:solidFill>
                    <a:latin typeface="+mn-lt"/>
                    <a:ea typeface="Open Sans"/>
                    <a:cs typeface="Open Sans"/>
                    <a:sym typeface="Open Sans"/>
                  </a:rPr>
                  <a:t>Resenje</a:t>
                </a:r>
                <a:r>
                  <a:rPr lang="en-GB" sz="2400" b="1" dirty="0">
                    <a:solidFill>
                      <a:schemeClr val="dk1"/>
                    </a:solidFill>
                    <a:latin typeface="+mn-lt"/>
                    <a:ea typeface="Open Sans"/>
                    <a:cs typeface="Open Sans"/>
                    <a:sym typeface="Open Sans"/>
                  </a:rPr>
                  <a:t>)</a:t>
                </a: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lvl="0">
                  <a:lnSpc>
                    <a:spcPct val="150000"/>
                  </a:lnSpc>
                </a:pPr>
                <a:r>
                  <a:rPr lang="en-GB" sz="2000" dirty="0">
                    <a:solidFill>
                      <a:schemeClr val="dk1"/>
                    </a:solidFill>
                    <a:latin typeface="+mn-lt"/>
                    <a:ea typeface="Open Sans"/>
                    <a:cs typeface="Open Sans"/>
                    <a:sym typeface="Open Sans"/>
                  </a:rPr>
                  <a:t>Langkah-</a:t>
                </a:r>
                <a:r>
                  <a:rPr lang="en-GB" sz="2000" dirty="0" err="1">
                    <a:solidFill>
                      <a:schemeClr val="dk1"/>
                    </a:solidFill>
                    <a:latin typeface="+mn-lt"/>
                    <a:ea typeface="Open Sans"/>
                    <a:cs typeface="Open Sans"/>
                    <a:sym typeface="Open Sans"/>
                  </a:rPr>
                  <a:t>langkah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perhitungan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metode</a:t>
                </a:r>
                <a:r>
                  <a:rPr lang="en-GB" sz="2000" dirty="0">
                    <a:solidFill>
                      <a:schemeClr val="dk1"/>
                    </a:solidFill>
                    <a:latin typeface="+mn-lt"/>
                    <a:ea typeface="Open Sans"/>
                    <a:cs typeface="Open Sans"/>
                    <a:sym typeface="Open Sans"/>
                  </a:rPr>
                  <a:t> VIKOR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sebagai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p>
              <a:p>
                <a:pPr lvl="0">
                  <a:lnSpc>
                    <a:spcPct val="150000"/>
                  </a:lnSpc>
                </a:pPr>
                <a:endParaRPr lang="en-GB" sz="2000" dirty="0">
                  <a:solidFill>
                    <a:schemeClr val="dk1"/>
                  </a:solidFill>
                  <a:latin typeface="+mn-lt"/>
                  <a:ea typeface="Open Sans"/>
                  <a:cs typeface="Open Sans"/>
                  <a:sym typeface="Open Sans"/>
                </a:endParaRPr>
              </a:p>
              <a:p>
                <a:pPr marL="342900" lvl="0" indent="-342900">
                  <a:lnSpc>
                    <a:spcPct val="150000"/>
                  </a:lnSpc>
                  <a:buFont typeface="Arial" panose="020B0604020202020204" pitchFamily="34" charset="0"/>
                  <a:buChar char="•"/>
                </a:pPr>
                <a:r>
                  <a:rPr lang="en-GB" sz="2000" dirty="0" err="1">
                    <a:solidFill>
                      <a:schemeClr val="dk1"/>
                    </a:solidFill>
                    <a:latin typeface="+mn-lt"/>
                    <a:ea typeface="Open Sans"/>
                    <a:cs typeface="Open Sans"/>
                    <a:sym typeface="Open Sans"/>
                  </a:rPr>
                  <a:t>Menentukan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maksimum</a:t>
                </a:r>
                <a:r>
                  <a:rPr lang="en-GB" sz="2000" dirty="0">
                    <a:solidFill>
                      <a:schemeClr val="dk1"/>
                    </a:solidFill>
                    <a:latin typeface="+mn-lt"/>
                    <a:ea typeface="Open Sans"/>
                    <a:cs typeface="Open Sans"/>
                    <a:sym typeface="Open Sans"/>
                  </a:rPr>
                  <a:t> dan minimum </a:t>
                </a:r>
                <a:r>
                  <a:rPr lang="en-GB" sz="2000" dirty="0" err="1">
                    <a:solidFill>
                      <a:schemeClr val="dk1"/>
                    </a:solidFill>
                    <a:latin typeface="+mn-lt"/>
                    <a:ea typeface="Open Sans"/>
                    <a:cs typeface="Open Sans"/>
                    <a:sym typeface="Open Sans"/>
                  </a:rPr>
                  <a:t>dari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solusi</a:t>
                </a:r>
                <a:r>
                  <a:rPr lang="en-GB" sz="2000" dirty="0">
                    <a:solidFill>
                      <a:schemeClr val="dk1"/>
                    </a:solidFill>
                    <a:latin typeface="+mn-lt"/>
                    <a:ea typeface="Open Sans"/>
                    <a:cs typeface="Open Sans"/>
                    <a:sym typeface="Open Sans"/>
                  </a:rPr>
                  <a:t> ideal </a:t>
                </a:r>
                <a:r>
                  <a:rPr lang="en-GB" sz="2000" dirty="0" err="1">
                    <a:solidFill>
                      <a:schemeClr val="dk1"/>
                    </a:solidFill>
                    <a:latin typeface="+mn-lt"/>
                    <a:ea typeface="Open Sans"/>
                    <a:cs typeface="Open Sans"/>
                    <a:sym typeface="Open Sans"/>
                  </a:rPr>
                  <a:t>setiap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membuat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normalisasi</a:t>
                </a:r>
                <a:endParaRPr lang="en-GB" sz="2000" dirty="0">
                  <a:solidFill>
                    <a:schemeClr val="dk1"/>
                  </a:solidFill>
                  <a:latin typeface="+mn-lt"/>
                  <a:ea typeface="Open Sans"/>
                  <a:cs typeface="Open Sans"/>
                  <a:sym typeface="Open Sans"/>
                </a:endParaRPr>
              </a:p>
              <a:p>
                <a:pPr marL="342900">
                  <a:lnSpc>
                    <a:spcPct val="150000"/>
                  </a:lnSpc>
                </a:pPr>
                <a14:m>
                  <m:oMathPara xmlns:m="http://schemas.openxmlformats.org/officeDocument/2006/math">
                    <m:oMathParaPr>
                      <m:jc m:val="left"/>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NewRomanPSMT"/>
                            </a:rPr>
                          </m:ctrlPr>
                        </m:sSubPr>
                        <m:e>
                          <m:r>
                            <a:rPr lang="en-US" sz="1800" i="1">
                              <a:effectLst/>
                              <a:latin typeface="Cambria Math" panose="02040503050406030204" pitchFamily="18" charset="0"/>
                              <a:ea typeface="Times New Roman" panose="02020603050405020304" pitchFamily="18" charset="0"/>
                              <a:cs typeface="TimesNewRomanPSMT"/>
                            </a:rPr>
                            <m:t>𝑁</m:t>
                          </m:r>
                        </m:e>
                        <m:sub>
                          <m:r>
                            <a:rPr lang="en-US" sz="1800" i="1">
                              <a:effectLst/>
                              <a:latin typeface="Cambria Math" panose="02040503050406030204" pitchFamily="18" charset="0"/>
                              <a:ea typeface="Times New Roman" panose="02020603050405020304" pitchFamily="18" charset="0"/>
                              <a:cs typeface="TimesNewRomanPSMT"/>
                            </a:rPr>
                            <m:t>𝑖𝑗</m:t>
                          </m:r>
                        </m:sub>
                      </m:sSub>
                      <m:r>
                        <a:rPr lang="en-US" sz="1800">
                          <a:effectLst/>
                          <a:latin typeface="Cambria Math" panose="02040503050406030204" pitchFamily="18" charset="0"/>
                          <a:ea typeface="Times New Roman" panose="02020603050405020304" pitchFamily="18" charset="0"/>
                          <a:cs typeface="TimesNewRomanPSMT"/>
                        </a:rPr>
                        <m:t>=</m:t>
                      </m:r>
                      <m:f>
                        <m:fPr>
                          <m:ctrlPr>
                            <a:rPr lang="en-US" sz="1800" i="1">
                              <a:effectLst/>
                              <a:latin typeface="Cambria Math" panose="02040503050406030204" pitchFamily="18" charset="0"/>
                              <a:ea typeface="Times New Roman" panose="02020603050405020304" pitchFamily="18" charset="0"/>
                              <a:cs typeface="TimesNewRomanPSMT"/>
                            </a:rPr>
                          </m:ctrlPr>
                        </m:fPr>
                        <m:num>
                          <m:d>
                            <m:dPr>
                              <m:ctrlPr>
                                <a:rPr lang="en-US" sz="1800" i="1">
                                  <a:effectLst/>
                                  <a:latin typeface="Cambria Math" panose="02040503050406030204" pitchFamily="18" charset="0"/>
                                  <a:ea typeface="Times New Roman" panose="02020603050405020304" pitchFamily="18" charset="0"/>
                                  <a:cs typeface="TimesNewRomanPSMT"/>
                                </a:rPr>
                              </m:ctrlPr>
                            </m:dPr>
                            <m:e>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𝑓</m:t>
                                  </m:r>
                                </m:e>
                                <m:sub>
                                  <m:r>
                                    <a:rPr lang="en-US" sz="1800" i="1">
                                      <a:effectLst/>
                                      <a:latin typeface="Cambria Math" panose="02040503050406030204" pitchFamily="18" charset="0"/>
                                      <a:ea typeface="Times New Roman" panose="02020603050405020304" pitchFamily="18" charset="0"/>
                                      <a:cs typeface="TimesNewRomanPSMT"/>
                                    </a:rPr>
                                    <m:t>𝑗</m:t>
                                  </m:r>
                                </m:sub>
                                <m:sup>
                                  <m:r>
                                    <a:rPr lang="en-US" sz="1800" i="1">
                                      <a:effectLst/>
                                      <a:latin typeface="Cambria Math" panose="02040503050406030204" pitchFamily="18" charset="0"/>
                                      <a:ea typeface="Times New Roman" panose="02020603050405020304" pitchFamily="18" charset="0"/>
                                      <a:cs typeface="TimesNewRomanPSMT"/>
                                    </a:rPr>
                                    <m:t>+</m:t>
                                  </m:r>
                                </m:sup>
                              </m:sSubSup>
                              <m:r>
                                <a:rPr lang="en-US" sz="1800" i="1">
                                  <a:effectLst/>
                                  <a:latin typeface="Cambria Math" panose="02040503050406030204" pitchFamily="18" charset="0"/>
                                  <a:ea typeface="Times New Roman" panose="02020603050405020304" pitchFamily="18" charset="0"/>
                                  <a:cs typeface="TimesNewRomanPSMT"/>
                                </a:rPr>
                                <m:t>−</m:t>
                              </m:r>
                              <m:sSub>
                                <m:sSubPr>
                                  <m:ctrlPr>
                                    <a:rPr lang="en-US" sz="1800" i="1">
                                      <a:effectLst/>
                                      <a:latin typeface="Cambria Math" panose="02040503050406030204" pitchFamily="18" charset="0"/>
                                      <a:ea typeface="Times New Roman" panose="02020603050405020304" pitchFamily="18" charset="0"/>
                                      <a:cs typeface="TimesNewRomanPSMT"/>
                                    </a:rPr>
                                  </m:ctrlPr>
                                </m:sSubPr>
                                <m:e>
                                  <m:r>
                                    <a:rPr lang="en-US" sz="1800" i="1">
                                      <a:effectLst/>
                                      <a:latin typeface="Cambria Math" panose="02040503050406030204" pitchFamily="18" charset="0"/>
                                      <a:ea typeface="Times New Roman" panose="02020603050405020304" pitchFamily="18" charset="0"/>
                                      <a:cs typeface="TimesNewRomanPSMT"/>
                                    </a:rPr>
                                    <m:t>𝑥</m:t>
                                  </m:r>
                                </m:e>
                                <m:sub>
                                  <m:r>
                                    <a:rPr lang="en-US" sz="1800" i="1">
                                      <a:effectLst/>
                                      <a:latin typeface="Cambria Math" panose="02040503050406030204" pitchFamily="18" charset="0"/>
                                      <a:ea typeface="Times New Roman" panose="02020603050405020304" pitchFamily="18" charset="0"/>
                                      <a:cs typeface="TimesNewRomanPSMT"/>
                                    </a:rPr>
                                    <m:t>𝑖𝑗</m:t>
                                  </m:r>
                                </m:sub>
                              </m:sSub>
                            </m:e>
                          </m:d>
                        </m:num>
                        <m:den>
                          <m:d>
                            <m:dPr>
                              <m:ctrlPr>
                                <a:rPr lang="en-US" sz="1800" i="1">
                                  <a:effectLst/>
                                  <a:latin typeface="Cambria Math" panose="02040503050406030204" pitchFamily="18" charset="0"/>
                                  <a:ea typeface="Times New Roman" panose="02020603050405020304" pitchFamily="18" charset="0"/>
                                  <a:cs typeface="TimesNewRomanPSMT"/>
                                </a:rPr>
                              </m:ctrlPr>
                            </m:dPr>
                            <m:e>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𝑓</m:t>
                                  </m:r>
                                </m:e>
                                <m:sub>
                                  <m:r>
                                    <a:rPr lang="en-US" sz="1800" i="1">
                                      <a:effectLst/>
                                      <a:latin typeface="Cambria Math" panose="02040503050406030204" pitchFamily="18" charset="0"/>
                                      <a:ea typeface="Times New Roman" panose="02020603050405020304" pitchFamily="18" charset="0"/>
                                      <a:cs typeface="TimesNewRomanPSMT"/>
                                    </a:rPr>
                                    <m:t>𝑗</m:t>
                                  </m:r>
                                </m:sub>
                                <m:sup>
                                  <m:r>
                                    <a:rPr lang="en-US" sz="1800">
                                      <a:effectLst/>
                                      <a:latin typeface="Cambria Math" panose="02040503050406030204" pitchFamily="18" charset="0"/>
                                      <a:ea typeface="Times New Roman" panose="02020603050405020304" pitchFamily="18" charset="0"/>
                                      <a:cs typeface="TimesNewRomanPSMT"/>
                                    </a:rPr>
                                    <m:t>+</m:t>
                                  </m:r>
                                </m:sup>
                              </m:sSubSup>
                              <m:r>
                                <a:rPr lang="en-US" sz="1800" i="1">
                                  <a:effectLst/>
                                  <a:latin typeface="Cambria Math" panose="02040503050406030204" pitchFamily="18" charset="0"/>
                                  <a:ea typeface="Times New Roman" panose="02020603050405020304" pitchFamily="18" charset="0"/>
                                  <a:cs typeface="TimesNewRomanPSMT"/>
                                </a:rPr>
                                <m:t>−</m:t>
                              </m:r>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𝑓</m:t>
                                  </m:r>
                                </m:e>
                                <m:sub>
                                  <m:r>
                                    <a:rPr lang="en-US" sz="1800" i="1">
                                      <a:effectLst/>
                                      <a:latin typeface="Cambria Math" panose="02040503050406030204" pitchFamily="18" charset="0"/>
                                      <a:ea typeface="Times New Roman" panose="02020603050405020304" pitchFamily="18" charset="0"/>
                                      <a:cs typeface="TimesNewRomanPSMT"/>
                                    </a:rPr>
                                    <m:t>𝑗</m:t>
                                  </m:r>
                                </m:sub>
                                <m:sup>
                                  <m:r>
                                    <a:rPr lang="en-US" sz="1800" i="1">
                                      <a:effectLst/>
                                      <a:latin typeface="Cambria Math" panose="02040503050406030204" pitchFamily="18" charset="0"/>
                                      <a:ea typeface="Times New Roman" panose="02020603050405020304" pitchFamily="18" charset="0"/>
                                      <a:cs typeface="TimesNewRomanPSMT"/>
                                    </a:rPr>
                                    <m:t>−</m:t>
                                  </m:r>
                                </m:sup>
                              </m:sSubSup>
                            </m:e>
                          </m:d>
                        </m:den>
                      </m:f>
                    </m:oMath>
                  </m:oMathPara>
                </a14:m>
                <a:endParaRPr lang="en-US" sz="1800" dirty="0">
                  <a:effectLst/>
                  <a:latin typeface="+mn-lt"/>
                  <a:ea typeface="Times New Roman" panose="02020603050405020304" pitchFamily="18" charset="0"/>
                  <a:cs typeface="TimesNewRomanPSMT"/>
                </a:endParaRP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3920456"/>
              </a:xfrm>
              <a:prstGeom prst="rect">
                <a:avLst/>
              </a:prstGeom>
              <a:blipFill>
                <a:blip r:embed="rId3"/>
                <a:stretch>
                  <a:fillRect l="-901" t="-1089"/>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90349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4552553"/>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GB" sz="2000" dirty="0" err="1">
                    <a:solidFill>
                      <a:schemeClr val="dk1"/>
                    </a:solidFill>
                    <a:latin typeface="+mn-lt"/>
                    <a:ea typeface="Open Sans"/>
                    <a:cs typeface="Open Sans"/>
                    <a:sym typeface="Open Sans"/>
                  </a:rPr>
                  <a:t>Melakukan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pembobotan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dari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setiap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alternatif</a:t>
                </a:r>
                <a:r>
                  <a:rPr lang="en-GB" sz="2000" dirty="0">
                    <a:solidFill>
                      <a:schemeClr val="dk1"/>
                    </a:solidFill>
                    <a:latin typeface="+mn-lt"/>
                    <a:ea typeface="Open Sans"/>
                    <a:cs typeface="Open Sans"/>
                    <a:sym typeface="Open Sans"/>
                  </a:rPr>
                  <a:t> dan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sudah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ternormalisasi</a:t>
                </a:r>
                <a:endParaRPr lang="en-GB" sz="2000" dirty="0">
                  <a:solidFill>
                    <a:schemeClr val="dk1"/>
                  </a:solidFill>
                  <a:latin typeface="+mn-lt"/>
                  <a:ea typeface="Open Sans"/>
                  <a:cs typeface="Open Sans"/>
                  <a:sym typeface="Open Sans"/>
                </a:endParaRPr>
              </a:p>
              <a:p>
                <a:pPr marL="342900" lvl="0" indent="-342900">
                  <a:lnSpc>
                    <a:spcPct val="150000"/>
                  </a:lnSpc>
                  <a:buFont typeface="Arial" panose="020B0604020202020204" pitchFamily="34" charset="0"/>
                  <a:buChar char="•"/>
                </a:pPr>
                <a:endParaRPr lang="en-GB" sz="2000" dirty="0">
                  <a:solidFill>
                    <a:schemeClr val="dk1"/>
                  </a:solidFill>
                  <a:latin typeface="+mn-lt"/>
                  <a:ea typeface="Open Sans"/>
                  <a:cs typeface="Open Sans"/>
                  <a:sym typeface="Open Sans"/>
                </a:endParaRPr>
              </a:p>
              <a:p>
                <a:pPr marL="342900">
                  <a:lnSpc>
                    <a:spcPct val="150000"/>
                  </a:lnSpc>
                </a:pPr>
                <a14:m>
                  <m:oMathPara xmlns:m="http://schemas.openxmlformats.org/officeDocument/2006/math">
                    <m:oMathParaPr>
                      <m:jc m:val="left"/>
                    </m:oMathParaPr>
                    <m:oMath xmlns:m="http://schemas.openxmlformats.org/officeDocument/2006/math">
                      <m:sSubSup>
                        <m:sSubSupPr>
                          <m:ctrlPr>
                            <a:rPr lang="en-US" sz="2000" i="1" smtClean="0">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𝐹</m:t>
                          </m:r>
                        </m:e>
                        <m:sub>
                          <m:r>
                            <a:rPr lang="en-US" sz="2000" i="1">
                              <a:effectLst/>
                              <a:latin typeface="Cambria Math" panose="02040503050406030204" pitchFamily="18" charset="0"/>
                              <a:ea typeface="Times New Roman" panose="02020603050405020304" pitchFamily="18" charset="0"/>
                              <a:cs typeface="TimesNewRomanPSMT"/>
                            </a:rPr>
                            <m:t>𝑗</m:t>
                          </m:r>
                          <m:r>
                            <a:rPr lang="en-US" sz="2000" i="1">
                              <a:effectLst/>
                              <a:latin typeface="Cambria Math" panose="02040503050406030204" pitchFamily="18" charset="0"/>
                              <a:ea typeface="Times New Roman" panose="02020603050405020304" pitchFamily="18" charset="0"/>
                              <a:cs typeface="TimesNewRomanPSMT"/>
                            </a:rPr>
                            <m:t>=1</m:t>
                          </m:r>
                        </m:sub>
                        <m:sup>
                          <m:r>
                            <a:rPr lang="en-US" sz="2000" i="1">
                              <a:effectLst/>
                              <a:latin typeface="Cambria Math" panose="02040503050406030204" pitchFamily="18" charset="0"/>
                              <a:ea typeface="Times New Roman" panose="02020603050405020304" pitchFamily="18" charset="0"/>
                              <a:cs typeface="TimesNewRomanPSMT"/>
                            </a:rPr>
                            <m:t>∗</m:t>
                          </m:r>
                        </m:sup>
                      </m:sSubSup>
                      <m:r>
                        <a:rPr lang="en-US" sz="2000" i="1">
                          <a:effectLst/>
                          <a:latin typeface="Cambria Math" panose="02040503050406030204" pitchFamily="18" charset="0"/>
                          <a:ea typeface="Times New Roman" panose="02020603050405020304" pitchFamily="18" charset="0"/>
                          <a:cs typeface="TimesNewRomanPSMT"/>
                        </a:rPr>
                        <m:t>=</m:t>
                      </m:r>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𝑊</m:t>
                          </m:r>
                        </m:e>
                        <m:sub>
                          <m:r>
                            <a:rPr lang="en-US" sz="2000" i="1">
                              <a:effectLst/>
                              <a:latin typeface="Cambria Math" panose="02040503050406030204" pitchFamily="18" charset="0"/>
                              <a:ea typeface="Times New Roman" panose="02020603050405020304" pitchFamily="18" charset="0"/>
                              <a:cs typeface="TimesNewRomanPSMT"/>
                            </a:rPr>
                            <m:t>𝑗</m:t>
                          </m:r>
                        </m:sub>
                      </m:sSub>
                      <m:r>
                        <a:rPr lang="en-US" sz="2000" i="1">
                          <a:effectLst/>
                          <a:latin typeface="Cambria Math" panose="02040503050406030204" pitchFamily="18" charset="0"/>
                          <a:ea typeface="Times New Roman" panose="02020603050405020304" pitchFamily="18" charset="0"/>
                          <a:cs typeface="TimesNewRomanPSMT"/>
                        </a:rPr>
                        <m:t>×</m:t>
                      </m:r>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𝑁</m:t>
                          </m:r>
                        </m:e>
                        <m:sub>
                          <m:r>
                            <a:rPr lang="en-US" sz="2000" i="1">
                              <a:effectLst/>
                              <a:latin typeface="Cambria Math" panose="02040503050406030204" pitchFamily="18" charset="0"/>
                              <a:ea typeface="Times New Roman" panose="02020603050405020304" pitchFamily="18" charset="0"/>
                              <a:cs typeface="TimesNewRomanPSMT"/>
                            </a:rPr>
                            <m:t>𝑖𝑗</m:t>
                          </m:r>
                        </m:sub>
                      </m:sSub>
                    </m:oMath>
                  </m:oMathPara>
                </a14:m>
                <a:endParaRPr lang="en-US" sz="2000" dirty="0">
                  <a:effectLst/>
                  <a:latin typeface="TimesNewRomanPSMT"/>
                  <a:ea typeface="Times New Roman" panose="02020603050405020304" pitchFamily="18" charset="0"/>
                  <a:cs typeface="TimesNewRomanPSMT"/>
                </a:endParaRPr>
              </a:p>
              <a:p>
                <a:pPr marL="342900">
                  <a:lnSpc>
                    <a:spcPct val="150000"/>
                  </a:lnSpc>
                </a:pPr>
                <a:endParaRPr lang="en-US" sz="2000" dirty="0">
                  <a:effectLst/>
                  <a:latin typeface="+mn-lt"/>
                  <a:ea typeface="Times New Roman" panose="02020603050405020304" pitchFamily="18" charset="0"/>
                  <a:cs typeface="TimesNewRomanPSMT"/>
                </a:endParaRPr>
              </a:p>
              <a:p>
                <a:pPr marL="342900" marR="0" lvl="0" indent="-3429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mn-lt"/>
                    <a:ea typeface="Open Sans"/>
                    <a:cs typeface="Open Sans"/>
                    <a:sym typeface="Open Sans"/>
                  </a:rPr>
                  <a:t>Menghitung</a:t>
                </a:r>
                <a:r>
                  <a:rPr kumimoji="0" lang="en-US" sz="2000" b="0" i="0" u="none" strike="noStrike" kern="0" cap="none" spc="0" normalizeH="0" baseline="0" noProof="0" dirty="0">
                    <a:ln>
                      <a:noFill/>
                    </a:ln>
                    <a:solidFill>
                      <a:srgbClr val="000000"/>
                    </a:solidFill>
                    <a:effectLst/>
                    <a:uLnTx/>
                    <a:uFillTx/>
                    <a:latin typeface="+mn-lt"/>
                    <a:ea typeface="Open Sans"/>
                    <a:cs typeface="Open Sans"/>
                    <a:sym typeface="Open Sans"/>
                  </a:rPr>
                  <a:t> </a:t>
                </a:r>
                <a:r>
                  <a:rPr kumimoji="0" lang="en-US" sz="2000" b="0" i="0" u="none" strike="noStrike" kern="0" cap="none" spc="0" normalizeH="0" baseline="0" noProof="0" dirty="0" err="1">
                    <a:ln>
                      <a:noFill/>
                    </a:ln>
                    <a:solidFill>
                      <a:srgbClr val="000000"/>
                    </a:solidFill>
                    <a:effectLst/>
                    <a:uLnTx/>
                    <a:uFillTx/>
                    <a:latin typeface="+mn-lt"/>
                    <a:ea typeface="Open Sans"/>
                    <a:cs typeface="Open Sans"/>
                    <a:sym typeface="Open Sans"/>
                  </a:rPr>
                  <a:t>nilai</a:t>
                </a:r>
                <a:r>
                  <a:rPr kumimoji="0" lang="en-US" sz="2000" b="0" i="0" u="none" strike="noStrike" kern="0" cap="none" spc="0" normalizeH="0" baseline="0" noProof="0" dirty="0">
                    <a:ln>
                      <a:noFill/>
                    </a:ln>
                    <a:solidFill>
                      <a:srgbClr val="000000"/>
                    </a:solidFill>
                    <a:effectLst/>
                    <a:uLnTx/>
                    <a:uFillTx/>
                    <a:latin typeface="+mn-lt"/>
                    <a:ea typeface="Open Sans"/>
                    <a:cs typeface="Open Sans"/>
                    <a:sym typeface="Open Sans"/>
                  </a:rPr>
                  <a:t> Utility Measure (S) dan Regret Measure (R)</a:t>
                </a:r>
                <a:endParaRPr lang="en-US" sz="2000" dirty="0">
                  <a:solidFill>
                    <a:schemeClr val="dk1"/>
                  </a:solidFill>
                  <a:latin typeface="+mn-lt"/>
                  <a:ea typeface="Open Sans"/>
                  <a:cs typeface="Open Sans"/>
                  <a:sym typeface="Open Sans"/>
                </a:endParaRPr>
              </a:p>
              <a:p>
                <a:pPr marL="342900">
                  <a:lnSpc>
                    <a:spcPct val="150000"/>
                  </a:lnSpc>
                </a:pPr>
                <a14:m>
                  <m:oMathPara xmlns:m="http://schemas.openxmlformats.org/officeDocument/2006/math">
                    <m:oMathParaPr>
                      <m:jc m:val="left"/>
                    </m:oMathParaPr>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𝑆</m:t>
                          </m:r>
                        </m:e>
                        <m:sub>
                          <m:r>
                            <a:rPr lang="en-US" sz="2000" i="1">
                              <a:effectLst/>
                              <a:latin typeface="Cambria Math" panose="02040503050406030204" pitchFamily="18" charset="0"/>
                              <a:ea typeface="Times New Roman" panose="02020603050405020304" pitchFamily="18" charset="0"/>
                              <a:cs typeface="TimesNewRomanPSMT"/>
                            </a:rPr>
                            <m:t>𝑖</m:t>
                          </m:r>
                        </m:sub>
                      </m:sSub>
                      <m:r>
                        <a:rPr lang="en-US" sz="2000">
                          <a:effectLst/>
                          <a:latin typeface="Cambria Math" panose="02040503050406030204" pitchFamily="18" charset="0"/>
                          <a:ea typeface="Times New Roman" panose="02020603050405020304" pitchFamily="18" charset="0"/>
                          <a:cs typeface="TimesNewRomanPSMT"/>
                        </a:rPr>
                        <m:t>=</m:t>
                      </m:r>
                      <m:nary>
                        <m:naryPr>
                          <m:chr m:val="∑"/>
                          <m:limLoc m:val="subSup"/>
                          <m:ctrlPr>
                            <a:rPr lang="en-US" sz="2000" i="1">
                              <a:effectLst/>
                              <a:latin typeface="Cambria Math" panose="02040503050406030204" pitchFamily="18" charset="0"/>
                              <a:ea typeface="Times New Roman" panose="02020603050405020304" pitchFamily="18" charset="0"/>
                              <a:cs typeface="TimesNewRomanPSMT"/>
                            </a:rPr>
                          </m:ctrlPr>
                        </m:naryPr>
                        <m:sub>
                          <m:r>
                            <a:rPr lang="en-US" sz="2000" i="1">
                              <a:effectLst/>
                              <a:latin typeface="Cambria Math" panose="02040503050406030204" pitchFamily="18" charset="0"/>
                              <a:ea typeface="Times New Roman" panose="02020603050405020304" pitchFamily="18" charset="0"/>
                              <a:cs typeface="TimesNewRomanPSMT"/>
                            </a:rPr>
                            <m:t>𝑗</m:t>
                          </m:r>
                          <m:r>
                            <a:rPr lang="en-US" sz="2000">
                              <a:effectLst/>
                              <a:latin typeface="Cambria Math" panose="02040503050406030204" pitchFamily="18" charset="0"/>
                              <a:ea typeface="Times New Roman" panose="02020603050405020304" pitchFamily="18" charset="0"/>
                              <a:cs typeface="TimesNewRomanPSMT"/>
                            </a:rPr>
                            <m:t>=1</m:t>
                          </m:r>
                        </m:sub>
                        <m:sup>
                          <m:r>
                            <a:rPr lang="en-US" sz="2000" i="1">
                              <a:effectLst/>
                              <a:latin typeface="Cambria Math" panose="02040503050406030204" pitchFamily="18" charset="0"/>
                              <a:ea typeface="Times New Roman" panose="02020603050405020304" pitchFamily="18" charset="0"/>
                              <a:cs typeface="TimesNewRomanPSMT"/>
                            </a:rPr>
                            <m:t>𝑛</m:t>
                          </m:r>
                        </m:sup>
                        <m:e>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𝑤</m:t>
                              </m:r>
                            </m:e>
                            <m:sub>
                              <m:r>
                                <a:rPr lang="en-US" sz="2000" i="1">
                                  <a:effectLst/>
                                  <a:latin typeface="Cambria Math" panose="02040503050406030204" pitchFamily="18" charset="0"/>
                                  <a:ea typeface="Times New Roman" panose="02020603050405020304" pitchFamily="18" charset="0"/>
                                  <a:cs typeface="TimesNewRomanPSMT"/>
                                </a:rPr>
                                <m:t>𝑗</m:t>
                              </m:r>
                            </m:sub>
                          </m:sSub>
                        </m:e>
                      </m:nary>
                      <m:f>
                        <m:fPr>
                          <m:ctrlPr>
                            <a:rPr lang="en-US" sz="2000" i="1">
                              <a:effectLst/>
                              <a:latin typeface="Cambria Math" panose="02040503050406030204" pitchFamily="18" charset="0"/>
                              <a:ea typeface="Times New Roman" panose="02020603050405020304" pitchFamily="18" charset="0"/>
                              <a:cs typeface="TimesNewRomanPSMT"/>
                            </a:rPr>
                          </m:ctrlPr>
                        </m:fPr>
                        <m:num>
                          <m:d>
                            <m:dPr>
                              <m:ctrlPr>
                                <a:rPr lang="en-US" sz="2000" i="1">
                                  <a:effectLst/>
                                  <a:latin typeface="Cambria Math" panose="02040503050406030204" pitchFamily="18" charset="0"/>
                                  <a:ea typeface="Times New Roman" panose="02020603050405020304" pitchFamily="18" charset="0"/>
                                  <a:cs typeface="TimesNewRomanPSMT"/>
                                </a:rPr>
                              </m:ctrlPr>
                            </m:dPr>
                            <m:e>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𝑓</m:t>
                                  </m:r>
                                </m:e>
                                <m:sub>
                                  <m:r>
                                    <a:rPr lang="en-US" sz="2000" i="1">
                                      <a:effectLst/>
                                      <a:latin typeface="Cambria Math" panose="02040503050406030204" pitchFamily="18" charset="0"/>
                                      <a:ea typeface="Times New Roman" panose="02020603050405020304" pitchFamily="18" charset="0"/>
                                      <a:cs typeface="TimesNewRomanPSMT"/>
                                    </a:rPr>
                                    <m:t>𝑗</m:t>
                                  </m:r>
                                </m:sub>
                                <m:sup>
                                  <m:r>
                                    <a:rPr lang="en-US" sz="2000" i="1">
                                      <a:effectLst/>
                                      <a:latin typeface="Cambria Math" panose="02040503050406030204" pitchFamily="18" charset="0"/>
                                      <a:ea typeface="Times New Roman" panose="02020603050405020304" pitchFamily="18" charset="0"/>
                                      <a:cs typeface="TimesNewRomanPSMT"/>
                                    </a:rPr>
                                    <m:t>+</m:t>
                                  </m:r>
                                </m:sup>
                              </m:sSubSup>
                              <m:r>
                                <a:rPr lang="en-US" sz="2000" i="1">
                                  <a:effectLst/>
                                  <a:latin typeface="Cambria Math" panose="02040503050406030204" pitchFamily="18" charset="0"/>
                                  <a:ea typeface="Times New Roman" panose="02020603050405020304" pitchFamily="18" charset="0"/>
                                  <a:cs typeface="TimesNewRomanPSMT"/>
                                </a:rPr>
                                <m:t>−</m:t>
                              </m:r>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𝑥</m:t>
                                  </m:r>
                                </m:e>
                                <m:sub>
                                  <m:r>
                                    <a:rPr lang="en-US" sz="2000" i="1">
                                      <a:effectLst/>
                                      <a:latin typeface="Cambria Math" panose="02040503050406030204" pitchFamily="18" charset="0"/>
                                      <a:ea typeface="Times New Roman" panose="02020603050405020304" pitchFamily="18" charset="0"/>
                                      <a:cs typeface="TimesNewRomanPSMT"/>
                                    </a:rPr>
                                    <m:t>𝑖𝑗</m:t>
                                  </m:r>
                                </m:sub>
                              </m:sSub>
                            </m:e>
                          </m:d>
                        </m:num>
                        <m:den>
                          <m:d>
                            <m:dPr>
                              <m:ctrlPr>
                                <a:rPr lang="en-US" sz="2000" i="1">
                                  <a:effectLst/>
                                  <a:latin typeface="Cambria Math" panose="02040503050406030204" pitchFamily="18" charset="0"/>
                                  <a:ea typeface="Times New Roman" panose="02020603050405020304" pitchFamily="18" charset="0"/>
                                  <a:cs typeface="TimesNewRomanPSMT"/>
                                </a:rPr>
                              </m:ctrlPr>
                            </m:dPr>
                            <m:e>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𝑓</m:t>
                                  </m:r>
                                </m:e>
                                <m:sub>
                                  <m:r>
                                    <a:rPr lang="en-US" sz="2000" i="1">
                                      <a:effectLst/>
                                      <a:latin typeface="Cambria Math" panose="02040503050406030204" pitchFamily="18" charset="0"/>
                                      <a:ea typeface="Times New Roman" panose="02020603050405020304" pitchFamily="18" charset="0"/>
                                      <a:cs typeface="TimesNewRomanPSMT"/>
                                    </a:rPr>
                                    <m:t>𝑗</m:t>
                                  </m:r>
                                </m:sub>
                                <m:sup>
                                  <m:r>
                                    <a:rPr lang="en-US" sz="2000">
                                      <a:effectLst/>
                                      <a:latin typeface="Cambria Math" panose="02040503050406030204" pitchFamily="18" charset="0"/>
                                      <a:ea typeface="Times New Roman" panose="02020603050405020304" pitchFamily="18" charset="0"/>
                                      <a:cs typeface="TimesNewRomanPSMT"/>
                                    </a:rPr>
                                    <m:t>+</m:t>
                                  </m:r>
                                </m:sup>
                              </m:sSubSup>
                              <m:r>
                                <a:rPr lang="en-US" sz="2000" i="1">
                                  <a:effectLst/>
                                  <a:latin typeface="Cambria Math" panose="02040503050406030204" pitchFamily="18" charset="0"/>
                                  <a:ea typeface="Times New Roman" panose="02020603050405020304" pitchFamily="18" charset="0"/>
                                  <a:cs typeface="TimesNewRomanPSMT"/>
                                </a:rPr>
                                <m:t>−</m:t>
                              </m:r>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𝑓</m:t>
                                  </m:r>
                                </m:e>
                                <m:sub>
                                  <m:r>
                                    <a:rPr lang="en-US" sz="2000" i="1">
                                      <a:effectLst/>
                                      <a:latin typeface="Cambria Math" panose="02040503050406030204" pitchFamily="18" charset="0"/>
                                      <a:ea typeface="Times New Roman" panose="02020603050405020304" pitchFamily="18" charset="0"/>
                                      <a:cs typeface="TimesNewRomanPSMT"/>
                                    </a:rPr>
                                    <m:t>𝑗</m:t>
                                  </m:r>
                                </m:sub>
                                <m:sup>
                                  <m:r>
                                    <a:rPr lang="en-US" sz="2000" i="1">
                                      <a:effectLst/>
                                      <a:latin typeface="Cambria Math" panose="02040503050406030204" pitchFamily="18" charset="0"/>
                                      <a:ea typeface="Times New Roman" panose="02020603050405020304" pitchFamily="18" charset="0"/>
                                      <a:cs typeface="TimesNewRomanPSMT"/>
                                    </a:rPr>
                                    <m:t>−</m:t>
                                  </m:r>
                                </m:sup>
                              </m:sSubSup>
                            </m:e>
                          </m:d>
                        </m:den>
                      </m:f>
                    </m:oMath>
                  </m:oMathPara>
                </a14:m>
                <a:endParaRPr lang="en-US" sz="2000" dirty="0">
                  <a:effectLst/>
                  <a:latin typeface="TimesNewRomanPSMT"/>
                  <a:ea typeface="Times New Roman" panose="02020603050405020304" pitchFamily="18" charset="0"/>
                  <a:cs typeface="TimesNewRomanPSMT"/>
                </a:endParaRPr>
              </a:p>
              <a:p>
                <a:pPr marL="342900" lvl="0">
                  <a:lnSpc>
                    <a:spcPct val="150000"/>
                  </a:lnSpc>
                </a:pPr>
                <a:endParaRPr lang="en-GB" sz="2000" dirty="0">
                  <a:solidFill>
                    <a:schemeClr val="dk1"/>
                  </a:solidFill>
                  <a:latin typeface="+mn-lt"/>
                  <a:ea typeface="Open Sans"/>
                  <a:cs typeface="Open Sans"/>
                  <a:sym typeface="Open Sans"/>
                </a:endParaRPr>
              </a:p>
              <a:p>
                <a:pPr marL="342900" lvl="0">
                  <a:lnSpc>
                    <a:spcPct val="150000"/>
                  </a:lnSpc>
                </a:pPr>
                <a14:m>
                  <m:oMath xmlns:m="http://schemas.openxmlformats.org/officeDocument/2006/math">
                    <m:sSub>
                      <m:sSubPr>
                        <m:ctrlPr>
                          <a:rPr lang="en-US" sz="1400" i="1" smtClean="0">
                            <a:solidFill>
                              <a:srgbClr val="000000"/>
                            </a:solidFill>
                            <a:effectLst/>
                            <a:latin typeface="Cambria Math" panose="02040503050406030204" pitchFamily="18" charset="0"/>
                          </a:rPr>
                        </m:ctrlPr>
                      </m:sSubPr>
                      <m:e>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S</m:t>
                        </m:r>
                      </m:e>
                      <m:sub>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i</m:t>
                        </m:r>
                      </m:sub>
                    </m:sSub>
                  </m:oMath>
                </a14:m>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merupakan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jarak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manhattan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manhattan</a:t>
                </a:r>
                <a:r>
                  <a:rPr lang="en-GB" sz="2000" dirty="0">
                    <a:solidFill>
                      <a:schemeClr val="dk1"/>
                    </a:solidFill>
                    <a:latin typeface="+mn-lt"/>
                    <a:ea typeface="Open Sans"/>
                    <a:cs typeface="Open Sans"/>
                    <a:sym typeface="Open Sans"/>
                  </a:rPr>
                  <a:t> distance) yang </a:t>
                </a:r>
                <a:r>
                  <a:rPr lang="en-GB" sz="2000" dirty="0" err="1">
                    <a:solidFill>
                      <a:schemeClr val="dk1"/>
                    </a:solidFill>
                    <a:latin typeface="+mn-lt"/>
                    <a:ea typeface="Open Sans"/>
                    <a:cs typeface="Open Sans"/>
                    <a:sym typeface="Open Sans"/>
                  </a:rPr>
                  <a:t>dinormalisasi</a:t>
                </a:r>
                <a:r>
                  <a:rPr lang="en-GB" sz="2000" dirty="0">
                    <a:solidFill>
                      <a:schemeClr val="dk1"/>
                    </a:solidFill>
                    <a:latin typeface="+mn-lt"/>
                    <a:ea typeface="Open Sans"/>
                    <a:cs typeface="Open Sans"/>
                    <a:sym typeface="Open Sans"/>
                  </a:rPr>
                  <a:t> dan </a:t>
                </a:r>
                <a:r>
                  <a:rPr lang="en-GB" sz="2000" dirty="0" err="1">
                    <a:solidFill>
                      <a:schemeClr val="dk1"/>
                    </a:solidFill>
                    <a:latin typeface="+mn-lt"/>
                    <a:ea typeface="Open Sans"/>
                    <a:cs typeface="Open Sans"/>
                    <a:sym typeface="Open Sans"/>
                  </a:rPr>
                  <a:t>terbobot</a:t>
                </a:r>
                <a:endParaRPr lang="en-GB" sz="2000" dirty="0">
                  <a:solidFill>
                    <a:schemeClr val="dk1"/>
                  </a:solidFill>
                  <a:latin typeface="+mn-lt"/>
                  <a:ea typeface="Open Sans"/>
                  <a:cs typeface="Open Sans"/>
                  <a:sym typeface="Open Sans"/>
                </a:endParaRP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4552553"/>
              </a:xfrm>
              <a:prstGeom prst="rect">
                <a:avLst/>
              </a:prstGeom>
              <a:blipFill>
                <a:blip r:embed="rId3"/>
                <a:stretch>
                  <a:fillRect l="-507" b="-268"/>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60073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2213001"/>
              </a:xfrm>
              <a:prstGeom prst="rect">
                <a:avLst/>
              </a:prstGeom>
              <a:noFill/>
              <a:ln>
                <a:noFill/>
              </a:ln>
            </p:spPr>
            <p:txBody>
              <a:bodyPr spcFirstLastPara="1" wrap="square" lIns="91425" tIns="45700" rIns="91425" bIns="45700" anchor="t" anchorCtr="0">
                <a:spAutoFit/>
              </a:bodyPr>
              <a:lstStyle/>
              <a:p>
                <a:pPr marL="342900">
                  <a:lnSpc>
                    <a:spcPct val="150000"/>
                  </a:lnSpc>
                </a:pPr>
                <a14:m>
                  <m:oMathPara xmlns:m="http://schemas.openxmlformats.org/officeDocument/2006/math">
                    <m:oMathParaPr>
                      <m:jc m:val="left"/>
                    </m:oMathParaPr>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𝑅</m:t>
                          </m:r>
                        </m:e>
                        <m:sub>
                          <m:r>
                            <a:rPr lang="en-US" sz="2000" i="1">
                              <a:effectLst/>
                              <a:latin typeface="Cambria Math" panose="02040503050406030204" pitchFamily="18" charset="0"/>
                              <a:ea typeface="Times New Roman" panose="02020603050405020304" pitchFamily="18" charset="0"/>
                              <a:cs typeface="TimesNewRomanPSMT"/>
                            </a:rPr>
                            <m:t>𝑖</m:t>
                          </m:r>
                        </m:sub>
                      </m:sSub>
                      <m:r>
                        <a:rPr lang="en-US" sz="2000">
                          <a:effectLst/>
                          <a:latin typeface="Cambria Math" panose="02040503050406030204" pitchFamily="18" charset="0"/>
                          <a:ea typeface="Times New Roman" panose="02020603050405020304" pitchFamily="18" charset="0"/>
                          <a:cs typeface="TimesNewRomanPSMT"/>
                        </a:rPr>
                        <m:t>=</m:t>
                      </m:r>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𝑚𝑎𝑥</m:t>
                          </m:r>
                        </m:e>
                        <m:sub>
                          <m:r>
                            <a:rPr lang="en-US" sz="2000" i="1">
                              <a:effectLst/>
                              <a:latin typeface="Cambria Math" panose="02040503050406030204" pitchFamily="18" charset="0"/>
                              <a:ea typeface="Times New Roman" panose="02020603050405020304" pitchFamily="18" charset="0"/>
                              <a:cs typeface="TimesNewRomanPSMT"/>
                            </a:rPr>
                            <m:t>𝑗</m:t>
                          </m:r>
                        </m:sub>
                      </m:sSub>
                      <m:d>
                        <m:dPr>
                          <m:begChr m:val="["/>
                          <m:endChr m:val="]"/>
                          <m:ctrlPr>
                            <a:rPr lang="en-US" sz="2000" i="1">
                              <a:effectLst/>
                              <a:latin typeface="Cambria Math" panose="02040503050406030204" pitchFamily="18" charset="0"/>
                              <a:ea typeface="Times New Roman" panose="02020603050405020304" pitchFamily="18" charset="0"/>
                              <a:cs typeface="TimesNewRomanPSMT"/>
                            </a:rPr>
                          </m:ctrlPr>
                        </m:dPr>
                        <m:e>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𝑤</m:t>
                              </m:r>
                            </m:e>
                            <m:sub>
                              <m:r>
                                <a:rPr lang="en-US" sz="2000" i="1">
                                  <a:effectLst/>
                                  <a:latin typeface="Cambria Math" panose="02040503050406030204" pitchFamily="18" charset="0"/>
                                  <a:ea typeface="Times New Roman" panose="02020603050405020304" pitchFamily="18" charset="0"/>
                                  <a:cs typeface="TimesNewRomanPSMT"/>
                                </a:rPr>
                                <m:t>𝑗</m:t>
                              </m:r>
                            </m:sub>
                          </m:sSub>
                          <m:f>
                            <m:fPr>
                              <m:ctrlPr>
                                <a:rPr lang="en-US" sz="2000" i="1">
                                  <a:effectLst/>
                                  <a:latin typeface="Cambria Math" panose="02040503050406030204" pitchFamily="18" charset="0"/>
                                  <a:ea typeface="Times New Roman" panose="02020603050405020304" pitchFamily="18" charset="0"/>
                                  <a:cs typeface="TimesNewRomanPSMT"/>
                                </a:rPr>
                              </m:ctrlPr>
                            </m:fPr>
                            <m:num>
                              <m:d>
                                <m:dPr>
                                  <m:ctrlPr>
                                    <a:rPr lang="en-US" sz="2000" i="1">
                                      <a:effectLst/>
                                      <a:latin typeface="Cambria Math" panose="02040503050406030204" pitchFamily="18" charset="0"/>
                                      <a:ea typeface="Times New Roman" panose="02020603050405020304" pitchFamily="18" charset="0"/>
                                      <a:cs typeface="TimesNewRomanPSMT"/>
                                    </a:rPr>
                                  </m:ctrlPr>
                                </m:dPr>
                                <m:e>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𝑓</m:t>
                                      </m:r>
                                    </m:e>
                                    <m:sub>
                                      <m:r>
                                        <a:rPr lang="en-US" sz="2000" i="1">
                                          <a:effectLst/>
                                          <a:latin typeface="Cambria Math" panose="02040503050406030204" pitchFamily="18" charset="0"/>
                                          <a:ea typeface="Times New Roman" panose="02020603050405020304" pitchFamily="18" charset="0"/>
                                          <a:cs typeface="TimesNewRomanPSMT"/>
                                        </a:rPr>
                                        <m:t>𝑗</m:t>
                                      </m:r>
                                    </m:sub>
                                    <m:sup>
                                      <m:r>
                                        <a:rPr lang="en-US" sz="2000" i="1">
                                          <a:effectLst/>
                                          <a:latin typeface="Cambria Math" panose="02040503050406030204" pitchFamily="18" charset="0"/>
                                          <a:ea typeface="Times New Roman" panose="02020603050405020304" pitchFamily="18" charset="0"/>
                                          <a:cs typeface="TimesNewRomanPSMT"/>
                                        </a:rPr>
                                        <m:t>+</m:t>
                                      </m:r>
                                    </m:sup>
                                  </m:sSubSup>
                                  <m:r>
                                    <a:rPr lang="en-US" sz="2000" i="1">
                                      <a:effectLst/>
                                      <a:latin typeface="Cambria Math" panose="02040503050406030204" pitchFamily="18" charset="0"/>
                                      <a:ea typeface="Times New Roman" panose="02020603050405020304" pitchFamily="18" charset="0"/>
                                      <a:cs typeface="TimesNewRomanPSMT"/>
                                    </a:rPr>
                                    <m:t>−</m:t>
                                  </m:r>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𝑥</m:t>
                                      </m:r>
                                    </m:e>
                                    <m:sub>
                                      <m:r>
                                        <a:rPr lang="en-US" sz="2000" i="1">
                                          <a:effectLst/>
                                          <a:latin typeface="Cambria Math" panose="02040503050406030204" pitchFamily="18" charset="0"/>
                                          <a:ea typeface="Times New Roman" panose="02020603050405020304" pitchFamily="18" charset="0"/>
                                          <a:cs typeface="TimesNewRomanPSMT"/>
                                        </a:rPr>
                                        <m:t>𝑖𝑗</m:t>
                                      </m:r>
                                    </m:sub>
                                  </m:sSub>
                                </m:e>
                              </m:d>
                            </m:num>
                            <m:den>
                              <m:d>
                                <m:dPr>
                                  <m:ctrlPr>
                                    <a:rPr lang="en-US" sz="2000" i="1">
                                      <a:effectLst/>
                                      <a:latin typeface="Cambria Math" panose="02040503050406030204" pitchFamily="18" charset="0"/>
                                      <a:ea typeface="Times New Roman" panose="02020603050405020304" pitchFamily="18" charset="0"/>
                                      <a:cs typeface="TimesNewRomanPSMT"/>
                                    </a:rPr>
                                  </m:ctrlPr>
                                </m:dPr>
                                <m:e>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𝑓</m:t>
                                      </m:r>
                                    </m:e>
                                    <m:sub>
                                      <m:r>
                                        <a:rPr lang="en-US" sz="2000" i="1">
                                          <a:effectLst/>
                                          <a:latin typeface="Cambria Math" panose="02040503050406030204" pitchFamily="18" charset="0"/>
                                          <a:ea typeface="Times New Roman" panose="02020603050405020304" pitchFamily="18" charset="0"/>
                                          <a:cs typeface="TimesNewRomanPSMT"/>
                                        </a:rPr>
                                        <m:t>𝑗</m:t>
                                      </m:r>
                                    </m:sub>
                                    <m:sup>
                                      <m:r>
                                        <a:rPr lang="en-US" sz="2000">
                                          <a:effectLst/>
                                          <a:latin typeface="Cambria Math" panose="02040503050406030204" pitchFamily="18" charset="0"/>
                                          <a:ea typeface="Times New Roman" panose="02020603050405020304" pitchFamily="18" charset="0"/>
                                          <a:cs typeface="TimesNewRomanPSMT"/>
                                        </a:rPr>
                                        <m:t>+</m:t>
                                      </m:r>
                                    </m:sup>
                                  </m:sSubSup>
                                  <m:r>
                                    <a:rPr lang="en-US" sz="2000" i="1">
                                      <a:effectLst/>
                                      <a:latin typeface="Cambria Math" panose="02040503050406030204" pitchFamily="18" charset="0"/>
                                      <a:ea typeface="Times New Roman" panose="02020603050405020304" pitchFamily="18" charset="0"/>
                                      <a:cs typeface="TimesNewRomanPSMT"/>
                                    </a:rPr>
                                    <m:t>−</m:t>
                                  </m:r>
                                  <m:sSubSup>
                                    <m:sSubSupPr>
                                      <m:ctrlPr>
                                        <a:rPr lang="en-US" sz="2000" i="1">
                                          <a:effectLst/>
                                          <a:latin typeface="Cambria Math" panose="02040503050406030204" pitchFamily="18" charset="0"/>
                                          <a:ea typeface="Times New Roman" panose="02020603050405020304" pitchFamily="18" charset="0"/>
                                          <a:cs typeface="TimesNewRomanPSMT"/>
                                        </a:rPr>
                                      </m:ctrlPr>
                                    </m:sSubSupPr>
                                    <m:e>
                                      <m:r>
                                        <a:rPr lang="en-US" sz="2000" i="1">
                                          <a:effectLst/>
                                          <a:latin typeface="Cambria Math" panose="02040503050406030204" pitchFamily="18" charset="0"/>
                                          <a:ea typeface="Times New Roman" panose="02020603050405020304" pitchFamily="18" charset="0"/>
                                          <a:cs typeface="TimesNewRomanPSMT"/>
                                        </a:rPr>
                                        <m:t>𝑓</m:t>
                                      </m:r>
                                    </m:e>
                                    <m:sub>
                                      <m:r>
                                        <a:rPr lang="en-US" sz="2000" i="1">
                                          <a:effectLst/>
                                          <a:latin typeface="Cambria Math" panose="02040503050406030204" pitchFamily="18" charset="0"/>
                                          <a:ea typeface="Times New Roman" panose="02020603050405020304" pitchFamily="18" charset="0"/>
                                          <a:cs typeface="TimesNewRomanPSMT"/>
                                        </a:rPr>
                                        <m:t>𝑗</m:t>
                                      </m:r>
                                    </m:sub>
                                    <m:sup>
                                      <m:r>
                                        <a:rPr lang="en-US" sz="2000" i="1">
                                          <a:effectLst/>
                                          <a:latin typeface="Cambria Math" panose="02040503050406030204" pitchFamily="18" charset="0"/>
                                          <a:ea typeface="Times New Roman" panose="02020603050405020304" pitchFamily="18" charset="0"/>
                                          <a:cs typeface="TimesNewRomanPSMT"/>
                                        </a:rPr>
                                        <m:t>−</m:t>
                                      </m:r>
                                    </m:sup>
                                  </m:sSubSup>
                                </m:e>
                              </m:d>
                            </m:den>
                          </m:f>
                        </m:e>
                      </m:d>
                    </m:oMath>
                  </m:oMathPara>
                </a14:m>
                <a:endParaRPr lang="en-US" sz="2000" dirty="0">
                  <a:effectLst/>
                  <a:latin typeface="TimesNewRomanPSMT"/>
                  <a:ea typeface="Times New Roman" panose="02020603050405020304" pitchFamily="18" charset="0"/>
                  <a:cs typeface="TimesNewRomanPSMT"/>
                </a:endParaRPr>
              </a:p>
              <a:p>
                <a:pPr marL="342900" lvl="0">
                  <a:lnSpc>
                    <a:spcPct val="150000"/>
                  </a:lnSpc>
                </a:pPr>
                <a:endParaRPr lang="en-GB" sz="2000" dirty="0">
                  <a:solidFill>
                    <a:schemeClr val="dk1"/>
                  </a:solidFill>
                  <a:latin typeface="+mn-lt"/>
                  <a:ea typeface="Open Sans"/>
                  <a:cs typeface="Open Sans"/>
                  <a:sym typeface="Open Sans"/>
                </a:endParaRPr>
              </a:p>
              <a:p>
                <a:pPr marL="342900" lvl="0">
                  <a:lnSpc>
                    <a:spcPct val="150000"/>
                  </a:lnSpc>
                </a:pPr>
                <a14:m>
                  <m:oMath xmlns:m="http://schemas.openxmlformats.org/officeDocument/2006/math">
                    <m:sSub>
                      <m:sSubPr>
                        <m:ctrlPr>
                          <a:rPr lang="en-US" sz="1400" i="1" smtClean="0">
                            <a:solidFill>
                              <a:srgbClr val="000000"/>
                            </a:solidFill>
                            <a:effectLst/>
                            <a:latin typeface="Cambria Math" panose="02040503050406030204" pitchFamily="18" charset="0"/>
                          </a:rPr>
                        </m:ctrlPr>
                      </m:sSubPr>
                      <m:e>
                        <m:r>
                          <m:rPr>
                            <m:sty m:val="p"/>
                          </m:rPr>
                          <a:rPr lang="en-US" sz="2000" b="0" i="0" smtClean="0">
                            <a:effectLst/>
                            <a:latin typeface="Cambria Math" panose="02040503050406030204" pitchFamily="18" charset="0"/>
                            <a:ea typeface="Times New Roman" panose="02020603050405020304" pitchFamily="18" charset="0"/>
                            <a:cs typeface="Times New Roman" panose="02020603050405020304" pitchFamily="18" charset="0"/>
                          </a:rPr>
                          <m:t>R</m:t>
                        </m:r>
                      </m:e>
                      <m:sub>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i</m:t>
                        </m:r>
                      </m:sub>
                    </m:sSub>
                  </m:oMath>
                </a14:m>
                <a:r>
                  <a:rPr lang="en-GB" sz="2000" dirty="0">
                    <a:solidFill>
                      <a:schemeClr val="dk1"/>
                    </a:solidFill>
                    <a:latin typeface="+mn-lt"/>
                    <a:ea typeface="Open Sans"/>
                    <a:cs typeface="Open Sans"/>
                    <a:sym typeface="Open Sans"/>
                  </a:rPr>
                  <a:t> merupakan </a:t>
                </a:r>
                <a:r>
                  <a:rPr lang="en-GB" sz="2000" dirty="0" err="1">
                    <a:solidFill>
                      <a:schemeClr val="dk1"/>
                    </a:solidFill>
                    <a:latin typeface="+mn-lt"/>
                    <a:ea typeface="Open Sans"/>
                    <a:cs typeface="Open Sans"/>
                    <a:sym typeface="Open Sans"/>
                  </a:rPr>
                  <a:t>jarak</a:t>
                </a:r>
                <a:r>
                  <a:rPr lang="en-GB" sz="2000" dirty="0">
                    <a:solidFill>
                      <a:schemeClr val="dk1"/>
                    </a:solidFill>
                    <a:latin typeface="+mn-lt"/>
                    <a:ea typeface="Open Sans"/>
                    <a:cs typeface="Open Sans"/>
                    <a:sym typeface="Open Sans"/>
                  </a:rPr>
                  <a:t> Chebyshev (</a:t>
                </a:r>
                <a:r>
                  <a:rPr lang="en-GB" sz="2000" dirty="0" err="1">
                    <a:solidFill>
                      <a:schemeClr val="dk1"/>
                    </a:solidFill>
                    <a:latin typeface="+mn-lt"/>
                    <a:ea typeface="Open Sans"/>
                    <a:cs typeface="Open Sans"/>
                    <a:sym typeface="Open Sans"/>
                  </a:rPr>
                  <a:t>chebyshev</a:t>
                </a:r>
                <a:r>
                  <a:rPr lang="en-GB" sz="2000" dirty="0">
                    <a:solidFill>
                      <a:schemeClr val="dk1"/>
                    </a:solidFill>
                    <a:latin typeface="+mn-lt"/>
                    <a:ea typeface="Open Sans"/>
                    <a:cs typeface="Open Sans"/>
                    <a:sym typeface="Open Sans"/>
                  </a:rPr>
                  <a:t> distance) yang </a:t>
                </a:r>
                <a:r>
                  <a:rPr lang="en-GB" sz="2000" dirty="0" err="1">
                    <a:solidFill>
                      <a:schemeClr val="dk1"/>
                    </a:solidFill>
                    <a:latin typeface="+mn-lt"/>
                    <a:ea typeface="Open Sans"/>
                    <a:cs typeface="Open Sans"/>
                    <a:sym typeface="Open Sans"/>
                  </a:rPr>
                  <a:t>dinormalisasi</a:t>
                </a:r>
                <a:r>
                  <a:rPr lang="en-GB" sz="2000" dirty="0">
                    <a:solidFill>
                      <a:schemeClr val="dk1"/>
                    </a:solidFill>
                    <a:latin typeface="+mn-lt"/>
                    <a:ea typeface="Open Sans"/>
                    <a:cs typeface="Open Sans"/>
                    <a:sym typeface="Open Sans"/>
                  </a:rPr>
                  <a:t> dan </a:t>
                </a:r>
                <a:r>
                  <a:rPr lang="en-GB" sz="2000" dirty="0" err="1">
                    <a:solidFill>
                      <a:schemeClr val="dk1"/>
                    </a:solidFill>
                    <a:latin typeface="+mn-lt"/>
                    <a:ea typeface="Open Sans"/>
                    <a:cs typeface="Open Sans"/>
                    <a:sym typeface="Open Sans"/>
                  </a:rPr>
                  <a:t>terbobot</a:t>
                </a:r>
                <a:endParaRPr lang="en-GB" sz="2000" dirty="0">
                  <a:solidFill>
                    <a:schemeClr val="dk1"/>
                  </a:solidFill>
                  <a:latin typeface="+mn-lt"/>
                  <a:ea typeface="Open Sans"/>
                  <a:cs typeface="Open Sans"/>
                  <a:sym typeface="Open Sans"/>
                </a:endParaRP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2213001"/>
              </a:xfrm>
              <a:prstGeom prst="rect">
                <a:avLst/>
              </a:prstGeom>
              <a:blipFill>
                <a:blip r:embed="rId3"/>
                <a:stretch>
                  <a:fillRect b="-1653"/>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766391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1895287"/>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GB" sz="2000" dirty="0" err="1">
                    <a:solidFill>
                      <a:schemeClr val="dk1"/>
                    </a:solidFill>
                    <a:latin typeface="+mn-lt"/>
                    <a:ea typeface="Open Sans"/>
                    <a:cs typeface="Open Sans"/>
                    <a:sym typeface="Open Sans"/>
                  </a:rPr>
                  <a:t>Menghitung</a:t>
                </a:r>
                <a:r>
                  <a:rPr lang="en-GB" sz="2000" dirty="0">
                    <a:solidFill>
                      <a:schemeClr val="dk1"/>
                    </a:solidFill>
                    <a:latin typeface="+mn-lt"/>
                    <a:ea typeface="Open Sans"/>
                    <a:cs typeface="Open Sans"/>
                    <a:sym typeface="Open Sans"/>
                  </a:rPr>
                  <a:t> index VIKOR (Q)</a:t>
                </a:r>
              </a:p>
              <a:p>
                <a:pPr marL="342900">
                  <a:lnSpc>
                    <a:spcPct val="150000"/>
                  </a:lnSpc>
                  <a:tabLst>
                    <a:tab pos="342900" algn="l"/>
                  </a:tabLst>
                </a:pPr>
                <a14:m>
                  <m:oMathPara xmlns:m="http://schemas.openxmlformats.org/officeDocument/2006/math">
                    <m:oMathParaPr>
                      <m:jc m:val="left"/>
                    </m:oMathParaPr>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𝑄</m:t>
                          </m:r>
                        </m:e>
                        <m:sub>
                          <m:r>
                            <a:rPr lang="en-US" sz="2000" i="1">
                              <a:effectLst/>
                              <a:latin typeface="Cambria Math" panose="02040503050406030204" pitchFamily="18" charset="0"/>
                              <a:ea typeface="Times New Roman" panose="02020603050405020304" pitchFamily="18" charset="0"/>
                              <a:cs typeface="TimesNewRomanPSMT"/>
                            </a:rPr>
                            <m:t>𝑖</m:t>
                          </m:r>
                        </m:sub>
                      </m:sSub>
                      <m:r>
                        <a:rPr lang="en-US" sz="2000">
                          <a:effectLst/>
                          <a:latin typeface="Cambria Math" panose="02040503050406030204" pitchFamily="18" charset="0"/>
                          <a:ea typeface="Times New Roman" panose="02020603050405020304" pitchFamily="18" charset="0"/>
                          <a:cs typeface="TimesNewRomanPSMT"/>
                        </a:rPr>
                        <m:t>=</m:t>
                      </m:r>
                      <m:r>
                        <a:rPr lang="en-US" sz="2000" i="1">
                          <a:effectLst/>
                          <a:latin typeface="Cambria Math" panose="02040503050406030204" pitchFamily="18" charset="0"/>
                          <a:ea typeface="Times New Roman" panose="02020603050405020304" pitchFamily="18" charset="0"/>
                          <a:cs typeface="TimesNewRomanPSMT"/>
                        </a:rPr>
                        <m:t>𝑣</m:t>
                      </m:r>
                      <m:d>
                        <m:dPr>
                          <m:begChr m:val="["/>
                          <m:endChr m:val="]"/>
                          <m:ctrlPr>
                            <a:rPr lang="en-US" sz="2000" i="1">
                              <a:effectLst/>
                              <a:latin typeface="Cambria Math" panose="02040503050406030204" pitchFamily="18" charset="0"/>
                              <a:ea typeface="Times New Roman" panose="02020603050405020304" pitchFamily="18" charset="0"/>
                              <a:cs typeface="TimesNewRomanPSMT"/>
                            </a:rPr>
                          </m:ctrlPr>
                        </m:dPr>
                        <m:e>
                          <m:f>
                            <m:fPr>
                              <m:ctrlPr>
                                <a:rPr lang="en-US" sz="2000" i="1">
                                  <a:effectLst/>
                                  <a:latin typeface="Cambria Math" panose="02040503050406030204" pitchFamily="18" charset="0"/>
                                  <a:ea typeface="Times New Roman" panose="02020603050405020304" pitchFamily="18" charset="0"/>
                                  <a:cs typeface="TimesNewRomanPSMT"/>
                                </a:rPr>
                              </m:ctrlPr>
                            </m:fPr>
                            <m:num>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𝑆</m:t>
                                  </m:r>
                                </m:e>
                                <m:sub>
                                  <m:r>
                                    <a:rPr lang="en-US" sz="2000" i="1">
                                      <a:effectLst/>
                                      <a:latin typeface="Cambria Math" panose="02040503050406030204" pitchFamily="18" charset="0"/>
                                      <a:ea typeface="Times New Roman" panose="02020603050405020304" pitchFamily="18" charset="0"/>
                                      <a:cs typeface="TimesNewRomanPSMT"/>
                                    </a:rPr>
                                    <m:t>𝑖</m:t>
                                  </m:r>
                                </m:sub>
                              </m:sSub>
                              <m:r>
                                <a:rPr lang="en-US" sz="2000" i="1">
                                  <a:effectLst/>
                                  <a:latin typeface="Cambria Math" panose="02040503050406030204" pitchFamily="18" charset="0"/>
                                  <a:ea typeface="Times New Roman" panose="02020603050405020304" pitchFamily="18" charset="0"/>
                                  <a:cs typeface="TimesNewRomanPSMT"/>
                                </a:rPr>
                                <m:t>−</m:t>
                              </m:r>
                              <m:sSup>
                                <m:sSupPr>
                                  <m:ctrlPr>
                                    <a:rPr lang="en-US" sz="2000" i="1">
                                      <a:effectLst/>
                                      <a:latin typeface="Cambria Math" panose="02040503050406030204" pitchFamily="18" charset="0"/>
                                      <a:ea typeface="Times New Roman" panose="02020603050405020304" pitchFamily="18" charset="0"/>
                                      <a:cs typeface="TimesNewRomanPSMT"/>
                                    </a:rPr>
                                  </m:ctrlPr>
                                </m:sSupPr>
                                <m:e>
                                  <m:r>
                                    <a:rPr lang="en-US" sz="2000" i="1">
                                      <a:effectLst/>
                                      <a:latin typeface="Cambria Math" panose="02040503050406030204" pitchFamily="18" charset="0"/>
                                      <a:ea typeface="Times New Roman" panose="02020603050405020304" pitchFamily="18" charset="0"/>
                                      <a:cs typeface="TimesNewRomanPSMT"/>
                                    </a:rPr>
                                    <m:t>𝑆</m:t>
                                  </m:r>
                                </m:e>
                                <m:sup>
                                  <m:r>
                                    <a:rPr lang="en-US" sz="2000" i="1">
                                      <a:effectLst/>
                                      <a:latin typeface="Cambria Math" panose="02040503050406030204" pitchFamily="18" charset="0"/>
                                      <a:ea typeface="Times New Roman" panose="02020603050405020304" pitchFamily="18" charset="0"/>
                                      <a:cs typeface="TimesNewRomanPSMT"/>
                                    </a:rPr>
                                    <m:t>−</m:t>
                                  </m:r>
                                </m:sup>
                              </m:sSup>
                            </m:num>
                            <m:den>
                              <m:sSup>
                                <m:sSupPr>
                                  <m:ctrlPr>
                                    <a:rPr lang="en-US" sz="2000" i="1">
                                      <a:effectLst/>
                                      <a:latin typeface="Cambria Math" panose="02040503050406030204" pitchFamily="18" charset="0"/>
                                      <a:ea typeface="Times New Roman" panose="02020603050405020304" pitchFamily="18" charset="0"/>
                                      <a:cs typeface="TimesNewRomanPSMT"/>
                                    </a:rPr>
                                  </m:ctrlPr>
                                </m:sSupPr>
                                <m:e>
                                  <m:r>
                                    <a:rPr lang="en-US" sz="2000" i="1">
                                      <a:effectLst/>
                                      <a:latin typeface="Cambria Math" panose="02040503050406030204" pitchFamily="18" charset="0"/>
                                      <a:ea typeface="Times New Roman" panose="02020603050405020304" pitchFamily="18" charset="0"/>
                                      <a:cs typeface="TimesNewRomanPSMT"/>
                                    </a:rPr>
                                    <m:t>𝑆</m:t>
                                  </m:r>
                                </m:e>
                                <m:sup>
                                  <m:r>
                                    <a:rPr lang="en-US" sz="2000">
                                      <a:effectLst/>
                                      <a:latin typeface="Cambria Math" panose="02040503050406030204" pitchFamily="18" charset="0"/>
                                      <a:ea typeface="Times New Roman" panose="02020603050405020304" pitchFamily="18" charset="0"/>
                                      <a:cs typeface="TimesNewRomanPSMT"/>
                                    </a:rPr>
                                    <m:t>+</m:t>
                                  </m:r>
                                </m:sup>
                              </m:sSup>
                              <m:r>
                                <a:rPr lang="en-US" sz="2000" i="1">
                                  <a:effectLst/>
                                  <a:latin typeface="Cambria Math" panose="02040503050406030204" pitchFamily="18" charset="0"/>
                                  <a:ea typeface="Times New Roman" panose="02020603050405020304" pitchFamily="18" charset="0"/>
                                  <a:cs typeface="TimesNewRomanPSMT"/>
                                </a:rPr>
                                <m:t>−</m:t>
                              </m:r>
                              <m:sSup>
                                <m:sSupPr>
                                  <m:ctrlPr>
                                    <a:rPr lang="en-US" sz="2000" i="1">
                                      <a:effectLst/>
                                      <a:latin typeface="Cambria Math" panose="02040503050406030204" pitchFamily="18" charset="0"/>
                                      <a:ea typeface="Times New Roman" panose="02020603050405020304" pitchFamily="18" charset="0"/>
                                      <a:cs typeface="TimesNewRomanPSMT"/>
                                    </a:rPr>
                                  </m:ctrlPr>
                                </m:sSupPr>
                                <m:e>
                                  <m:r>
                                    <a:rPr lang="en-US" sz="2000" i="1">
                                      <a:effectLst/>
                                      <a:latin typeface="Cambria Math" panose="02040503050406030204" pitchFamily="18" charset="0"/>
                                      <a:ea typeface="Times New Roman" panose="02020603050405020304" pitchFamily="18" charset="0"/>
                                      <a:cs typeface="TimesNewRomanPSMT"/>
                                    </a:rPr>
                                    <m:t>𝑆</m:t>
                                  </m:r>
                                </m:e>
                                <m:sup>
                                  <m:r>
                                    <a:rPr lang="en-US" sz="2000" i="1">
                                      <a:effectLst/>
                                      <a:latin typeface="Cambria Math" panose="02040503050406030204" pitchFamily="18" charset="0"/>
                                      <a:ea typeface="Times New Roman" panose="02020603050405020304" pitchFamily="18" charset="0"/>
                                      <a:cs typeface="TimesNewRomanPSMT"/>
                                    </a:rPr>
                                    <m:t>−</m:t>
                                  </m:r>
                                </m:sup>
                              </m:sSup>
                            </m:den>
                          </m:f>
                        </m:e>
                      </m:d>
                      <m:r>
                        <a:rPr lang="en-US" sz="2000">
                          <a:effectLst/>
                          <a:latin typeface="Cambria Math" panose="02040503050406030204" pitchFamily="18" charset="0"/>
                          <a:ea typeface="Times New Roman" panose="02020603050405020304" pitchFamily="18" charset="0"/>
                          <a:cs typeface="TimesNewRomanPSMT"/>
                        </a:rPr>
                        <m:t>+</m:t>
                      </m:r>
                      <m:d>
                        <m:dPr>
                          <m:ctrlPr>
                            <a:rPr lang="en-US" sz="2000" i="1">
                              <a:effectLst/>
                              <a:latin typeface="Cambria Math" panose="02040503050406030204" pitchFamily="18" charset="0"/>
                              <a:ea typeface="Times New Roman" panose="02020603050405020304" pitchFamily="18" charset="0"/>
                              <a:cs typeface="TimesNewRomanPSMT"/>
                            </a:rPr>
                          </m:ctrlPr>
                        </m:dPr>
                        <m:e>
                          <m:r>
                            <a:rPr lang="en-US" sz="2000">
                              <a:effectLst/>
                              <a:latin typeface="Cambria Math" panose="02040503050406030204" pitchFamily="18" charset="0"/>
                              <a:ea typeface="Times New Roman" panose="02020603050405020304" pitchFamily="18" charset="0"/>
                              <a:cs typeface="TimesNewRomanPSMT"/>
                            </a:rPr>
                            <m:t>1</m:t>
                          </m:r>
                          <m:r>
                            <a:rPr lang="en-US" sz="2000" i="1">
                              <a:effectLst/>
                              <a:latin typeface="Cambria Math" panose="02040503050406030204" pitchFamily="18" charset="0"/>
                              <a:ea typeface="Times New Roman" panose="02020603050405020304" pitchFamily="18" charset="0"/>
                              <a:cs typeface="TimesNewRomanPSMT"/>
                            </a:rPr>
                            <m:t>−</m:t>
                          </m:r>
                          <m:r>
                            <a:rPr lang="en-US" sz="2000" i="1">
                              <a:effectLst/>
                              <a:latin typeface="Cambria Math" panose="02040503050406030204" pitchFamily="18" charset="0"/>
                              <a:ea typeface="Times New Roman" panose="02020603050405020304" pitchFamily="18" charset="0"/>
                              <a:cs typeface="TimesNewRomanPSMT"/>
                            </a:rPr>
                            <m:t>𝑣</m:t>
                          </m:r>
                        </m:e>
                      </m:d>
                      <m:d>
                        <m:dPr>
                          <m:begChr m:val="["/>
                          <m:endChr m:val="]"/>
                          <m:ctrlPr>
                            <a:rPr lang="en-US" sz="2000" i="1">
                              <a:effectLst/>
                              <a:latin typeface="Cambria Math" panose="02040503050406030204" pitchFamily="18" charset="0"/>
                              <a:ea typeface="Times New Roman" panose="02020603050405020304" pitchFamily="18" charset="0"/>
                              <a:cs typeface="TimesNewRomanPSMT"/>
                            </a:rPr>
                          </m:ctrlPr>
                        </m:dPr>
                        <m:e>
                          <m:f>
                            <m:fPr>
                              <m:ctrlPr>
                                <a:rPr lang="en-US" sz="2000" i="1">
                                  <a:effectLst/>
                                  <a:latin typeface="Cambria Math" panose="02040503050406030204" pitchFamily="18" charset="0"/>
                                  <a:ea typeface="Times New Roman" panose="02020603050405020304" pitchFamily="18" charset="0"/>
                                  <a:cs typeface="TimesNewRomanPSMT"/>
                                </a:rPr>
                              </m:ctrlPr>
                            </m:fPr>
                            <m:num>
                              <m:sSub>
                                <m:sSubPr>
                                  <m:ctrlPr>
                                    <a:rPr lang="en-US" sz="2000" i="1">
                                      <a:effectLst/>
                                      <a:latin typeface="Cambria Math" panose="02040503050406030204" pitchFamily="18" charset="0"/>
                                      <a:ea typeface="Times New Roman" panose="02020603050405020304" pitchFamily="18" charset="0"/>
                                      <a:cs typeface="TimesNewRomanPSMT"/>
                                    </a:rPr>
                                  </m:ctrlPr>
                                </m:sSubPr>
                                <m:e>
                                  <m:r>
                                    <a:rPr lang="en-US" sz="2000" i="1">
                                      <a:effectLst/>
                                      <a:latin typeface="Cambria Math" panose="02040503050406030204" pitchFamily="18" charset="0"/>
                                      <a:ea typeface="Times New Roman" panose="02020603050405020304" pitchFamily="18" charset="0"/>
                                      <a:cs typeface="TimesNewRomanPSMT"/>
                                    </a:rPr>
                                    <m:t>𝑅</m:t>
                                  </m:r>
                                </m:e>
                                <m:sub>
                                  <m:r>
                                    <a:rPr lang="en-US" sz="2000" i="1">
                                      <a:effectLst/>
                                      <a:latin typeface="Cambria Math" panose="02040503050406030204" pitchFamily="18" charset="0"/>
                                      <a:ea typeface="Times New Roman" panose="02020603050405020304" pitchFamily="18" charset="0"/>
                                      <a:cs typeface="TimesNewRomanPSMT"/>
                                    </a:rPr>
                                    <m:t>𝑖</m:t>
                                  </m:r>
                                </m:sub>
                              </m:sSub>
                              <m:r>
                                <a:rPr lang="en-US" sz="2000" i="1">
                                  <a:effectLst/>
                                  <a:latin typeface="Cambria Math" panose="02040503050406030204" pitchFamily="18" charset="0"/>
                                  <a:ea typeface="Times New Roman" panose="02020603050405020304" pitchFamily="18" charset="0"/>
                                  <a:cs typeface="TimesNewRomanPSMT"/>
                                </a:rPr>
                                <m:t>−</m:t>
                              </m:r>
                              <m:sSup>
                                <m:sSupPr>
                                  <m:ctrlPr>
                                    <a:rPr lang="en-US" sz="2000" i="1">
                                      <a:effectLst/>
                                      <a:latin typeface="Cambria Math" panose="02040503050406030204" pitchFamily="18" charset="0"/>
                                      <a:ea typeface="Times New Roman" panose="02020603050405020304" pitchFamily="18" charset="0"/>
                                      <a:cs typeface="TimesNewRomanPSMT"/>
                                    </a:rPr>
                                  </m:ctrlPr>
                                </m:sSupPr>
                                <m:e>
                                  <m:r>
                                    <a:rPr lang="en-US" sz="2000" i="1">
                                      <a:effectLst/>
                                      <a:latin typeface="Cambria Math" panose="02040503050406030204" pitchFamily="18" charset="0"/>
                                      <a:ea typeface="Times New Roman" panose="02020603050405020304" pitchFamily="18" charset="0"/>
                                      <a:cs typeface="TimesNewRomanPSMT"/>
                                    </a:rPr>
                                    <m:t>𝑅</m:t>
                                  </m:r>
                                </m:e>
                                <m:sup>
                                  <m:r>
                                    <a:rPr lang="en-US" sz="2000" i="1">
                                      <a:effectLst/>
                                      <a:latin typeface="Cambria Math" panose="02040503050406030204" pitchFamily="18" charset="0"/>
                                      <a:ea typeface="Times New Roman" panose="02020603050405020304" pitchFamily="18" charset="0"/>
                                      <a:cs typeface="TimesNewRomanPSMT"/>
                                    </a:rPr>
                                    <m:t>−</m:t>
                                  </m:r>
                                </m:sup>
                              </m:sSup>
                            </m:num>
                            <m:den>
                              <m:sSup>
                                <m:sSupPr>
                                  <m:ctrlPr>
                                    <a:rPr lang="en-US" sz="2000" i="1">
                                      <a:effectLst/>
                                      <a:latin typeface="Cambria Math" panose="02040503050406030204" pitchFamily="18" charset="0"/>
                                      <a:ea typeface="Times New Roman" panose="02020603050405020304" pitchFamily="18" charset="0"/>
                                      <a:cs typeface="TimesNewRomanPSMT"/>
                                    </a:rPr>
                                  </m:ctrlPr>
                                </m:sSupPr>
                                <m:e>
                                  <m:r>
                                    <a:rPr lang="en-US" sz="2000" i="1">
                                      <a:effectLst/>
                                      <a:latin typeface="Cambria Math" panose="02040503050406030204" pitchFamily="18" charset="0"/>
                                      <a:ea typeface="Times New Roman" panose="02020603050405020304" pitchFamily="18" charset="0"/>
                                      <a:cs typeface="TimesNewRomanPSMT"/>
                                    </a:rPr>
                                    <m:t>𝑅</m:t>
                                  </m:r>
                                </m:e>
                                <m:sup>
                                  <m:r>
                                    <a:rPr lang="en-US" sz="2000">
                                      <a:effectLst/>
                                      <a:latin typeface="Cambria Math" panose="02040503050406030204" pitchFamily="18" charset="0"/>
                                      <a:ea typeface="Times New Roman" panose="02020603050405020304" pitchFamily="18" charset="0"/>
                                      <a:cs typeface="TimesNewRomanPSMT"/>
                                    </a:rPr>
                                    <m:t>+</m:t>
                                  </m:r>
                                </m:sup>
                              </m:sSup>
                              <m:r>
                                <a:rPr lang="en-US" sz="2000" i="1">
                                  <a:effectLst/>
                                  <a:latin typeface="Cambria Math" panose="02040503050406030204" pitchFamily="18" charset="0"/>
                                  <a:ea typeface="Times New Roman" panose="02020603050405020304" pitchFamily="18" charset="0"/>
                                  <a:cs typeface="TimesNewRomanPSMT"/>
                                </a:rPr>
                                <m:t>−</m:t>
                              </m:r>
                              <m:sSup>
                                <m:sSupPr>
                                  <m:ctrlPr>
                                    <a:rPr lang="en-US" sz="2000" i="1">
                                      <a:effectLst/>
                                      <a:latin typeface="Cambria Math" panose="02040503050406030204" pitchFamily="18" charset="0"/>
                                      <a:ea typeface="Times New Roman" panose="02020603050405020304" pitchFamily="18" charset="0"/>
                                      <a:cs typeface="TimesNewRomanPSMT"/>
                                    </a:rPr>
                                  </m:ctrlPr>
                                </m:sSupPr>
                                <m:e>
                                  <m:r>
                                    <a:rPr lang="en-US" sz="2000" i="1">
                                      <a:effectLst/>
                                      <a:latin typeface="Cambria Math" panose="02040503050406030204" pitchFamily="18" charset="0"/>
                                      <a:ea typeface="Times New Roman" panose="02020603050405020304" pitchFamily="18" charset="0"/>
                                      <a:cs typeface="TimesNewRomanPSMT"/>
                                    </a:rPr>
                                    <m:t>𝑅</m:t>
                                  </m:r>
                                </m:e>
                                <m:sup>
                                  <m:r>
                                    <a:rPr lang="en-US" sz="2000" i="1">
                                      <a:effectLst/>
                                      <a:latin typeface="Cambria Math" panose="02040503050406030204" pitchFamily="18" charset="0"/>
                                      <a:ea typeface="Times New Roman" panose="02020603050405020304" pitchFamily="18" charset="0"/>
                                      <a:cs typeface="TimesNewRomanPSMT"/>
                                    </a:rPr>
                                    <m:t>−</m:t>
                                  </m:r>
                                </m:sup>
                              </m:sSup>
                            </m:den>
                          </m:f>
                        </m:e>
                      </m:d>
                    </m:oMath>
                  </m:oMathPara>
                </a14:m>
                <a:endParaRPr lang="en-US" sz="2000" dirty="0">
                  <a:effectLst/>
                  <a:latin typeface="TimesNewRomanPSMT"/>
                  <a:ea typeface="Times New Roman" panose="02020603050405020304" pitchFamily="18" charset="0"/>
                  <a:cs typeface="TimesNewRomanPSMT"/>
                </a:endParaRPr>
              </a:p>
              <a:p>
                <a:pPr lvl="0">
                  <a:lnSpc>
                    <a:spcPct val="150000"/>
                  </a:lnSpc>
                </a:pPr>
                <a:endParaRPr lang="en-GB" sz="2000" dirty="0">
                  <a:solidFill>
                    <a:schemeClr val="dk1"/>
                  </a:solidFill>
                  <a:latin typeface="+mn-lt"/>
                  <a:ea typeface="Open Sans"/>
                  <a:cs typeface="Open Sans"/>
                  <a:sym typeface="Open Sans"/>
                </a:endParaRP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1895287"/>
              </a:xfrm>
              <a:prstGeom prst="rect">
                <a:avLst/>
              </a:prstGeom>
              <a:blipFill>
                <a:blip r:embed="rId3"/>
                <a:stretch>
                  <a:fillRect l="-507"/>
                </a:stretch>
              </a:blipFill>
              <a:ln>
                <a:noFill/>
              </a:ln>
            </p:spPr>
            <p:txBody>
              <a:bodyPr/>
              <a:lstStyle/>
              <a:p>
                <a:r>
                  <a:rPr lang="en-US">
                    <a:noFill/>
                  </a:rPr>
                  <a:t> </a:t>
                </a:r>
              </a:p>
            </p:txBody>
          </p:sp>
        </mc:Fallback>
      </mc:AlternateContent>
      <p:sp>
        <p:nvSpPr>
          <p:cNvPr id="2" name="Google Shape;265;p4">
            <a:hlinkClick r:id="rId4" action="ppaction://hlinksldjump"/>
            <a:extLst>
              <a:ext uri="{FF2B5EF4-FFF2-40B4-BE49-F238E27FC236}">
                <a16:creationId xmlns:a16="http://schemas.microsoft.com/office/drawing/2014/main" id="{C62ABF33-3866-5490-047E-2E8CF8959100}"/>
              </a:ext>
            </a:extLst>
          </p:cNvPr>
          <p:cNvSpPr/>
          <p:nvPr/>
        </p:nvSpPr>
        <p:spPr>
          <a:xfrm>
            <a:off x="10810488" y="5959846"/>
            <a:ext cx="1381512" cy="803421"/>
          </a:xfrm>
          <a:prstGeom prst="roundRect">
            <a:avLst>
              <a:gd name="adj" fmla="val 50000"/>
            </a:avLst>
          </a:prstGeom>
          <a:gradFill>
            <a:gsLst>
              <a:gs pos="0">
                <a:srgbClr val="CC3399"/>
              </a:gs>
              <a:gs pos="100000">
                <a:srgbClr val="FF66F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03;p5">
            <a:extLst>
              <a:ext uri="{FF2B5EF4-FFF2-40B4-BE49-F238E27FC236}">
                <a16:creationId xmlns:a16="http://schemas.microsoft.com/office/drawing/2014/main" id="{EF35A367-3115-8060-11AB-8727051BC61B}"/>
              </a:ext>
            </a:extLst>
          </p:cNvPr>
          <p:cNvSpPr txBox="1"/>
          <p:nvPr/>
        </p:nvSpPr>
        <p:spPr>
          <a:xfrm>
            <a:off x="11505594" y="6015456"/>
            <a:ext cx="54694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lt1"/>
                </a:solidFill>
                <a:latin typeface="Open Sans ExtraBold"/>
                <a:ea typeface="Open Sans ExtraBold"/>
                <a:cs typeface="Open Sans ExtraBold"/>
                <a:sym typeface="Open Sans ExtraBold"/>
              </a:rPr>
              <a:t>03</a:t>
            </a:r>
            <a:endParaRPr sz="2400" dirty="0">
              <a:solidFill>
                <a:schemeClr val="lt1"/>
              </a:solidFill>
              <a:latin typeface="Open Sans ExtraBold"/>
              <a:ea typeface="Open Sans ExtraBold"/>
              <a:cs typeface="Open Sans ExtraBold"/>
              <a:sym typeface="Open Sans ExtraBold"/>
            </a:endParaRPr>
          </a:p>
        </p:txBody>
      </p:sp>
      <p:sp>
        <p:nvSpPr>
          <p:cNvPr id="12" name="Google Shape;304;p5">
            <a:extLst>
              <a:ext uri="{FF2B5EF4-FFF2-40B4-BE49-F238E27FC236}">
                <a16:creationId xmlns:a16="http://schemas.microsoft.com/office/drawing/2014/main" id="{EAFA4C9E-900B-22B7-6FE2-0FF8011B88CA}"/>
              </a:ext>
            </a:extLst>
          </p:cNvPr>
          <p:cNvSpPr txBox="1"/>
          <p:nvPr/>
        </p:nvSpPr>
        <p:spPr>
          <a:xfrm>
            <a:off x="11505594" y="6326646"/>
            <a:ext cx="68640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Open Sans"/>
                <a:ea typeface="Open Sans"/>
                <a:cs typeface="Open Sans"/>
                <a:sym typeface="Open Sans"/>
              </a:rPr>
              <a:t>NEXT</a:t>
            </a:r>
            <a:endParaRPr sz="1600"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3497527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5"/>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5"/>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5"/>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237;p3">
            <a:extLst>
              <a:ext uri="{FF2B5EF4-FFF2-40B4-BE49-F238E27FC236}">
                <a16:creationId xmlns:a16="http://schemas.microsoft.com/office/drawing/2014/main" id="{72234421-AB69-6519-56CD-2C826A0C4C19}"/>
              </a:ext>
            </a:extLst>
          </p:cNvPr>
          <p:cNvSpPr txBox="1"/>
          <p:nvPr/>
        </p:nvSpPr>
        <p:spPr>
          <a:xfrm>
            <a:off x="839923" y="1169218"/>
            <a:ext cx="10826995" cy="47089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err="1">
                <a:solidFill>
                  <a:schemeClr val="dk1"/>
                </a:solidFill>
                <a:latin typeface="+mn-lt"/>
                <a:ea typeface="Open Sans"/>
                <a:cs typeface="Open Sans"/>
                <a:sym typeface="Open Sans"/>
              </a:rPr>
              <a:t>Metode</a:t>
            </a:r>
            <a:r>
              <a:rPr lang="en-US" sz="2400" b="1" dirty="0">
                <a:solidFill>
                  <a:schemeClr val="dk1"/>
                </a:solidFill>
                <a:latin typeface="+mn-lt"/>
                <a:ea typeface="Open Sans"/>
                <a:cs typeface="Open Sans"/>
                <a:sym typeface="Open Sans"/>
              </a:rPr>
              <a:t> TOPSIS dan VIKOR</a:t>
            </a: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lvl="0">
              <a:lnSpc>
                <a:spcPct val="150000"/>
              </a:lnSpc>
            </a:pPr>
            <a:r>
              <a:rPr lang="en-GB" sz="2000" dirty="0" err="1">
                <a:solidFill>
                  <a:schemeClr val="dk1"/>
                </a:solidFill>
                <a:latin typeface="+mn-lt"/>
                <a:ea typeface="Open Sans"/>
                <a:cs typeface="Open Sans"/>
                <a:sym typeface="Open Sans"/>
              </a:rPr>
              <a:t>Metode</a:t>
            </a:r>
            <a:r>
              <a:rPr lang="en-GB" sz="2000" dirty="0">
                <a:solidFill>
                  <a:schemeClr val="dk1"/>
                </a:solidFill>
                <a:latin typeface="+mn-lt"/>
                <a:ea typeface="Open Sans"/>
                <a:cs typeface="Open Sans"/>
                <a:sym typeface="Open Sans"/>
              </a:rPr>
              <a:t> TOPSIS dan VIKOR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teknik</a:t>
            </a:r>
            <a:r>
              <a:rPr lang="en-GB" sz="2000" dirty="0">
                <a:solidFill>
                  <a:schemeClr val="dk1"/>
                </a:solidFill>
                <a:latin typeface="+mn-lt"/>
                <a:ea typeface="Open Sans"/>
                <a:cs typeface="Open Sans"/>
                <a:sym typeface="Open Sans"/>
              </a:rPr>
              <a:t> Multi Criteria Decision Making (MCDM), Dimana  </a:t>
            </a:r>
            <a:r>
              <a:rPr lang="en-GB" sz="2000" dirty="0" err="1">
                <a:solidFill>
                  <a:schemeClr val="dk1"/>
                </a:solidFill>
                <a:latin typeface="+mn-lt"/>
                <a:ea typeface="Open Sans"/>
                <a:cs typeface="Open Sans"/>
                <a:sym typeface="Open Sans"/>
              </a:rPr>
              <a:t>teknik</a:t>
            </a:r>
            <a:r>
              <a:rPr lang="en-GB" sz="2000" dirty="0">
                <a:solidFill>
                  <a:schemeClr val="dk1"/>
                </a:solidFill>
                <a:latin typeface="+mn-lt"/>
                <a:ea typeface="Open Sans"/>
                <a:cs typeface="Open Sans"/>
                <a:sym typeface="Open Sans"/>
              </a:rPr>
              <a:t> MCDM </a:t>
            </a:r>
            <a:r>
              <a:rPr lang="en-GB" sz="2000" dirty="0" err="1">
                <a:solidFill>
                  <a:schemeClr val="dk1"/>
                </a:solidFill>
                <a:latin typeface="+mn-lt"/>
                <a:ea typeface="Open Sans"/>
                <a:cs typeface="Open Sans"/>
                <a:sym typeface="Open Sans"/>
              </a:rPr>
              <a:t>sendiri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digunakan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menyeleksi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banyak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p>
          <a:p>
            <a:pPr lvl="0">
              <a:lnSpc>
                <a:spcPct val="150000"/>
              </a:lnSpc>
            </a:pPr>
            <a:endParaRPr lang="en-GB" sz="2000" dirty="0">
              <a:solidFill>
                <a:schemeClr val="dk1"/>
              </a:solidFill>
              <a:latin typeface="+mn-lt"/>
              <a:ea typeface="Open Sans"/>
              <a:cs typeface="Open Sans"/>
              <a:sym typeface="Open Sans"/>
            </a:endParaRPr>
          </a:p>
          <a:p>
            <a:pPr lvl="0">
              <a:lnSpc>
                <a:spcPct val="150000"/>
              </a:lnSpc>
            </a:pPr>
            <a:r>
              <a:rPr lang="en-GB" sz="2000" dirty="0">
                <a:solidFill>
                  <a:schemeClr val="dk1"/>
                </a:solidFill>
                <a:latin typeface="+mn-lt"/>
                <a:ea typeface="Open Sans"/>
                <a:cs typeface="Open Sans"/>
                <a:sym typeface="Open Sans"/>
              </a:rPr>
              <a:t>Adapun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akan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digunakan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perangkingan</a:t>
            </a:r>
            <a:r>
              <a:rPr lang="en-GB" sz="2000" dirty="0">
                <a:solidFill>
                  <a:schemeClr val="dk1"/>
                </a:solidFill>
                <a:latin typeface="+mn-lt"/>
                <a:ea typeface="Open Sans"/>
                <a:cs typeface="Open Sans"/>
                <a:sym typeface="Open Sans"/>
              </a:rPr>
              <a:t>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aktif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Jam </a:t>
            </a:r>
            <a:r>
              <a:rPr lang="en-GB" sz="2000" dirty="0" err="1">
                <a:solidFill>
                  <a:schemeClr val="dk1"/>
                </a:solidFill>
                <a:latin typeface="+mn-lt"/>
                <a:ea typeface="Open Sans"/>
                <a:cs typeface="Open Sans"/>
                <a:sym typeface="Open Sans"/>
              </a:rPr>
              <a:t>Operasional</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Jadwal</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Operasional</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Jumlah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Nasabah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Jumlah</a:t>
            </a:r>
            <a:r>
              <a:rPr lang="en-GB" sz="2000" dirty="0">
                <a:solidFill>
                  <a:schemeClr val="dk1"/>
                </a:solidFill>
                <a:latin typeface="+mn-lt"/>
                <a:ea typeface="Open Sans"/>
                <a:cs typeface="Open Sans"/>
                <a:sym typeface="Open Sans"/>
              </a:rPr>
              <a:t> Tenaga </a:t>
            </a:r>
            <a:r>
              <a:rPr lang="en-GB" sz="2000" dirty="0" err="1">
                <a:solidFill>
                  <a:schemeClr val="dk1"/>
                </a:solidFill>
                <a:latin typeface="+mn-lt"/>
                <a:ea typeface="Open Sans"/>
                <a:cs typeface="Open Sans"/>
                <a:sym typeface="Open Sans"/>
              </a:rPr>
              <a:t>Kerja</a:t>
            </a:r>
            <a:r>
              <a:rPr lang="en-GB" sz="2000" dirty="0">
                <a:solidFill>
                  <a:schemeClr val="dk1"/>
                </a:solidFill>
                <a:latin typeface="+mn-lt"/>
                <a:ea typeface="Open Sans"/>
                <a:cs typeface="Open Sans"/>
                <a:sym typeface="Open Sans"/>
              </a:rPr>
              <a:t> dan </a:t>
            </a:r>
            <a:r>
              <a:rPr lang="en-GB" sz="2000" dirty="0" err="1">
                <a:solidFill>
                  <a:schemeClr val="dk1"/>
                </a:solidFill>
                <a:latin typeface="+mn-lt"/>
                <a:ea typeface="Open Sans"/>
                <a:cs typeface="Open Sans"/>
                <a:sym typeface="Open Sans"/>
              </a:rPr>
              <a:t>Jumlah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Dikumpulkan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ini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akan</a:t>
            </a:r>
            <a:r>
              <a:rPr lang="en-GB" sz="2000" dirty="0">
                <a:solidFill>
                  <a:schemeClr val="dk1"/>
                </a:solidFill>
                <a:latin typeface="+mn-lt"/>
                <a:ea typeface="Open Sans"/>
                <a:cs typeface="Open Sans"/>
                <a:sym typeface="Open Sans"/>
              </a:rPr>
              <a:t> di </a:t>
            </a:r>
            <a:r>
              <a:rPr lang="en-GB" sz="2000" dirty="0" err="1">
                <a:solidFill>
                  <a:schemeClr val="dk1"/>
                </a:solidFill>
                <a:latin typeface="+mn-lt"/>
                <a:ea typeface="Open Sans"/>
                <a:cs typeface="Open Sans"/>
                <a:sym typeface="Open Sans"/>
              </a:rPr>
              <a:t>simbolkan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menjadi</a:t>
            </a:r>
            <a:r>
              <a:rPr lang="en-GB" sz="2000" dirty="0">
                <a:solidFill>
                  <a:schemeClr val="dk1"/>
                </a:solidFill>
                <a:latin typeface="+mn-lt"/>
                <a:ea typeface="Open Sans"/>
                <a:cs typeface="Open Sans"/>
                <a:sym typeface="Open Sans"/>
              </a:rPr>
              <a:t> C1 </a:t>
            </a:r>
            <a:r>
              <a:rPr lang="en-GB" sz="2000" dirty="0" err="1">
                <a:solidFill>
                  <a:schemeClr val="dk1"/>
                </a:solidFill>
                <a:latin typeface="+mn-lt"/>
                <a:ea typeface="Open Sans"/>
                <a:cs typeface="Open Sans"/>
                <a:sym typeface="Open Sans"/>
              </a:rPr>
              <a:t>hingga</a:t>
            </a:r>
            <a:r>
              <a:rPr lang="en-GB" sz="2000" dirty="0">
                <a:solidFill>
                  <a:schemeClr val="dk1"/>
                </a:solidFill>
                <a:latin typeface="+mn-lt"/>
                <a:ea typeface="Open Sans"/>
                <a:cs typeface="Open Sans"/>
                <a:sym typeface="Open Sans"/>
              </a:rPr>
              <a:t> C5 yang </a:t>
            </a:r>
            <a:r>
              <a:rPr lang="en-GB" sz="2000" dirty="0" err="1">
                <a:solidFill>
                  <a:schemeClr val="dk1"/>
                </a:solidFill>
                <a:latin typeface="+mn-lt"/>
                <a:ea typeface="Open Sans"/>
                <a:cs typeface="Open Sans"/>
                <a:sym typeface="Open Sans"/>
              </a:rPr>
              <a:t>selanjutnya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akan</a:t>
            </a:r>
            <a:r>
              <a:rPr lang="en-GB" sz="2000" dirty="0">
                <a:solidFill>
                  <a:schemeClr val="dk1"/>
                </a:solidFill>
                <a:latin typeface="+mn-lt"/>
                <a:ea typeface="Open Sans"/>
                <a:cs typeface="Open Sans"/>
                <a:sym typeface="Open Sans"/>
              </a:rPr>
              <a:t> di </a:t>
            </a:r>
            <a:r>
              <a:rPr lang="en-GB" sz="2000" dirty="0" err="1">
                <a:solidFill>
                  <a:schemeClr val="dk1"/>
                </a:solidFill>
                <a:latin typeface="+mn-lt"/>
                <a:ea typeface="Open Sans"/>
                <a:cs typeface="Open Sans"/>
                <a:sym typeface="Open Sans"/>
              </a:rPr>
              <a:t>tentukan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bobot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dari</a:t>
            </a:r>
            <a:r>
              <a:rPr lang="en-GB" sz="2000" dirty="0">
                <a:solidFill>
                  <a:schemeClr val="dk1"/>
                </a:solidFill>
                <a:latin typeface="+mn-lt"/>
                <a:ea typeface="Open Sans"/>
                <a:cs typeface="Open Sans"/>
                <a:sym typeface="Open Sans"/>
              </a:rPr>
              <a:t> masing-masing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berdasarkan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tingkat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kepentingannya</a:t>
            </a:r>
            <a:r>
              <a:rPr lang="en-GB" sz="2000" dirty="0">
                <a:solidFill>
                  <a:schemeClr val="dk1"/>
                </a:solidFill>
                <a:latin typeface="+mn-lt"/>
                <a:ea typeface="Open Sans"/>
                <a:cs typeface="Open Sans"/>
                <a:sym typeface="Open Sans"/>
              </a:rPr>
              <a:t>.</a:t>
            </a:r>
          </a:p>
        </p:txBody>
      </p:sp>
      <p:sp>
        <p:nvSpPr>
          <p:cNvPr id="10" name="Google Shape;288;p5">
            <a:extLst>
              <a:ext uri="{FF2B5EF4-FFF2-40B4-BE49-F238E27FC236}">
                <a16:creationId xmlns:a16="http://schemas.microsoft.com/office/drawing/2014/main" id="{93BED0C0-BC91-9DB8-4C49-40B6E2864467}"/>
              </a:ext>
            </a:extLst>
          </p:cNvPr>
          <p:cNvSpPr/>
          <p:nvPr/>
        </p:nvSpPr>
        <p:spPr>
          <a:xfrm>
            <a:off x="220282" y="349644"/>
            <a:ext cx="304800" cy="306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 name="Google Shape;289;p5">
            <a:extLst>
              <a:ext uri="{FF2B5EF4-FFF2-40B4-BE49-F238E27FC236}">
                <a16:creationId xmlns:a16="http://schemas.microsoft.com/office/drawing/2014/main" id="{3B3BA525-2450-7C32-346F-A231251A91D0}"/>
              </a:ext>
            </a:extLst>
          </p:cNvPr>
          <p:cNvCxnSpPr>
            <a:stCxn id="10" idx="6"/>
            <a:endCxn id="12" idx="1"/>
          </p:cNvCxnSpPr>
          <p:nvPr/>
        </p:nvCxnSpPr>
        <p:spPr>
          <a:xfrm>
            <a:off x="525082" y="502644"/>
            <a:ext cx="2329800" cy="0"/>
          </a:xfrm>
          <a:prstGeom prst="straightConnector1">
            <a:avLst/>
          </a:prstGeom>
          <a:noFill/>
          <a:ln w="25400" cap="flat" cmpd="sng">
            <a:solidFill>
              <a:srgbClr val="BFBFBF"/>
            </a:solidFill>
            <a:prstDash val="solid"/>
            <a:miter lim="800000"/>
            <a:headEnd type="none" w="sm" len="sm"/>
            <a:tailEnd type="none" w="sm" len="sm"/>
          </a:ln>
        </p:spPr>
      </p:cxnSp>
      <p:sp>
        <p:nvSpPr>
          <p:cNvPr id="12" name="Google Shape;290;p5">
            <a:extLst>
              <a:ext uri="{FF2B5EF4-FFF2-40B4-BE49-F238E27FC236}">
                <a16:creationId xmlns:a16="http://schemas.microsoft.com/office/drawing/2014/main" id="{3E29874A-DA63-2BBE-3412-D17D7A47D1B1}"/>
              </a:ext>
            </a:extLst>
          </p:cNvPr>
          <p:cNvSpPr/>
          <p:nvPr/>
        </p:nvSpPr>
        <p:spPr>
          <a:xfrm>
            <a:off x="2855018" y="100934"/>
            <a:ext cx="3424216" cy="803421"/>
          </a:xfrm>
          <a:prstGeom prst="roundRect">
            <a:avLst>
              <a:gd name="adj" fmla="val 50000"/>
            </a:avLst>
          </a:prstGeom>
          <a:gradFill>
            <a:gsLst>
              <a:gs pos="0">
                <a:srgbClr val="CC3399"/>
              </a:gs>
              <a:gs pos="100000">
                <a:srgbClr val="FF66F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227;p3">
            <a:extLst>
              <a:ext uri="{FF2B5EF4-FFF2-40B4-BE49-F238E27FC236}">
                <a16:creationId xmlns:a16="http://schemas.microsoft.com/office/drawing/2014/main" id="{A8095E98-B2C7-1739-826C-4F86B4532D98}"/>
              </a:ext>
            </a:extLst>
          </p:cNvPr>
          <p:cNvSpPr txBox="1"/>
          <p:nvPr/>
        </p:nvSpPr>
        <p:spPr>
          <a:xfrm>
            <a:off x="2882592" y="317999"/>
            <a:ext cx="255020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err="1">
                <a:solidFill>
                  <a:schemeClr val="lt1"/>
                </a:solidFill>
                <a:latin typeface="+mj-lt"/>
                <a:ea typeface="Open Sans ExtraBold"/>
                <a:cs typeface="Open Sans ExtraBold"/>
                <a:sym typeface="Open Sans ExtraBold"/>
              </a:rPr>
              <a:t>Metode</a:t>
            </a:r>
            <a:r>
              <a:rPr lang="en-GB" sz="1800" b="1" dirty="0">
                <a:solidFill>
                  <a:schemeClr val="lt1"/>
                </a:solidFill>
                <a:latin typeface="+mj-lt"/>
                <a:ea typeface="Open Sans ExtraBold"/>
                <a:cs typeface="Open Sans ExtraBold"/>
                <a:sym typeface="Open Sans ExtraBold"/>
              </a:rPr>
              <a:t> </a:t>
            </a:r>
            <a:r>
              <a:rPr lang="en-GB" sz="1800" b="1" dirty="0" err="1">
                <a:solidFill>
                  <a:schemeClr val="lt1"/>
                </a:solidFill>
                <a:latin typeface="+mj-lt"/>
                <a:ea typeface="Open Sans ExtraBold"/>
                <a:cs typeface="Open Sans ExtraBold"/>
                <a:sym typeface="Open Sans ExtraBold"/>
              </a:rPr>
              <a:t>Penelitian</a:t>
            </a:r>
            <a:endParaRPr lang="en-GB" sz="1800" b="1" dirty="0">
              <a:solidFill>
                <a:schemeClr val="lt1"/>
              </a:solidFill>
              <a:latin typeface="+mj-lt"/>
              <a:ea typeface="Open Sans ExtraBold"/>
              <a:cs typeface="Open Sans ExtraBold"/>
              <a:sym typeface="Open Sans ExtraBold"/>
            </a:endParaRPr>
          </a:p>
        </p:txBody>
      </p:sp>
    </p:spTree>
    <p:extLst>
      <p:ext uri="{BB962C8B-B14F-4D97-AF65-F5344CB8AC3E}">
        <p14:creationId xmlns:p14="http://schemas.microsoft.com/office/powerpoint/2010/main" val="2745829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5"/>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85" name="Google Shape;285;p5"/>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5"/>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237;p3">
            <a:extLst>
              <a:ext uri="{FF2B5EF4-FFF2-40B4-BE49-F238E27FC236}">
                <a16:creationId xmlns:a16="http://schemas.microsoft.com/office/drawing/2014/main" id="{72234421-AB69-6519-56CD-2C826A0C4C19}"/>
              </a:ext>
            </a:extLst>
          </p:cNvPr>
          <p:cNvSpPr txBox="1"/>
          <p:nvPr/>
        </p:nvSpPr>
        <p:spPr>
          <a:xfrm>
            <a:off x="839923" y="1169218"/>
            <a:ext cx="10826995" cy="32316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err="1">
                <a:solidFill>
                  <a:schemeClr val="dk1"/>
                </a:solidFill>
                <a:latin typeface="+mn-lt"/>
                <a:ea typeface="Open Sans"/>
                <a:cs typeface="Open Sans"/>
                <a:sym typeface="Open Sans"/>
              </a:rPr>
              <a:t>Metode</a:t>
            </a:r>
            <a:r>
              <a:rPr lang="en-US" sz="2400" b="1" dirty="0">
                <a:solidFill>
                  <a:schemeClr val="dk1"/>
                </a:solidFill>
                <a:latin typeface="+mn-lt"/>
                <a:ea typeface="Open Sans"/>
                <a:cs typeface="Open Sans"/>
                <a:sym typeface="Open Sans"/>
              </a:rPr>
              <a:t> </a:t>
            </a:r>
            <a:r>
              <a:rPr lang="en-US" sz="2400" b="1" dirty="0" err="1">
                <a:solidFill>
                  <a:schemeClr val="dk1"/>
                </a:solidFill>
                <a:latin typeface="+mn-lt"/>
                <a:ea typeface="Open Sans"/>
                <a:cs typeface="Open Sans"/>
                <a:sym typeface="Open Sans"/>
              </a:rPr>
              <a:t>Pengumpulan</a:t>
            </a:r>
            <a:r>
              <a:rPr lang="en-US" sz="2400" b="1" dirty="0">
                <a:solidFill>
                  <a:schemeClr val="dk1"/>
                </a:solidFill>
                <a:latin typeface="+mn-lt"/>
                <a:ea typeface="Open Sans"/>
                <a:cs typeface="Open Sans"/>
                <a:sym typeface="Open Sans"/>
              </a:rPr>
              <a:t> Data</a:t>
            </a:r>
            <a:endParaRPr lang="en-GB" sz="2400" b="1" dirty="0">
              <a:solidFill>
                <a:schemeClr val="dk1"/>
              </a:solidFill>
              <a:latin typeface="+mn-lt"/>
              <a:ea typeface="Open Sans"/>
              <a:cs typeface="Open Sans"/>
              <a:sym typeface="Open San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lang="en-GB" sz="2000" b="0" i="0" u="none" strike="noStrike" kern="0" cap="none" spc="0" normalizeH="0" baseline="0" noProof="0" dirty="0">
              <a:ln>
                <a:noFill/>
              </a:ln>
              <a:solidFill>
                <a:srgbClr val="000000"/>
              </a:solidFill>
              <a:effectLst/>
              <a:uLnTx/>
              <a:uFillTx/>
              <a:latin typeface="+mn-lt"/>
              <a:ea typeface="Open Sans"/>
              <a:cs typeface="Open Sans"/>
              <a:sym typeface="Open Sans"/>
            </a:endParaRPr>
          </a:p>
          <a:p>
            <a:pPr marL="342900" marR="0" lvl="0" indent="-3429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GB" sz="2000" i="1" dirty="0" err="1">
                <a:latin typeface="+mn-lt"/>
                <a:ea typeface="Open Sans"/>
                <a:cs typeface="Open Sans"/>
                <a:sym typeface="Open Sans"/>
              </a:rPr>
              <a:t>Kuesioner</a:t>
            </a:r>
            <a:endParaRPr lang="en-GB" sz="2000" i="1" dirty="0">
              <a:latin typeface="+mn-lt"/>
              <a:ea typeface="Open Sans"/>
              <a:cs typeface="Open Sans"/>
              <a:sym typeface="Open Sans"/>
            </a:endParaRPr>
          </a:p>
          <a:p>
            <a:pPr marL="342900" marR="0" lvl="0" algn="l" defTabSz="914400" rtl="0" eaLnBrk="1" fontAlgn="auto" latinLnBrk="0" hangingPunct="1">
              <a:lnSpc>
                <a:spcPct val="150000"/>
              </a:lnSpc>
              <a:spcBef>
                <a:spcPts val="0"/>
              </a:spcBef>
              <a:spcAft>
                <a:spcPts val="0"/>
              </a:spcAft>
              <a:buClr>
                <a:srgbClr val="000000"/>
              </a:buClr>
              <a:buSzTx/>
              <a:tabLst/>
              <a:defRPr/>
            </a:pPr>
            <a:r>
              <a:rPr lang="en-GB" sz="2000" dirty="0" err="1">
                <a:latin typeface="+mn-lt"/>
                <a:ea typeface="Open Sans"/>
                <a:cs typeface="Open Sans"/>
                <a:sym typeface="Open Sans"/>
              </a:rPr>
              <a:t>Alasan</a:t>
            </a:r>
            <a:r>
              <a:rPr lang="en-GB" sz="2000" dirty="0">
                <a:latin typeface="+mn-lt"/>
                <a:ea typeface="Open Sans"/>
                <a:cs typeface="Open Sans"/>
                <a:sym typeface="Open Sans"/>
              </a:rPr>
              <a:t> p</a:t>
            </a:r>
            <a:r>
              <a:rPr kumimoji="0" lang="en-GB" sz="2000" b="0" i="0" u="none" strike="noStrike" kern="0" cap="none" spc="0" normalizeH="0" baseline="0" noProof="0" dirty="0" err="1">
                <a:ln>
                  <a:noFill/>
                </a:ln>
                <a:solidFill>
                  <a:srgbClr val="000000"/>
                </a:solidFill>
                <a:effectLst/>
                <a:uLnTx/>
                <a:uFillTx/>
                <a:latin typeface="+mn-lt"/>
                <a:ea typeface="Open Sans"/>
                <a:cs typeface="Open Sans"/>
                <a:sym typeface="Open Sans"/>
              </a:rPr>
              <a:t>enggunaan</a:t>
            </a:r>
            <a:r>
              <a:rPr kumimoji="0" lang="en-GB" sz="2000" b="0" i="0" u="none" strike="noStrike" kern="0" cap="none" spc="0" normalizeH="0" baseline="0" noProof="0" dirty="0">
                <a:ln>
                  <a:noFill/>
                </a:ln>
                <a:solidFill>
                  <a:srgbClr val="000000"/>
                </a:solidFill>
                <a:effectLst/>
                <a:uLnTx/>
                <a:uFillTx/>
                <a:latin typeface="+mn-lt"/>
                <a:ea typeface="Open Sans"/>
                <a:cs typeface="Open Sans"/>
                <a:sym typeface="Open Sans"/>
              </a:rPr>
              <a:t> </a:t>
            </a:r>
            <a:r>
              <a:rPr lang="en-GB" sz="2000" dirty="0">
                <a:latin typeface="+mn-lt"/>
                <a:ea typeface="Open Sans"/>
                <a:cs typeface="Open Sans"/>
                <a:sym typeface="Open Sans"/>
              </a:rPr>
              <a:t>k</a:t>
            </a:r>
            <a:r>
              <a:rPr kumimoji="0" lang="en-GB" sz="2000" b="0" i="0" u="none" strike="noStrike" kern="0" cap="none" spc="0" normalizeH="0" baseline="0" noProof="0" dirty="0" err="1">
                <a:ln>
                  <a:noFill/>
                </a:ln>
                <a:solidFill>
                  <a:srgbClr val="000000"/>
                </a:solidFill>
                <a:effectLst/>
                <a:uLnTx/>
                <a:uFillTx/>
                <a:latin typeface="+mn-lt"/>
                <a:ea typeface="Open Sans"/>
                <a:cs typeface="Open Sans"/>
                <a:sym typeface="Open Sans"/>
              </a:rPr>
              <a:t>ue</a:t>
            </a:r>
            <a:r>
              <a:rPr lang="en-GB" sz="2000" dirty="0" err="1">
                <a:latin typeface="+mn-lt"/>
                <a:ea typeface="Open Sans"/>
                <a:cs typeface="Open Sans"/>
                <a:sym typeface="Open Sans"/>
              </a:rPr>
              <a:t>sioner</a:t>
            </a:r>
            <a:r>
              <a:rPr lang="en-GB" sz="2000" dirty="0">
                <a:latin typeface="+mn-lt"/>
                <a:ea typeface="Open Sans"/>
                <a:cs typeface="Open Sans"/>
                <a:sym typeface="Open Sans"/>
              </a:rPr>
              <a:t> </a:t>
            </a:r>
            <a:r>
              <a:rPr lang="en-GB" sz="2000" dirty="0" err="1">
                <a:latin typeface="+mn-lt"/>
                <a:ea typeface="Open Sans"/>
                <a:cs typeface="Open Sans"/>
                <a:sym typeface="Open Sans"/>
              </a:rPr>
              <a:t>dalam</a:t>
            </a:r>
            <a:r>
              <a:rPr lang="en-GB" sz="2000" dirty="0">
                <a:latin typeface="+mn-lt"/>
                <a:ea typeface="Open Sans"/>
                <a:cs typeface="Open Sans"/>
                <a:sym typeface="Open Sans"/>
              </a:rPr>
              <a:t> </a:t>
            </a:r>
            <a:r>
              <a:rPr lang="en-GB" sz="2000" dirty="0" err="1">
                <a:latin typeface="+mn-lt"/>
                <a:ea typeface="Open Sans"/>
                <a:cs typeface="Open Sans"/>
                <a:sym typeface="Open Sans"/>
              </a:rPr>
              <a:t>pengumpulan</a:t>
            </a:r>
            <a:r>
              <a:rPr lang="en-GB" sz="2000" dirty="0">
                <a:latin typeface="+mn-lt"/>
                <a:ea typeface="Open Sans"/>
                <a:cs typeface="Open Sans"/>
                <a:sym typeface="Open Sans"/>
              </a:rPr>
              <a:t> data bank </a:t>
            </a:r>
            <a:r>
              <a:rPr lang="en-GB" sz="2000" dirty="0" err="1">
                <a:latin typeface="+mn-lt"/>
                <a:ea typeface="Open Sans"/>
                <a:cs typeface="Open Sans"/>
                <a:sym typeface="Open Sans"/>
              </a:rPr>
              <a:t>sampah</a:t>
            </a:r>
            <a:r>
              <a:rPr lang="en-GB" sz="2000" dirty="0">
                <a:latin typeface="+mn-lt"/>
                <a:ea typeface="Open Sans"/>
                <a:cs typeface="Open Sans"/>
                <a:sym typeface="Open Sans"/>
              </a:rPr>
              <a:t> </a:t>
            </a:r>
            <a:r>
              <a:rPr lang="en-GB" sz="2000" dirty="0" err="1">
                <a:latin typeface="+mn-lt"/>
                <a:ea typeface="Open Sans"/>
                <a:cs typeface="Open Sans"/>
                <a:sym typeface="Open Sans"/>
              </a:rPr>
              <a:t>adalah</a:t>
            </a:r>
            <a:r>
              <a:rPr lang="en-GB" sz="2000" dirty="0">
                <a:latin typeface="+mn-lt"/>
                <a:ea typeface="Open Sans"/>
                <a:cs typeface="Open Sans"/>
                <a:sym typeface="Open Sans"/>
              </a:rPr>
              <a:t> daftar </a:t>
            </a:r>
            <a:r>
              <a:rPr lang="en-GB" sz="2000" dirty="0" err="1">
                <a:latin typeface="+mn-lt"/>
                <a:ea typeface="Open Sans"/>
                <a:cs typeface="Open Sans"/>
                <a:sym typeface="Open Sans"/>
              </a:rPr>
              <a:t>pertanyaan</a:t>
            </a:r>
            <a:r>
              <a:rPr lang="en-GB" sz="2000" dirty="0">
                <a:latin typeface="+mn-lt"/>
                <a:ea typeface="Open Sans"/>
                <a:cs typeface="Open Sans"/>
                <a:sym typeface="Open Sans"/>
              </a:rPr>
              <a:t> yang </a:t>
            </a:r>
            <a:r>
              <a:rPr lang="en-GB" sz="2000" dirty="0" err="1">
                <a:latin typeface="+mn-lt"/>
                <a:ea typeface="Open Sans"/>
                <a:cs typeface="Open Sans"/>
                <a:sym typeface="Open Sans"/>
              </a:rPr>
              <a:t>diberikan</a:t>
            </a:r>
            <a:r>
              <a:rPr lang="en-GB" sz="2000" dirty="0">
                <a:latin typeface="+mn-lt"/>
                <a:ea typeface="Open Sans"/>
                <a:cs typeface="Open Sans"/>
                <a:sym typeface="Open Sans"/>
              </a:rPr>
              <a:t> </a:t>
            </a:r>
            <a:r>
              <a:rPr lang="en-GB" sz="2000" dirty="0" err="1">
                <a:latin typeface="+mn-lt"/>
                <a:ea typeface="Open Sans"/>
                <a:cs typeface="Open Sans"/>
                <a:sym typeface="Open Sans"/>
              </a:rPr>
              <a:t>dapat</a:t>
            </a:r>
            <a:r>
              <a:rPr lang="en-GB" sz="2000" dirty="0">
                <a:latin typeface="+mn-lt"/>
                <a:ea typeface="Open Sans"/>
                <a:cs typeface="Open Sans"/>
                <a:sym typeface="Open Sans"/>
              </a:rPr>
              <a:t> </a:t>
            </a:r>
            <a:r>
              <a:rPr lang="en-GB" sz="2000" dirty="0" err="1">
                <a:latin typeface="+mn-lt"/>
                <a:ea typeface="Open Sans"/>
                <a:cs typeface="Open Sans"/>
                <a:sym typeface="Open Sans"/>
              </a:rPr>
              <a:t>bersifat</a:t>
            </a:r>
            <a:r>
              <a:rPr lang="en-GB" sz="2000" dirty="0">
                <a:latin typeface="+mn-lt"/>
                <a:ea typeface="Open Sans"/>
                <a:cs typeface="Open Sans"/>
                <a:sym typeface="Open Sans"/>
              </a:rPr>
              <a:t> </a:t>
            </a:r>
            <a:r>
              <a:rPr lang="en-GB" sz="2000" dirty="0" err="1">
                <a:latin typeface="+mn-lt"/>
                <a:ea typeface="Open Sans"/>
                <a:cs typeface="Open Sans"/>
                <a:sym typeface="Open Sans"/>
              </a:rPr>
              <a:t>tertutup</a:t>
            </a:r>
            <a:r>
              <a:rPr lang="en-GB" sz="2000" dirty="0">
                <a:latin typeface="+mn-lt"/>
                <a:ea typeface="Open Sans"/>
                <a:cs typeface="Open Sans"/>
                <a:sym typeface="Open Sans"/>
              </a:rPr>
              <a:t> (</a:t>
            </a:r>
            <a:r>
              <a:rPr lang="en-GB" sz="2000" dirty="0" err="1">
                <a:latin typeface="+mn-lt"/>
                <a:ea typeface="Open Sans"/>
                <a:cs typeface="Open Sans"/>
                <a:sym typeface="Open Sans"/>
              </a:rPr>
              <a:t>jawaban</a:t>
            </a:r>
            <a:r>
              <a:rPr lang="en-GB" sz="2000" dirty="0">
                <a:latin typeface="+mn-lt"/>
                <a:ea typeface="Open Sans"/>
                <a:cs typeface="Open Sans"/>
                <a:sym typeface="Open Sans"/>
              </a:rPr>
              <a:t> </a:t>
            </a:r>
            <a:r>
              <a:rPr lang="en-GB" sz="2000" dirty="0" err="1">
                <a:latin typeface="+mn-lt"/>
                <a:ea typeface="Open Sans"/>
                <a:cs typeface="Open Sans"/>
                <a:sym typeface="Open Sans"/>
              </a:rPr>
              <a:t>pertanyaan</a:t>
            </a:r>
            <a:r>
              <a:rPr lang="en-GB" sz="2000" dirty="0">
                <a:latin typeface="+mn-lt"/>
                <a:ea typeface="Open Sans"/>
                <a:cs typeface="Open Sans"/>
                <a:sym typeface="Open Sans"/>
              </a:rPr>
              <a:t> </a:t>
            </a:r>
            <a:r>
              <a:rPr lang="en-GB" sz="2000" dirty="0" err="1">
                <a:latin typeface="+mn-lt"/>
                <a:ea typeface="Open Sans"/>
                <a:cs typeface="Open Sans"/>
                <a:sym typeface="Open Sans"/>
              </a:rPr>
              <a:t>telah</a:t>
            </a:r>
            <a:r>
              <a:rPr lang="en-GB" sz="2000" dirty="0">
                <a:latin typeface="+mn-lt"/>
                <a:ea typeface="Open Sans"/>
                <a:cs typeface="Open Sans"/>
                <a:sym typeface="Open Sans"/>
              </a:rPr>
              <a:t> </a:t>
            </a:r>
            <a:r>
              <a:rPr lang="en-GB" sz="2000" dirty="0" err="1">
                <a:latin typeface="+mn-lt"/>
                <a:ea typeface="Open Sans"/>
                <a:cs typeface="Open Sans"/>
                <a:sym typeface="Open Sans"/>
              </a:rPr>
              <a:t>disediakan</a:t>
            </a:r>
            <a:r>
              <a:rPr lang="en-GB" sz="2000" dirty="0">
                <a:latin typeface="+mn-lt"/>
                <a:ea typeface="Open Sans"/>
                <a:cs typeface="Open Sans"/>
                <a:sym typeface="Open Sans"/>
              </a:rPr>
              <a:t>, </a:t>
            </a:r>
            <a:r>
              <a:rPr lang="en-GB" sz="2000" dirty="0" err="1">
                <a:latin typeface="+mn-lt"/>
                <a:ea typeface="Open Sans"/>
                <a:cs typeface="Open Sans"/>
                <a:sym typeface="Open Sans"/>
              </a:rPr>
              <a:t>responden</a:t>
            </a:r>
            <a:r>
              <a:rPr lang="en-GB" sz="2000" dirty="0">
                <a:latin typeface="+mn-lt"/>
                <a:ea typeface="Open Sans"/>
                <a:cs typeface="Open Sans"/>
                <a:sym typeface="Open Sans"/>
              </a:rPr>
              <a:t> </a:t>
            </a:r>
            <a:r>
              <a:rPr lang="en-GB" sz="2000" dirty="0" err="1">
                <a:latin typeface="+mn-lt"/>
                <a:ea typeface="Open Sans"/>
                <a:cs typeface="Open Sans"/>
                <a:sym typeface="Open Sans"/>
              </a:rPr>
              <a:t>hanya</a:t>
            </a:r>
            <a:r>
              <a:rPr lang="en-GB" sz="2000" dirty="0">
                <a:latin typeface="+mn-lt"/>
                <a:ea typeface="Open Sans"/>
                <a:cs typeface="Open Sans"/>
                <a:sym typeface="Open Sans"/>
              </a:rPr>
              <a:t> </a:t>
            </a:r>
            <a:r>
              <a:rPr lang="en-GB" sz="2000" dirty="0" err="1">
                <a:latin typeface="+mn-lt"/>
                <a:ea typeface="Open Sans"/>
                <a:cs typeface="Open Sans"/>
                <a:sym typeface="Open Sans"/>
              </a:rPr>
              <a:t>memilih</a:t>
            </a:r>
            <a:r>
              <a:rPr lang="en-GB" sz="2000" dirty="0">
                <a:latin typeface="+mn-lt"/>
                <a:ea typeface="Open Sans"/>
                <a:cs typeface="Open Sans"/>
                <a:sym typeface="Open Sans"/>
              </a:rPr>
              <a:t> </a:t>
            </a:r>
            <a:r>
              <a:rPr lang="en-GB" sz="2000" dirty="0" err="1">
                <a:latin typeface="+mn-lt"/>
                <a:ea typeface="Open Sans"/>
                <a:cs typeface="Open Sans"/>
                <a:sym typeface="Open Sans"/>
              </a:rPr>
              <a:t>dari</a:t>
            </a:r>
            <a:r>
              <a:rPr lang="en-GB" sz="2000" dirty="0">
                <a:latin typeface="+mn-lt"/>
                <a:ea typeface="Open Sans"/>
                <a:cs typeface="Open Sans"/>
                <a:sym typeface="Open Sans"/>
              </a:rPr>
              <a:t> </a:t>
            </a:r>
            <a:r>
              <a:rPr lang="en-GB" sz="2000" dirty="0" err="1">
                <a:latin typeface="+mn-lt"/>
                <a:ea typeface="Open Sans"/>
                <a:cs typeface="Open Sans"/>
                <a:sym typeface="Open Sans"/>
              </a:rPr>
              <a:t>jawaban</a:t>
            </a:r>
            <a:r>
              <a:rPr lang="en-GB" sz="2000" dirty="0">
                <a:latin typeface="+mn-lt"/>
                <a:ea typeface="Open Sans"/>
                <a:cs typeface="Open Sans"/>
                <a:sym typeface="Open Sans"/>
              </a:rPr>
              <a:t> yang </a:t>
            </a:r>
            <a:r>
              <a:rPr lang="en-GB" sz="2000" dirty="0" err="1">
                <a:latin typeface="+mn-lt"/>
                <a:ea typeface="Open Sans"/>
                <a:cs typeface="Open Sans"/>
                <a:sym typeface="Open Sans"/>
              </a:rPr>
              <a:t>telah</a:t>
            </a:r>
            <a:r>
              <a:rPr lang="en-GB" sz="2000" dirty="0">
                <a:latin typeface="+mn-lt"/>
                <a:ea typeface="Open Sans"/>
                <a:cs typeface="Open Sans"/>
                <a:sym typeface="Open Sans"/>
              </a:rPr>
              <a:t> </a:t>
            </a:r>
            <a:r>
              <a:rPr lang="en-GB" sz="2000" dirty="0" err="1">
                <a:latin typeface="+mn-lt"/>
                <a:ea typeface="Open Sans"/>
                <a:cs typeface="Open Sans"/>
                <a:sym typeface="Open Sans"/>
              </a:rPr>
              <a:t>disediakan</a:t>
            </a:r>
            <a:r>
              <a:rPr lang="en-GB" sz="2000" dirty="0">
                <a:latin typeface="+mn-lt"/>
                <a:ea typeface="Open Sans"/>
                <a:cs typeface="Open Sans"/>
                <a:sym typeface="Open Sans"/>
              </a:rPr>
              <a:t>), </a:t>
            </a:r>
            <a:r>
              <a:rPr lang="en-GB" sz="2000" dirty="0" err="1">
                <a:latin typeface="+mn-lt"/>
                <a:ea typeface="Open Sans"/>
                <a:cs typeface="Open Sans"/>
                <a:sym typeface="Open Sans"/>
              </a:rPr>
              <a:t>atau</a:t>
            </a:r>
            <a:r>
              <a:rPr lang="en-GB" sz="2000" dirty="0">
                <a:latin typeface="+mn-lt"/>
                <a:ea typeface="Open Sans"/>
                <a:cs typeface="Open Sans"/>
                <a:sym typeface="Open Sans"/>
              </a:rPr>
              <a:t> </a:t>
            </a:r>
            <a:r>
              <a:rPr lang="en-GB" sz="2000" dirty="0" err="1">
                <a:latin typeface="+mn-lt"/>
                <a:ea typeface="Open Sans"/>
                <a:cs typeface="Open Sans"/>
                <a:sym typeface="Open Sans"/>
              </a:rPr>
              <a:t>dapat</a:t>
            </a:r>
            <a:r>
              <a:rPr lang="en-GB" sz="2000" dirty="0">
                <a:latin typeface="+mn-lt"/>
                <a:ea typeface="Open Sans"/>
                <a:cs typeface="Open Sans"/>
                <a:sym typeface="Open Sans"/>
              </a:rPr>
              <a:t> </a:t>
            </a:r>
            <a:r>
              <a:rPr lang="en-GB" sz="2000" dirty="0" err="1">
                <a:latin typeface="+mn-lt"/>
                <a:ea typeface="Open Sans"/>
                <a:cs typeface="Open Sans"/>
                <a:sym typeface="Open Sans"/>
              </a:rPr>
              <a:t>bersifat</a:t>
            </a:r>
            <a:r>
              <a:rPr lang="en-GB" sz="2000" dirty="0">
                <a:latin typeface="+mn-lt"/>
                <a:ea typeface="Open Sans"/>
                <a:cs typeface="Open Sans"/>
                <a:sym typeface="Open Sans"/>
              </a:rPr>
              <a:t> </a:t>
            </a:r>
            <a:r>
              <a:rPr lang="en-GB" sz="2000" dirty="0" err="1">
                <a:latin typeface="+mn-lt"/>
                <a:ea typeface="Open Sans"/>
                <a:cs typeface="Open Sans"/>
                <a:sym typeface="Open Sans"/>
              </a:rPr>
              <a:t>terbuka</a:t>
            </a:r>
            <a:r>
              <a:rPr lang="en-GB" sz="2000" dirty="0">
                <a:latin typeface="+mn-lt"/>
                <a:ea typeface="Open Sans"/>
                <a:cs typeface="Open Sans"/>
                <a:sym typeface="Open Sans"/>
              </a:rPr>
              <a:t> (</a:t>
            </a:r>
            <a:r>
              <a:rPr lang="en-GB" sz="2000" dirty="0" err="1">
                <a:latin typeface="+mn-lt"/>
                <a:ea typeface="Open Sans"/>
                <a:cs typeface="Open Sans"/>
                <a:sym typeface="Open Sans"/>
              </a:rPr>
              <a:t>responden</a:t>
            </a:r>
            <a:r>
              <a:rPr lang="en-GB" sz="2000" dirty="0">
                <a:latin typeface="+mn-lt"/>
                <a:ea typeface="Open Sans"/>
                <a:cs typeface="Open Sans"/>
                <a:sym typeface="Open Sans"/>
              </a:rPr>
              <a:t> </a:t>
            </a:r>
            <a:r>
              <a:rPr lang="en-GB" sz="2000" dirty="0" err="1">
                <a:latin typeface="+mn-lt"/>
                <a:ea typeface="Open Sans"/>
                <a:cs typeface="Open Sans"/>
                <a:sym typeface="Open Sans"/>
              </a:rPr>
              <a:t>dapat</a:t>
            </a:r>
            <a:r>
              <a:rPr lang="en-GB" sz="2000" dirty="0">
                <a:latin typeface="+mn-lt"/>
                <a:ea typeface="Open Sans"/>
                <a:cs typeface="Open Sans"/>
                <a:sym typeface="Open Sans"/>
              </a:rPr>
              <a:t> </a:t>
            </a:r>
            <a:r>
              <a:rPr lang="en-GB" sz="2000" dirty="0" err="1">
                <a:latin typeface="+mn-lt"/>
                <a:ea typeface="Open Sans"/>
                <a:cs typeface="Open Sans"/>
                <a:sym typeface="Open Sans"/>
              </a:rPr>
              <a:t>menjawab</a:t>
            </a:r>
            <a:r>
              <a:rPr lang="en-GB" sz="2000" dirty="0">
                <a:latin typeface="+mn-lt"/>
                <a:ea typeface="Open Sans"/>
                <a:cs typeface="Open Sans"/>
                <a:sym typeface="Open Sans"/>
              </a:rPr>
              <a:t> </a:t>
            </a:r>
            <a:r>
              <a:rPr lang="en-GB" sz="2000" dirty="0" err="1">
                <a:latin typeface="+mn-lt"/>
                <a:ea typeface="Open Sans"/>
                <a:cs typeface="Open Sans"/>
                <a:sym typeface="Open Sans"/>
              </a:rPr>
              <a:t>sesuai</a:t>
            </a:r>
            <a:r>
              <a:rPr lang="en-GB" sz="2000" dirty="0">
                <a:latin typeface="+mn-lt"/>
                <a:ea typeface="Open Sans"/>
                <a:cs typeface="Open Sans"/>
                <a:sym typeface="Open Sans"/>
              </a:rPr>
              <a:t> </a:t>
            </a:r>
            <a:r>
              <a:rPr lang="en-GB" sz="2000" dirty="0" err="1">
                <a:latin typeface="+mn-lt"/>
                <a:ea typeface="Open Sans"/>
                <a:cs typeface="Open Sans"/>
                <a:sym typeface="Open Sans"/>
              </a:rPr>
              <a:t>dengan</a:t>
            </a:r>
            <a:r>
              <a:rPr lang="en-GB" sz="2000" dirty="0">
                <a:latin typeface="+mn-lt"/>
                <a:ea typeface="Open Sans"/>
                <a:cs typeface="Open Sans"/>
                <a:sym typeface="Open Sans"/>
              </a:rPr>
              <a:t> </a:t>
            </a:r>
            <a:r>
              <a:rPr lang="en-GB" sz="2000" dirty="0" err="1">
                <a:latin typeface="+mn-lt"/>
                <a:ea typeface="Open Sans"/>
                <a:cs typeface="Open Sans"/>
                <a:sym typeface="Open Sans"/>
              </a:rPr>
              <a:t>keinginannya</a:t>
            </a:r>
            <a:r>
              <a:rPr lang="en-GB" sz="2000" dirty="0">
                <a:latin typeface="+mn-lt"/>
                <a:ea typeface="Open Sans"/>
                <a:cs typeface="Open Sans"/>
                <a:sym typeface="Open Sans"/>
              </a:rPr>
              <a:t> </a:t>
            </a:r>
            <a:r>
              <a:rPr lang="en-GB" sz="2000" dirty="0" err="1">
                <a:latin typeface="+mn-lt"/>
                <a:ea typeface="Open Sans"/>
                <a:cs typeface="Open Sans"/>
                <a:sym typeface="Open Sans"/>
              </a:rPr>
              <a:t>terhadap</a:t>
            </a:r>
            <a:r>
              <a:rPr lang="en-GB" sz="2000" dirty="0">
                <a:latin typeface="+mn-lt"/>
                <a:ea typeface="Open Sans"/>
                <a:cs typeface="Open Sans"/>
                <a:sym typeface="Open Sans"/>
              </a:rPr>
              <a:t> yang </a:t>
            </a:r>
            <a:r>
              <a:rPr lang="en-GB" sz="2000" dirty="0" err="1">
                <a:latin typeface="+mn-lt"/>
                <a:ea typeface="Open Sans"/>
                <a:cs typeface="Open Sans"/>
                <a:sym typeface="Open Sans"/>
              </a:rPr>
              <a:t>ditanyakan</a:t>
            </a:r>
            <a:r>
              <a:rPr lang="en-GB" sz="2000" dirty="0">
                <a:latin typeface="+mn-lt"/>
                <a:ea typeface="Open Sans"/>
                <a:cs typeface="Open Sans"/>
                <a:sym typeface="Open Sans"/>
              </a:rPr>
              <a:t>)  </a:t>
            </a:r>
            <a:endParaRPr kumimoji="0" lang="en-GB" sz="2000" b="0" i="0" u="none" strike="noStrike" kern="0" cap="none" spc="0" normalizeH="0" baseline="0" noProof="0" dirty="0">
              <a:ln>
                <a:noFill/>
              </a:ln>
              <a:solidFill>
                <a:srgbClr val="000000"/>
              </a:solidFill>
              <a:effectLst/>
              <a:uLnTx/>
              <a:uFillTx/>
              <a:latin typeface="+mn-lt"/>
              <a:ea typeface="Open Sans"/>
              <a:cs typeface="Open Sans"/>
              <a:sym typeface="Open Sans"/>
            </a:endParaRPr>
          </a:p>
        </p:txBody>
      </p:sp>
      <p:grpSp>
        <p:nvGrpSpPr>
          <p:cNvPr id="4" name="Google Shape;238;p3">
            <a:extLst>
              <a:ext uri="{FF2B5EF4-FFF2-40B4-BE49-F238E27FC236}">
                <a16:creationId xmlns:a16="http://schemas.microsoft.com/office/drawing/2014/main" id="{FB19B9BA-BDC2-0E2F-CD6B-A02EA430B039}"/>
              </a:ext>
            </a:extLst>
          </p:cNvPr>
          <p:cNvGrpSpPr/>
          <p:nvPr/>
        </p:nvGrpSpPr>
        <p:grpSpPr>
          <a:xfrm>
            <a:off x="8748453" y="6495400"/>
            <a:ext cx="1686200" cy="189123"/>
            <a:chOff x="247992" y="6552179"/>
            <a:chExt cx="1686200" cy="189123"/>
          </a:xfrm>
        </p:grpSpPr>
        <p:sp>
          <p:nvSpPr>
            <p:cNvPr id="5" name="Google Shape;239;p3">
              <a:hlinkClick r:id="rId3" action="ppaction://hlinksldjump"/>
              <a:extLst>
                <a:ext uri="{FF2B5EF4-FFF2-40B4-BE49-F238E27FC236}">
                  <a16:creationId xmlns:a16="http://schemas.microsoft.com/office/drawing/2014/main" id="{CB98F0D3-205A-F832-392A-AD2539DA834C}"/>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240;p3">
              <a:hlinkClick r:id="rId4" action="ppaction://hlinksldjump"/>
              <a:extLst>
                <a:ext uri="{FF2B5EF4-FFF2-40B4-BE49-F238E27FC236}">
                  <a16:creationId xmlns:a16="http://schemas.microsoft.com/office/drawing/2014/main" id="{8DAA68E2-7DF3-7404-6728-51822E025ABE}"/>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241;p3">
              <a:hlinkClick r:id="rId5" action="ppaction://hlinksldjump"/>
              <a:extLst>
                <a:ext uri="{FF2B5EF4-FFF2-40B4-BE49-F238E27FC236}">
                  <a16:creationId xmlns:a16="http://schemas.microsoft.com/office/drawing/2014/main" id="{4D3D8294-70B9-E632-1D02-30D818023109}"/>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2;p3">
              <a:hlinkClick r:id="rId6" action="ppaction://hlinksldjump"/>
              <a:extLst>
                <a:ext uri="{FF2B5EF4-FFF2-40B4-BE49-F238E27FC236}">
                  <a16:creationId xmlns:a16="http://schemas.microsoft.com/office/drawing/2014/main" id="{348027BC-1C17-E01A-A0D9-31274D300AE2}"/>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3;p3">
              <a:hlinkClick r:id="rId6" action="ppaction://hlinksldjump"/>
              <a:extLst>
                <a:ext uri="{FF2B5EF4-FFF2-40B4-BE49-F238E27FC236}">
                  <a16:creationId xmlns:a16="http://schemas.microsoft.com/office/drawing/2014/main" id="{A7E7DC56-3EFD-33D8-89EC-F4BA629BC060}"/>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61951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5"/>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85" name="Google Shape;285;p5"/>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5"/>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237;p3">
            <a:extLst>
              <a:ext uri="{FF2B5EF4-FFF2-40B4-BE49-F238E27FC236}">
                <a16:creationId xmlns:a16="http://schemas.microsoft.com/office/drawing/2014/main" id="{72234421-AB69-6519-56CD-2C826A0C4C19}"/>
              </a:ext>
            </a:extLst>
          </p:cNvPr>
          <p:cNvSpPr txBox="1"/>
          <p:nvPr/>
        </p:nvSpPr>
        <p:spPr>
          <a:xfrm>
            <a:off x="839923" y="1169218"/>
            <a:ext cx="10826995" cy="4247276"/>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GB" sz="2000" i="1" dirty="0">
                <a:latin typeface="+mn-lt"/>
                <a:ea typeface="Open Sans"/>
                <a:cs typeface="Open Sans"/>
                <a:sym typeface="Open Sans"/>
              </a:rPr>
              <a:t>Teknik </a:t>
            </a:r>
            <a:r>
              <a:rPr lang="en-GB" sz="2000" i="1" dirty="0" err="1">
                <a:latin typeface="+mn-lt"/>
                <a:ea typeface="Open Sans"/>
                <a:cs typeface="Open Sans"/>
                <a:sym typeface="Open Sans"/>
              </a:rPr>
              <a:t>Wawancara</a:t>
            </a:r>
            <a:endParaRPr lang="en-GB" sz="2000" i="1" dirty="0">
              <a:latin typeface="+mn-lt"/>
              <a:ea typeface="Open Sans"/>
              <a:cs typeface="Open Sans"/>
              <a:sym typeface="Open Sans"/>
            </a:endParaRPr>
          </a:p>
          <a:p>
            <a:pPr marL="342900" marR="0" lvl="0" algn="l" defTabSz="914400" rtl="0" eaLnBrk="1" fontAlgn="auto" latinLnBrk="0" hangingPunct="1">
              <a:lnSpc>
                <a:spcPct val="150000"/>
              </a:lnSpc>
              <a:spcBef>
                <a:spcPts val="0"/>
              </a:spcBef>
              <a:spcAft>
                <a:spcPts val="0"/>
              </a:spcAft>
              <a:buClr>
                <a:srgbClr val="000000"/>
              </a:buClr>
              <a:buSzTx/>
              <a:tabLst/>
              <a:defRPr/>
            </a:pPr>
            <a:r>
              <a:rPr kumimoji="0" lang="en-GB" sz="2000" b="0" i="0" u="none" strike="noStrike" kern="0" cap="none" spc="0" normalizeH="0" baseline="0" noProof="0" dirty="0" err="1">
                <a:ln>
                  <a:noFill/>
                </a:ln>
                <a:solidFill>
                  <a:srgbClr val="000000"/>
                </a:solidFill>
                <a:effectLst/>
                <a:uLnTx/>
                <a:uFillTx/>
                <a:latin typeface="+mn-lt"/>
                <a:ea typeface="Open Sans"/>
                <a:cs typeface="Open Sans"/>
                <a:sym typeface="Open Sans"/>
              </a:rPr>
              <a:t>Alasan</a:t>
            </a:r>
            <a:r>
              <a:rPr kumimoji="0" lang="en-GB" sz="2000" b="0" i="0" u="none" strike="noStrike" kern="0" cap="none" spc="0" normalizeH="0" baseline="0" noProof="0" dirty="0">
                <a:ln>
                  <a:noFill/>
                </a:ln>
                <a:solidFill>
                  <a:srgbClr val="000000"/>
                </a:solidFill>
                <a:effectLst/>
                <a:uLnTx/>
                <a:uFillTx/>
                <a:latin typeface="+mn-lt"/>
                <a:ea typeface="Open Sans"/>
                <a:cs typeface="Open Sans"/>
                <a:sym typeface="Open Sans"/>
              </a:rPr>
              <a:t> </a:t>
            </a:r>
            <a:r>
              <a:rPr kumimoji="0" lang="en-GB" sz="2000" b="0" i="0" u="none" strike="noStrike" kern="0" cap="none" spc="0" normalizeH="0" baseline="0" noProof="0" dirty="0" err="1">
                <a:ln>
                  <a:noFill/>
                </a:ln>
                <a:solidFill>
                  <a:srgbClr val="000000"/>
                </a:solidFill>
                <a:effectLst/>
                <a:uLnTx/>
                <a:uFillTx/>
                <a:latin typeface="+mn-lt"/>
                <a:ea typeface="Open Sans"/>
                <a:cs typeface="Open Sans"/>
                <a:sym typeface="Open Sans"/>
              </a:rPr>
              <a:t>dilakukukannya</a:t>
            </a:r>
            <a:r>
              <a:rPr lang="en-GB" sz="2000" dirty="0">
                <a:latin typeface="+mn-lt"/>
                <a:ea typeface="Open Sans"/>
                <a:cs typeface="Open Sans"/>
                <a:sym typeface="Open Sans"/>
              </a:rPr>
              <a:t> </a:t>
            </a:r>
            <a:r>
              <a:rPr lang="en-GB" sz="2000" dirty="0" err="1">
                <a:latin typeface="+mn-lt"/>
                <a:ea typeface="Open Sans"/>
                <a:cs typeface="Open Sans"/>
                <a:sym typeface="Open Sans"/>
              </a:rPr>
              <a:t>wawancara</a:t>
            </a:r>
            <a:r>
              <a:rPr lang="en-GB" sz="2000" dirty="0">
                <a:latin typeface="+mn-lt"/>
                <a:ea typeface="Open Sans"/>
                <a:cs typeface="Open Sans"/>
                <a:sym typeface="Open Sans"/>
              </a:rPr>
              <a:t> </a:t>
            </a:r>
            <a:r>
              <a:rPr lang="en-GB" sz="2000" dirty="0" err="1">
                <a:latin typeface="+mn-lt"/>
                <a:ea typeface="Open Sans"/>
                <a:cs typeface="Open Sans"/>
                <a:sym typeface="Open Sans"/>
              </a:rPr>
              <a:t>untuk</a:t>
            </a:r>
            <a:r>
              <a:rPr lang="en-GB" sz="2000" dirty="0">
                <a:latin typeface="+mn-lt"/>
                <a:ea typeface="Open Sans"/>
                <a:cs typeface="Open Sans"/>
                <a:sym typeface="Open Sans"/>
              </a:rPr>
              <a:t> </a:t>
            </a:r>
            <a:r>
              <a:rPr lang="en-GB" sz="2000" dirty="0" err="1">
                <a:latin typeface="+mn-lt"/>
                <a:ea typeface="Open Sans"/>
                <a:cs typeface="Open Sans"/>
                <a:sym typeface="Open Sans"/>
              </a:rPr>
              <a:t>memungkinkan</a:t>
            </a:r>
            <a:r>
              <a:rPr lang="en-GB" sz="2000" dirty="0">
                <a:latin typeface="+mn-lt"/>
                <a:ea typeface="Open Sans"/>
                <a:cs typeface="Open Sans"/>
                <a:sym typeface="Open Sans"/>
              </a:rPr>
              <a:t> </a:t>
            </a:r>
            <a:r>
              <a:rPr lang="en-GB" sz="2000" dirty="0" err="1">
                <a:latin typeface="+mn-lt"/>
                <a:ea typeface="Open Sans"/>
                <a:cs typeface="Open Sans"/>
                <a:sym typeface="Open Sans"/>
              </a:rPr>
              <a:t>klarifikasi</a:t>
            </a:r>
            <a:r>
              <a:rPr lang="en-GB" sz="2000" dirty="0">
                <a:latin typeface="+mn-lt"/>
                <a:ea typeface="Open Sans"/>
                <a:cs typeface="Open Sans"/>
                <a:sym typeface="Open Sans"/>
              </a:rPr>
              <a:t> dan </a:t>
            </a:r>
            <a:r>
              <a:rPr lang="en-GB" sz="2000" dirty="0" err="1">
                <a:latin typeface="+mn-lt"/>
                <a:ea typeface="Open Sans"/>
                <a:cs typeface="Open Sans"/>
                <a:sym typeface="Open Sans"/>
              </a:rPr>
              <a:t>penjelasan</a:t>
            </a:r>
            <a:r>
              <a:rPr lang="en-GB" sz="2000" dirty="0">
                <a:latin typeface="+mn-lt"/>
                <a:ea typeface="Open Sans"/>
                <a:cs typeface="Open Sans"/>
                <a:sym typeface="Open Sans"/>
              </a:rPr>
              <a:t> </a:t>
            </a:r>
            <a:r>
              <a:rPr lang="en-GB" sz="2000" dirty="0" err="1">
                <a:latin typeface="+mn-lt"/>
                <a:ea typeface="Open Sans"/>
                <a:cs typeface="Open Sans"/>
                <a:sym typeface="Open Sans"/>
              </a:rPr>
              <a:t>terhadap</a:t>
            </a:r>
            <a:r>
              <a:rPr lang="en-GB" sz="2000" dirty="0">
                <a:latin typeface="+mn-lt"/>
                <a:ea typeface="Open Sans"/>
                <a:cs typeface="Open Sans"/>
                <a:sym typeface="Open Sans"/>
              </a:rPr>
              <a:t> </a:t>
            </a:r>
            <a:r>
              <a:rPr lang="en-GB" sz="2000" dirty="0" err="1">
                <a:latin typeface="+mn-lt"/>
                <a:ea typeface="Open Sans"/>
                <a:cs typeface="Open Sans"/>
                <a:sym typeface="Open Sans"/>
              </a:rPr>
              <a:t>pertanyaan</a:t>
            </a:r>
            <a:r>
              <a:rPr lang="en-GB" sz="2000" dirty="0">
                <a:latin typeface="+mn-lt"/>
                <a:ea typeface="Open Sans"/>
                <a:cs typeface="Open Sans"/>
                <a:sym typeface="Open Sans"/>
              </a:rPr>
              <a:t> </a:t>
            </a:r>
            <a:r>
              <a:rPr lang="en-GB" sz="2000" dirty="0" err="1">
                <a:latin typeface="+mn-lt"/>
                <a:ea typeface="Open Sans"/>
                <a:cs typeface="Open Sans"/>
                <a:sym typeface="Open Sans"/>
              </a:rPr>
              <a:t>atau</a:t>
            </a:r>
            <a:r>
              <a:rPr lang="en-GB" sz="2000" dirty="0">
                <a:latin typeface="+mn-lt"/>
                <a:ea typeface="Open Sans"/>
                <a:cs typeface="Open Sans"/>
                <a:sym typeface="Open Sans"/>
              </a:rPr>
              <a:t> </a:t>
            </a:r>
            <a:r>
              <a:rPr lang="en-GB" sz="2000" dirty="0" err="1">
                <a:latin typeface="+mn-lt"/>
                <a:ea typeface="Open Sans"/>
                <a:cs typeface="Open Sans"/>
                <a:sym typeface="Open Sans"/>
              </a:rPr>
              <a:t>jawaban</a:t>
            </a:r>
            <a:r>
              <a:rPr lang="en-GB" sz="2000" dirty="0">
                <a:latin typeface="+mn-lt"/>
                <a:ea typeface="Open Sans"/>
                <a:cs typeface="Open Sans"/>
                <a:sym typeface="Open Sans"/>
              </a:rPr>
              <a:t> yang </a:t>
            </a:r>
            <a:r>
              <a:rPr lang="en-GB" sz="2000" dirty="0" err="1">
                <a:latin typeface="+mn-lt"/>
                <a:ea typeface="Open Sans"/>
                <a:cs typeface="Open Sans"/>
                <a:sym typeface="Open Sans"/>
              </a:rPr>
              <a:t>kurang</a:t>
            </a:r>
            <a:r>
              <a:rPr lang="en-GB" sz="2000" dirty="0">
                <a:latin typeface="+mn-lt"/>
                <a:ea typeface="Open Sans"/>
                <a:cs typeface="Open Sans"/>
                <a:sym typeface="Open Sans"/>
              </a:rPr>
              <a:t> </a:t>
            </a:r>
            <a:r>
              <a:rPr lang="en-GB" sz="2000" dirty="0" err="1">
                <a:latin typeface="+mn-lt"/>
                <a:ea typeface="Open Sans"/>
                <a:cs typeface="Open Sans"/>
                <a:sym typeface="Open Sans"/>
              </a:rPr>
              <a:t>jelas</a:t>
            </a:r>
            <a:r>
              <a:rPr lang="en-GB" sz="2000" dirty="0">
                <a:latin typeface="+mn-lt"/>
                <a:ea typeface="Open Sans"/>
                <a:cs typeface="Open Sans"/>
                <a:sym typeface="Open Sans"/>
              </a:rPr>
              <a:t> </a:t>
            </a:r>
            <a:r>
              <a:rPr lang="en-GB" sz="2000" dirty="0" err="1">
                <a:latin typeface="+mn-lt"/>
                <a:ea typeface="Open Sans"/>
                <a:cs typeface="Open Sans"/>
                <a:sym typeface="Open Sans"/>
              </a:rPr>
              <a:t>serta</a:t>
            </a:r>
            <a:r>
              <a:rPr lang="en-GB" sz="2000" dirty="0">
                <a:latin typeface="+mn-lt"/>
                <a:ea typeface="Open Sans"/>
                <a:cs typeface="Open Sans"/>
                <a:sym typeface="Open Sans"/>
              </a:rPr>
              <a:t> </a:t>
            </a:r>
            <a:r>
              <a:rPr lang="en-GB" sz="2000" dirty="0" err="1">
                <a:latin typeface="+mn-lt"/>
                <a:ea typeface="Open Sans"/>
                <a:cs typeface="Open Sans"/>
                <a:sym typeface="Open Sans"/>
              </a:rPr>
              <a:t>untuk</a:t>
            </a:r>
            <a:r>
              <a:rPr lang="en-GB" sz="2000" dirty="0">
                <a:latin typeface="+mn-lt"/>
                <a:ea typeface="Open Sans"/>
                <a:cs typeface="Open Sans"/>
                <a:sym typeface="Open Sans"/>
              </a:rPr>
              <a:t> </a:t>
            </a:r>
            <a:r>
              <a:rPr lang="en-GB" sz="2000" dirty="0" err="1">
                <a:latin typeface="+mn-lt"/>
                <a:ea typeface="Open Sans"/>
                <a:cs typeface="Open Sans"/>
                <a:sym typeface="Open Sans"/>
              </a:rPr>
              <a:t>memastikan</a:t>
            </a:r>
            <a:r>
              <a:rPr lang="en-GB" sz="2000" dirty="0">
                <a:latin typeface="+mn-lt"/>
                <a:ea typeface="Open Sans"/>
                <a:cs typeface="Open Sans"/>
                <a:sym typeface="Open Sans"/>
              </a:rPr>
              <a:t> </a:t>
            </a:r>
            <a:r>
              <a:rPr lang="en-GB" sz="2000" dirty="0" err="1">
                <a:latin typeface="+mn-lt"/>
                <a:ea typeface="Open Sans"/>
                <a:cs typeface="Open Sans"/>
                <a:sym typeface="Open Sans"/>
              </a:rPr>
              <a:t>pengumpulan</a:t>
            </a:r>
            <a:r>
              <a:rPr lang="en-GB" sz="2000" dirty="0">
                <a:latin typeface="+mn-lt"/>
                <a:ea typeface="Open Sans"/>
                <a:cs typeface="Open Sans"/>
                <a:sym typeface="Open Sans"/>
              </a:rPr>
              <a:t> data yang </a:t>
            </a:r>
            <a:r>
              <a:rPr lang="en-GB" sz="2000" dirty="0" err="1">
                <a:latin typeface="+mn-lt"/>
                <a:ea typeface="Open Sans"/>
                <a:cs typeface="Open Sans"/>
                <a:sym typeface="Open Sans"/>
              </a:rPr>
              <a:t>dikumpulkan</a:t>
            </a:r>
            <a:r>
              <a:rPr lang="en-GB" sz="2000" dirty="0">
                <a:latin typeface="+mn-lt"/>
                <a:ea typeface="Open Sans"/>
                <a:cs typeface="Open Sans"/>
                <a:sym typeface="Open Sans"/>
              </a:rPr>
              <a:t> </a:t>
            </a:r>
            <a:r>
              <a:rPr lang="en-GB" sz="2000" dirty="0" err="1">
                <a:latin typeface="+mn-lt"/>
                <a:ea typeface="Open Sans"/>
                <a:cs typeface="Open Sans"/>
                <a:sym typeface="Open Sans"/>
              </a:rPr>
              <a:t>lebih</a:t>
            </a:r>
            <a:r>
              <a:rPr lang="en-GB" sz="2000" dirty="0">
                <a:latin typeface="+mn-lt"/>
                <a:ea typeface="Open Sans"/>
                <a:cs typeface="Open Sans"/>
                <a:sym typeface="Open Sans"/>
              </a:rPr>
              <a:t> </a:t>
            </a:r>
            <a:r>
              <a:rPr lang="en-GB" sz="2000" dirty="0" err="1">
                <a:latin typeface="+mn-lt"/>
                <a:ea typeface="Open Sans"/>
                <a:cs typeface="Open Sans"/>
                <a:sym typeface="Open Sans"/>
              </a:rPr>
              <a:t>akurat</a:t>
            </a:r>
            <a:r>
              <a:rPr lang="en-GB" sz="2000" dirty="0">
                <a:latin typeface="+mn-lt"/>
                <a:ea typeface="Open Sans"/>
                <a:cs typeface="Open Sans"/>
                <a:sym typeface="Open Sans"/>
              </a:rPr>
              <a:t>.</a:t>
            </a:r>
          </a:p>
          <a:p>
            <a:pPr marL="342900" marR="0" lvl="0" algn="l" defTabSz="914400" rtl="0" eaLnBrk="1" fontAlgn="auto" latinLnBrk="0" hangingPunct="1">
              <a:lnSpc>
                <a:spcPct val="150000"/>
              </a:lnSpc>
              <a:spcBef>
                <a:spcPts val="0"/>
              </a:spcBef>
              <a:spcAft>
                <a:spcPts val="0"/>
              </a:spcAft>
              <a:buClr>
                <a:srgbClr val="000000"/>
              </a:buClr>
              <a:buSzTx/>
              <a:tabLst/>
              <a:defRPr/>
            </a:pPr>
            <a:endParaRPr kumimoji="0" lang="en-GB" sz="2000" b="0" i="0" u="none" strike="noStrike" kern="0" cap="none" spc="0" normalizeH="0" baseline="0" noProof="0" dirty="0">
              <a:ln>
                <a:noFill/>
              </a:ln>
              <a:solidFill>
                <a:srgbClr val="000000"/>
              </a:solidFill>
              <a:effectLst/>
              <a:uLnTx/>
              <a:uFillTx/>
              <a:latin typeface="+mn-lt"/>
              <a:ea typeface="Open Sans"/>
              <a:cs typeface="Open Sans"/>
              <a:sym typeface="Open Sans"/>
            </a:endParaRPr>
          </a:p>
          <a:p>
            <a:pPr marL="342900" marR="0" lvl="0" indent="-3429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US" sz="2000" i="1" dirty="0" err="1">
                <a:latin typeface="+mn-lt"/>
                <a:ea typeface="Open Sans"/>
                <a:cs typeface="Open Sans"/>
                <a:sym typeface="Open Sans"/>
              </a:rPr>
              <a:t>Studi</a:t>
            </a:r>
            <a:r>
              <a:rPr lang="en-US" sz="2000" i="1" dirty="0">
                <a:latin typeface="+mn-lt"/>
                <a:ea typeface="Open Sans"/>
                <a:cs typeface="Open Sans"/>
                <a:sym typeface="Open Sans"/>
              </a:rPr>
              <a:t> Pustaka (Library Research)</a:t>
            </a:r>
            <a:endParaRPr lang="en-GB" sz="2000" i="1" dirty="0">
              <a:latin typeface="+mn-lt"/>
              <a:ea typeface="Open Sans"/>
              <a:cs typeface="Open Sans"/>
              <a:sym typeface="Open Sans"/>
            </a:endParaRPr>
          </a:p>
          <a:p>
            <a:pPr marL="342900" marR="0" lvl="0" algn="l" defTabSz="914400" rtl="0" eaLnBrk="1" fontAlgn="auto" latinLnBrk="0" hangingPunct="1">
              <a:lnSpc>
                <a:spcPct val="150000"/>
              </a:lnSpc>
              <a:spcBef>
                <a:spcPts val="0"/>
              </a:spcBef>
              <a:spcAft>
                <a:spcPts val="0"/>
              </a:spcAft>
              <a:buClr>
                <a:srgbClr val="000000"/>
              </a:buClr>
              <a:buSzTx/>
              <a:tabLst/>
              <a:defRPr/>
            </a:pPr>
            <a:r>
              <a:rPr lang="en-GB" sz="2000" dirty="0" err="1">
                <a:latin typeface="+mn-lt"/>
                <a:ea typeface="Open Sans"/>
                <a:cs typeface="Open Sans"/>
                <a:sym typeface="Open Sans"/>
              </a:rPr>
              <a:t>Studi</a:t>
            </a:r>
            <a:r>
              <a:rPr lang="en-GB" sz="2000" dirty="0">
                <a:latin typeface="+mn-lt"/>
                <a:ea typeface="Open Sans"/>
                <a:cs typeface="Open Sans"/>
                <a:sym typeface="Open Sans"/>
              </a:rPr>
              <a:t> Pustaka </a:t>
            </a:r>
            <a:r>
              <a:rPr lang="en-GB" sz="2000" dirty="0" err="1">
                <a:latin typeface="+mn-lt"/>
                <a:ea typeface="Open Sans"/>
                <a:cs typeface="Open Sans"/>
                <a:sym typeface="Open Sans"/>
              </a:rPr>
              <a:t>memungkinkan</a:t>
            </a:r>
            <a:r>
              <a:rPr lang="en-GB" sz="2000" dirty="0">
                <a:latin typeface="+mn-lt"/>
                <a:ea typeface="Open Sans"/>
                <a:cs typeface="Open Sans"/>
                <a:sym typeface="Open Sans"/>
              </a:rPr>
              <a:t> </a:t>
            </a:r>
            <a:r>
              <a:rPr lang="en-GB" sz="2000" dirty="0" err="1">
                <a:latin typeface="+mn-lt"/>
                <a:ea typeface="Open Sans"/>
                <a:cs typeface="Open Sans"/>
                <a:sym typeface="Open Sans"/>
              </a:rPr>
              <a:t>peneliti</a:t>
            </a:r>
            <a:r>
              <a:rPr lang="en-GB" sz="2000" dirty="0">
                <a:latin typeface="+mn-lt"/>
                <a:ea typeface="Open Sans"/>
                <a:cs typeface="Open Sans"/>
                <a:sym typeface="Open Sans"/>
              </a:rPr>
              <a:t> </a:t>
            </a:r>
            <a:r>
              <a:rPr lang="en-GB" sz="2000" dirty="0" err="1">
                <a:latin typeface="+mn-lt"/>
                <a:ea typeface="Open Sans"/>
                <a:cs typeface="Open Sans"/>
                <a:sym typeface="Open Sans"/>
              </a:rPr>
              <a:t>memperoleh</a:t>
            </a:r>
            <a:r>
              <a:rPr lang="en-GB" sz="2000" dirty="0">
                <a:latin typeface="+mn-lt"/>
                <a:ea typeface="Open Sans"/>
                <a:cs typeface="Open Sans"/>
                <a:sym typeface="Open Sans"/>
              </a:rPr>
              <a:t> </a:t>
            </a:r>
            <a:r>
              <a:rPr lang="en-GB" sz="2000" dirty="0" err="1">
                <a:latin typeface="+mn-lt"/>
                <a:ea typeface="Open Sans"/>
                <a:cs typeface="Open Sans"/>
                <a:sym typeface="Open Sans"/>
              </a:rPr>
              <a:t>informasi</a:t>
            </a:r>
            <a:r>
              <a:rPr lang="en-GB" sz="2000" dirty="0">
                <a:latin typeface="+mn-lt"/>
                <a:ea typeface="Open Sans"/>
                <a:cs typeface="Open Sans"/>
                <a:sym typeface="Open Sans"/>
              </a:rPr>
              <a:t> </a:t>
            </a:r>
            <a:r>
              <a:rPr lang="en-GB" sz="2000" dirty="0" err="1">
                <a:latin typeface="+mn-lt"/>
                <a:ea typeface="Open Sans"/>
                <a:cs typeface="Open Sans"/>
                <a:sym typeface="Open Sans"/>
              </a:rPr>
              <a:t>dari</a:t>
            </a:r>
            <a:r>
              <a:rPr lang="en-GB" sz="2000" dirty="0">
                <a:latin typeface="+mn-lt"/>
                <a:ea typeface="Open Sans"/>
                <a:cs typeface="Open Sans"/>
                <a:sym typeface="Open Sans"/>
              </a:rPr>
              <a:t> </a:t>
            </a:r>
            <a:r>
              <a:rPr lang="en-GB" sz="2000" dirty="0" err="1">
                <a:latin typeface="+mn-lt"/>
                <a:ea typeface="Open Sans"/>
                <a:cs typeface="Open Sans"/>
                <a:sym typeface="Open Sans"/>
              </a:rPr>
              <a:t>sumber</a:t>
            </a:r>
            <a:r>
              <a:rPr lang="en-GB" sz="2000" dirty="0">
                <a:latin typeface="+mn-lt"/>
                <a:ea typeface="Open Sans"/>
                <a:cs typeface="Open Sans"/>
                <a:sym typeface="Open Sans"/>
              </a:rPr>
              <a:t> yang </a:t>
            </a:r>
            <a:r>
              <a:rPr lang="en-GB" sz="2000" dirty="0" err="1">
                <a:latin typeface="+mn-lt"/>
                <a:ea typeface="Open Sans"/>
                <a:cs typeface="Open Sans"/>
                <a:sym typeface="Open Sans"/>
              </a:rPr>
              <a:t>sudah</a:t>
            </a:r>
            <a:r>
              <a:rPr lang="en-GB" sz="2000" dirty="0">
                <a:latin typeface="+mn-lt"/>
                <a:ea typeface="Open Sans"/>
                <a:cs typeface="Open Sans"/>
                <a:sym typeface="Open Sans"/>
              </a:rPr>
              <a:t> </a:t>
            </a:r>
            <a:r>
              <a:rPr lang="en-GB" sz="2000" dirty="0" err="1">
                <a:latin typeface="+mn-lt"/>
                <a:ea typeface="Open Sans"/>
                <a:cs typeface="Open Sans"/>
                <a:sym typeface="Open Sans"/>
              </a:rPr>
              <a:t>ada</a:t>
            </a:r>
            <a:r>
              <a:rPr lang="en-GB" sz="2000" dirty="0">
                <a:latin typeface="+mn-lt"/>
                <a:ea typeface="Open Sans"/>
                <a:cs typeface="Open Sans"/>
                <a:sym typeface="Open Sans"/>
              </a:rPr>
              <a:t>, </a:t>
            </a:r>
            <a:r>
              <a:rPr lang="en-GB" sz="2000" dirty="0" err="1">
                <a:latin typeface="+mn-lt"/>
                <a:ea typeface="Open Sans"/>
                <a:cs typeface="Open Sans"/>
                <a:sym typeface="Open Sans"/>
              </a:rPr>
              <a:t>seperti</a:t>
            </a:r>
            <a:r>
              <a:rPr lang="en-GB" sz="2000" dirty="0">
                <a:latin typeface="+mn-lt"/>
                <a:ea typeface="Open Sans"/>
                <a:cs typeface="Open Sans"/>
                <a:sym typeface="Open Sans"/>
              </a:rPr>
              <a:t> </a:t>
            </a:r>
            <a:r>
              <a:rPr lang="en-GB" sz="2000" dirty="0" err="1">
                <a:latin typeface="+mn-lt"/>
                <a:ea typeface="Open Sans"/>
                <a:cs typeface="Open Sans"/>
                <a:sym typeface="Open Sans"/>
              </a:rPr>
              <a:t>buku</a:t>
            </a:r>
            <a:r>
              <a:rPr lang="en-GB" sz="2000" dirty="0">
                <a:latin typeface="+mn-lt"/>
                <a:ea typeface="Open Sans"/>
                <a:cs typeface="Open Sans"/>
                <a:sym typeface="Open Sans"/>
              </a:rPr>
              <a:t>, </a:t>
            </a:r>
            <a:r>
              <a:rPr lang="en-GB" sz="2000" dirty="0" err="1">
                <a:latin typeface="+mn-lt"/>
                <a:ea typeface="Open Sans"/>
                <a:cs typeface="Open Sans"/>
                <a:sym typeface="Open Sans"/>
              </a:rPr>
              <a:t>jurnal</a:t>
            </a:r>
            <a:r>
              <a:rPr lang="en-GB" sz="2000" dirty="0">
                <a:latin typeface="+mn-lt"/>
                <a:ea typeface="Open Sans"/>
                <a:cs typeface="Open Sans"/>
                <a:sym typeface="Open Sans"/>
              </a:rPr>
              <a:t>, </a:t>
            </a:r>
            <a:r>
              <a:rPr lang="en-GB" sz="2000" dirty="0" err="1">
                <a:latin typeface="+mn-lt"/>
                <a:ea typeface="Open Sans"/>
                <a:cs typeface="Open Sans"/>
                <a:sym typeface="Open Sans"/>
              </a:rPr>
              <a:t>artikel</a:t>
            </a:r>
            <a:r>
              <a:rPr lang="en-GB" sz="2000" dirty="0">
                <a:latin typeface="+mn-lt"/>
                <a:ea typeface="Open Sans"/>
                <a:cs typeface="Open Sans"/>
                <a:sym typeface="Open Sans"/>
              </a:rPr>
              <a:t>, dan </a:t>
            </a:r>
            <a:r>
              <a:rPr lang="en-GB" sz="2000" dirty="0" err="1">
                <a:latin typeface="+mn-lt"/>
                <a:ea typeface="Open Sans"/>
                <a:cs typeface="Open Sans"/>
                <a:sym typeface="Open Sans"/>
              </a:rPr>
              <a:t>dokumen</a:t>
            </a:r>
            <a:r>
              <a:rPr lang="en-GB" sz="2000" dirty="0">
                <a:latin typeface="+mn-lt"/>
                <a:ea typeface="Open Sans"/>
                <a:cs typeface="Open Sans"/>
                <a:sym typeface="Open Sans"/>
              </a:rPr>
              <a:t> </a:t>
            </a:r>
            <a:r>
              <a:rPr lang="en-GB" sz="2000" dirty="0" err="1">
                <a:latin typeface="+mn-lt"/>
                <a:ea typeface="Open Sans"/>
                <a:cs typeface="Open Sans"/>
                <a:sym typeface="Open Sans"/>
              </a:rPr>
              <a:t>lainnya</a:t>
            </a:r>
            <a:r>
              <a:rPr lang="en-GB" sz="2000" dirty="0">
                <a:latin typeface="+mn-lt"/>
                <a:ea typeface="Open Sans"/>
                <a:cs typeface="Open Sans"/>
                <a:sym typeface="Open Sans"/>
              </a:rPr>
              <a:t>, yang </a:t>
            </a:r>
            <a:r>
              <a:rPr lang="en-GB" sz="2000" dirty="0" err="1">
                <a:latin typeface="+mn-lt"/>
                <a:ea typeface="Open Sans"/>
                <a:cs typeface="Open Sans"/>
                <a:sym typeface="Open Sans"/>
              </a:rPr>
              <a:t>dapat</a:t>
            </a:r>
            <a:r>
              <a:rPr lang="en-GB" sz="2000" dirty="0">
                <a:latin typeface="+mn-lt"/>
                <a:ea typeface="Open Sans"/>
                <a:cs typeface="Open Sans"/>
                <a:sym typeface="Open Sans"/>
              </a:rPr>
              <a:t> </a:t>
            </a:r>
            <a:r>
              <a:rPr lang="en-GB" sz="2000" dirty="0" err="1">
                <a:latin typeface="+mn-lt"/>
                <a:ea typeface="Open Sans"/>
                <a:cs typeface="Open Sans"/>
                <a:sym typeface="Open Sans"/>
              </a:rPr>
              <a:t>memberikan</a:t>
            </a:r>
            <a:r>
              <a:rPr lang="en-GB" sz="2000" dirty="0">
                <a:latin typeface="+mn-lt"/>
                <a:ea typeface="Open Sans"/>
                <a:cs typeface="Open Sans"/>
                <a:sym typeface="Open Sans"/>
              </a:rPr>
              <a:t> </a:t>
            </a:r>
            <a:r>
              <a:rPr lang="en-GB" sz="2000" dirty="0" err="1">
                <a:latin typeface="+mn-lt"/>
                <a:ea typeface="Open Sans"/>
                <a:cs typeface="Open Sans"/>
                <a:sym typeface="Open Sans"/>
              </a:rPr>
              <a:t>landasan</a:t>
            </a:r>
            <a:r>
              <a:rPr lang="en-GB" sz="2000" dirty="0">
                <a:latin typeface="+mn-lt"/>
                <a:ea typeface="Open Sans"/>
                <a:cs typeface="Open Sans"/>
                <a:sym typeface="Open Sans"/>
              </a:rPr>
              <a:t> </a:t>
            </a:r>
            <a:r>
              <a:rPr lang="en-GB" sz="2000" dirty="0" err="1">
                <a:latin typeface="+mn-lt"/>
                <a:ea typeface="Open Sans"/>
                <a:cs typeface="Open Sans"/>
                <a:sym typeface="Open Sans"/>
              </a:rPr>
              <a:t>teoritis</a:t>
            </a:r>
            <a:r>
              <a:rPr lang="en-GB" sz="2000" dirty="0">
                <a:latin typeface="+mn-lt"/>
                <a:ea typeface="Open Sans"/>
                <a:cs typeface="Open Sans"/>
                <a:sym typeface="Open Sans"/>
              </a:rPr>
              <a:t> yang </a:t>
            </a:r>
            <a:r>
              <a:rPr lang="en-GB" sz="2000" dirty="0" err="1">
                <a:latin typeface="+mn-lt"/>
                <a:ea typeface="Open Sans"/>
                <a:cs typeface="Open Sans"/>
                <a:sym typeface="Open Sans"/>
              </a:rPr>
              <a:t>kuat</a:t>
            </a:r>
            <a:r>
              <a:rPr lang="en-GB" sz="2000" dirty="0">
                <a:latin typeface="+mn-lt"/>
                <a:ea typeface="Open Sans"/>
                <a:cs typeface="Open Sans"/>
                <a:sym typeface="Open Sans"/>
              </a:rPr>
              <a:t> dan </a:t>
            </a:r>
            <a:r>
              <a:rPr lang="en-GB" sz="2000" dirty="0" err="1">
                <a:latin typeface="+mn-lt"/>
                <a:ea typeface="Open Sans"/>
                <a:cs typeface="Open Sans"/>
                <a:sym typeface="Open Sans"/>
              </a:rPr>
              <a:t>konteks</a:t>
            </a:r>
            <a:r>
              <a:rPr lang="en-GB" sz="2000" dirty="0">
                <a:latin typeface="+mn-lt"/>
                <a:ea typeface="Open Sans"/>
                <a:cs typeface="Open Sans"/>
                <a:sym typeface="Open Sans"/>
              </a:rPr>
              <a:t> </a:t>
            </a:r>
            <a:r>
              <a:rPr lang="en-GB" sz="2000" dirty="0" err="1">
                <a:latin typeface="+mn-lt"/>
                <a:ea typeface="Open Sans"/>
                <a:cs typeface="Open Sans"/>
                <a:sym typeface="Open Sans"/>
              </a:rPr>
              <a:t>historis</a:t>
            </a:r>
            <a:r>
              <a:rPr lang="en-GB" sz="2000" dirty="0">
                <a:latin typeface="+mn-lt"/>
                <a:ea typeface="Open Sans"/>
                <a:cs typeface="Open Sans"/>
                <a:sym typeface="Open Sans"/>
              </a:rPr>
              <a:t> </a:t>
            </a:r>
            <a:r>
              <a:rPr lang="en-GB" sz="2000" dirty="0" err="1">
                <a:latin typeface="+mn-lt"/>
                <a:ea typeface="Open Sans"/>
                <a:cs typeface="Open Sans"/>
                <a:sym typeface="Open Sans"/>
              </a:rPr>
              <a:t>untuk</a:t>
            </a:r>
            <a:r>
              <a:rPr lang="en-GB" sz="2000" dirty="0">
                <a:latin typeface="+mn-lt"/>
                <a:ea typeface="Open Sans"/>
                <a:cs typeface="Open Sans"/>
                <a:sym typeface="Open Sans"/>
              </a:rPr>
              <a:t> </a:t>
            </a:r>
            <a:r>
              <a:rPr lang="en-GB" sz="2000" dirty="0" err="1">
                <a:latin typeface="+mn-lt"/>
                <a:ea typeface="Open Sans"/>
                <a:cs typeface="Open Sans"/>
                <a:sym typeface="Open Sans"/>
              </a:rPr>
              <a:t>penelitian</a:t>
            </a:r>
            <a:r>
              <a:rPr lang="en-GB" sz="2000" dirty="0">
                <a:latin typeface="+mn-lt"/>
                <a:ea typeface="Open Sans"/>
                <a:cs typeface="Open Sans"/>
                <a:sym typeface="Open Sans"/>
              </a:rPr>
              <a:t>.</a:t>
            </a:r>
            <a:endParaRPr kumimoji="0" lang="en-GB" sz="2000" b="0" i="0" u="none" strike="noStrike" kern="0" cap="none" spc="0" normalizeH="0" baseline="0" noProof="0" dirty="0">
              <a:ln>
                <a:noFill/>
              </a:ln>
              <a:solidFill>
                <a:srgbClr val="000000"/>
              </a:solidFill>
              <a:effectLst/>
              <a:uLnTx/>
              <a:uFillTx/>
              <a:latin typeface="+mn-lt"/>
              <a:ea typeface="Open Sans"/>
              <a:cs typeface="Open Sans"/>
              <a:sym typeface="Open Sans"/>
            </a:endParaRPr>
          </a:p>
        </p:txBody>
      </p:sp>
      <p:grpSp>
        <p:nvGrpSpPr>
          <p:cNvPr id="2" name="Google Shape;296;p5">
            <a:extLst>
              <a:ext uri="{FF2B5EF4-FFF2-40B4-BE49-F238E27FC236}">
                <a16:creationId xmlns:a16="http://schemas.microsoft.com/office/drawing/2014/main" id="{9DA42FA8-8509-0E8E-D7A5-5163FA1CAD72}"/>
              </a:ext>
            </a:extLst>
          </p:cNvPr>
          <p:cNvGrpSpPr/>
          <p:nvPr/>
        </p:nvGrpSpPr>
        <p:grpSpPr>
          <a:xfrm>
            <a:off x="10810488" y="5964809"/>
            <a:ext cx="1381512" cy="803421"/>
            <a:chOff x="7955784" y="4357460"/>
            <a:chExt cx="1381512" cy="803421"/>
          </a:xfrm>
        </p:grpSpPr>
        <p:sp>
          <p:nvSpPr>
            <p:cNvPr id="10" name="Google Shape;297;p5">
              <a:hlinkClick r:id="rId3" action="ppaction://hlinksldjump"/>
              <a:extLst>
                <a:ext uri="{FF2B5EF4-FFF2-40B4-BE49-F238E27FC236}">
                  <a16:creationId xmlns:a16="http://schemas.microsoft.com/office/drawing/2014/main" id="{7B09778A-5257-80AF-CD46-5C7C3589DB0F}"/>
                </a:ext>
              </a:extLst>
            </p:cNvPr>
            <p:cNvSpPr/>
            <p:nvPr/>
          </p:nvSpPr>
          <p:spPr>
            <a:xfrm>
              <a:off x="7955784" y="4357460"/>
              <a:ext cx="1381512" cy="803421"/>
            </a:xfrm>
            <a:prstGeom prst="roundRect">
              <a:avLst>
                <a:gd name="adj" fmla="val 50000"/>
              </a:avLst>
            </a:prstGeom>
            <a:gradFill>
              <a:gsLst>
                <a:gs pos="0">
                  <a:srgbClr val="FF6600"/>
                </a:gs>
                <a:gs pos="100000">
                  <a:srgbClr val="FF9933"/>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303;p5">
              <a:extLst>
                <a:ext uri="{FF2B5EF4-FFF2-40B4-BE49-F238E27FC236}">
                  <a16:creationId xmlns:a16="http://schemas.microsoft.com/office/drawing/2014/main" id="{17B2EF31-103E-32EC-7AF3-E1113BD0CB28}"/>
                </a:ext>
              </a:extLst>
            </p:cNvPr>
            <p:cNvSpPr txBox="1"/>
            <p:nvPr/>
          </p:nvSpPr>
          <p:spPr>
            <a:xfrm>
              <a:off x="8650890" y="4408107"/>
              <a:ext cx="5469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lt1"/>
                  </a:solidFill>
                  <a:latin typeface="Open Sans ExtraBold"/>
                  <a:ea typeface="Open Sans ExtraBold"/>
                  <a:cs typeface="Open Sans ExtraBold"/>
                  <a:sym typeface="Open Sans ExtraBold"/>
                </a:rPr>
                <a:t>04</a:t>
              </a:r>
              <a:endParaRPr sz="2400" dirty="0">
                <a:solidFill>
                  <a:schemeClr val="lt1"/>
                </a:solidFill>
                <a:latin typeface="Open Sans ExtraBold"/>
                <a:ea typeface="Open Sans ExtraBold"/>
                <a:cs typeface="Open Sans ExtraBold"/>
                <a:sym typeface="Open Sans ExtraBold"/>
              </a:endParaRPr>
            </a:p>
          </p:txBody>
        </p:sp>
        <p:sp>
          <p:nvSpPr>
            <p:cNvPr id="12" name="Google Shape;304;p5">
              <a:extLst>
                <a:ext uri="{FF2B5EF4-FFF2-40B4-BE49-F238E27FC236}">
                  <a16:creationId xmlns:a16="http://schemas.microsoft.com/office/drawing/2014/main" id="{10D71D36-848A-BA7F-9380-4C732829B026}"/>
                </a:ext>
              </a:extLst>
            </p:cNvPr>
            <p:cNvSpPr txBox="1"/>
            <p:nvPr/>
          </p:nvSpPr>
          <p:spPr>
            <a:xfrm>
              <a:off x="8650890" y="4719297"/>
              <a:ext cx="68640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Open Sans"/>
                  <a:ea typeface="Open Sans"/>
                  <a:cs typeface="Open Sans"/>
                  <a:sym typeface="Open Sans"/>
                </a:rPr>
                <a:t>NEXT</a:t>
              </a:r>
              <a:endParaRPr sz="1600" dirty="0">
                <a:solidFill>
                  <a:schemeClr val="lt1"/>
                </a:solidFill>
                <a:latin typeface="Open Sans"/>
                <a:ea typeface="Open Sans"/>
                <a:cs typeface="Open Sans"/>
                <a:sym typeface="Open Sans"/>
              </a:endParaRPr>
            </a:p>
          </p:txBody>
        </p:sp>
      </p:grpSp>
    </p:spTree>
    <p:extLst>
      <p:ext uri="{BB962C8B-B14F-4D97-AF65-F5344CB8AC3E}">
        <p14:creationId xmlns:p14="http://schemas.microsoft.com/office/powerpoint/2010/main" val="250143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
          <p:cNvSpPr/>
          <p:nvPr/>
        </p:nvSpPr>
        <p:spPr>
          <a:xfrm>
            <a:off x="0" y="0"/>
            <a:ext cx="12192000" cy="6858000"/>
          </a:xfrm>
          <a:prstGeom prst="rect">
            <a:avLst/>
          </a:prstGeom>
          <a:gradFill>
            <a:gsLst>
              <a:gs pos="0">
                <a:srgbClr val="BFBFBF">
                  <a:alpha val="49411"/>
                </a:srgbClr>
              </a:gs>
              <a:gs pos="100000">
                <a:srgbClr val="F2F2F2">
                  <a:alpha val="74509"/>
                </a:srgbClr>
              </a:gs>
            </a:gsLst>
            <a:lin ang="135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6788417" y="650339"/>
            <a:ext cx="4437530" cy="5620870"/>
          </a:xfrm>
          <a:prstGeom prst="roundRect">
            <a:avLst>
              <a:gd name="adj" fmla="val 4048"/>
            </a:avLst>
          </a:prstGeom>
          <a:solidFill>
            <a:schemeClr val="lt1"/>
          </a:solidFill>
          <a:ln>
            <a:noFill/>
          </a:ln>
          <a:effectLst>
            <a:outerShdw blurRad="444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p:cNvSpPr/>
          <p:nvPr/>
        </p:nvSpPr>
        <p:spPr>
          <a:xfrm>
            <a:off x="6882546" y="738708"/>
            <a:ext cx="4249272" cy="5444132"/>
          </a:xfrm>
          <a:prstGeom prst="roundRect">
            <a:avLst>
              <a:gd name="adj" fmla="val 4048"/>
            </a:avLst>
          </a:prstGeom>
          <a:solidFill>
            <a:srgbClr val="F2F2F2"/>
          </a:solidFill>
          <a:ln w="12700"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2"/>
          <p:cNvSpPr/>
          <p:nvPr/>
        </p:nvSpPr>
        <p:spPr>
          <a:xfrm>
            <a:off x="6942844" y="796774"/>
            <a:ext cx="4128676" cy="5328000"/>
          </a:xfrm>
          <a:prstGeom prst="roundRect">
            <a:avLst>
              <a:gd name="adj" fmla="val 4048"/>
            </a:avLst>
          </a:prstGeom>
          <a:solidFill>
            <a:schemeClr val="lt1"/>
          </a:solidFill>
          <a:ln w="12700" cap="flat" cmpd="sng">
            <a:solidFill>
              <a:srgbClr val="BFBFBF"/>
            </a:solidFill>
            <a:prstDash val="dashDot"/>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02" name="Google Shape;102;p2"/>
          <p:cNvSpPr/>
          <p:nvPr/>
        </p:nvSpPr>
        <p:spPr>
          <a:xfrm>
            <a:off x="6204857" y="650339"/>
            <a:ext cx="130628" cy="5619600"/>
          </a:xfrm>
          <a:prstGeom prst="rect">
            <a:avLst/>
          </a:prstGeom>
          <a:gradFill>
            <a:gsLst>
              <a:gs pos="0">
                <a:srgbClr val="00A47D"/>
              </a:gs>
              <a:gs pos="25000">
                <a:srgbClr val="00A2CE"/>
              </a:gs>
              <a:gs pos="50000">
                <a:srgbClr val="D448CA"/>
              </a:gs>
              <a:gs pos="75000">
                <a:srgbClr val="FB691E"/>
              </a:gs>
              <a:gs pos="100000">
                <a:srgbClr val="FFD200"/>
              </a:gs>
            </a:gsLst>
            <a:lin ang="2700000" scaled="0"/>
          </a:gradFill>
          <a:ln w="76200" cap="flat" cmpd="sng">
            <a:solidFill>
              <a:srgbClr val="F2F2F2">
                <a:alpha val="54509"/>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2">
            <a:hlinkClick r:id="" action="ppaction://noaction"/>
          </p:cNvPr>
          <p:cNvSpPr/>
          <p:nvPr/>
        </p:nvSpPr>
        <p:spPr>
          <a:xfrm>
            <a:off x="1099723" y="737423"/>
            <a:ext cx="3875315" cy="714008"/>
          </a:xfrm>
          <a:prstGeom prst="roundRect">
            <a:avLst>
              <a:gd name="adj" fmla="val 50000"/>
            </a:avLst>
          </a:prstGeom>
          <a:gradFill>
            <a:gsLst>
              <a:gs pos="0">
                <a:srgbClr val="006C50"/>
              </a:gs>
              <a:gs pos="100000">
                <a:srgbClr val="00C697"/>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 name="Google Shape;104;p2"/>
          <p:cNvSpPr/>
          <p:nvPr/>
        </p:nvSpPr>
        <p:spPr>
          <a:xfrm>
            <a:off x="6117771" y="941427"/>
            <a:ext cx="304800" cy="306000"/>
          </a:xfrm>
          <a:prstGeom prst="ellipse">
            <a:avLst/>
          </a:prstGeom>
          <a:solidFill>
            <a:srgbClr val="00A47D"/>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5" name="Google Shape;105;p2"/>
          <p:cNvCxnSpPr>
            <a:stCxn id="103" idx="3"/>
            <a:endCxn id="104" idx="2"/>
          </p:cNvCxnSpPr>
          <p:nvPr/>
        </p:nvCxnSpPr>
        <p:spPr>
          <a:xfrm>
            <a:off x="4975038" y="1094427"/>
            <a:ext cx="1142700" cy="0"/>
          </a:xfrm>
          <a:prstGeom prst="straightConnector1">
            <a:avLst/>
          </a:prstGeom>
          <a:noFill/>
          <a:ln w="9525" cap="flat" cmpd="sng">
            <a:solidFill>
              <a:srgbClr val="7F7F7F"/>
            </a:solidFill>
            <a:prstDash val="solid"/>
            <a:miter lim="800000"/>
            <a:headEnd type="none" w="sm" len="sm"/>
            <a:tailEnd type="none" w="sm" len="sm"/>
          </a:ln>
        </p:spPr>
      </p:cxnSp>
      <p:sp>
        <p:nvSpPr>
          <p:cNvPr id="106" name="Google Shape;106;p2"/>
          <p:cNvSpPr/>
          <p:nvPr/>
        </p:nvSpPr>
        <p:spPr>
          <a:xfrm>
            <a:off x="1169801" y="788427"/>
            <a:ext cx="612000" cy="61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n-US" sz="1800" b="0" i="0" u="none" strike="noStrike" cap="none" dirty="0">
              <a:solidFill>
                <a:schemeClr val="lt1"/>
              </a:solidFill>
              <a:latin typeface="Calibri"/>
              <a:ea typeface="Calibri"/>
              <a:cs typeface="Calibri"/>
              <a:sym typeface="Calibri"/>
            </a:endParaRPr>
          </a:p>
        </p:txBody>
      </p:sp>
      <p:sp>
        <p:nvSpPr>
          <p:cNvPr id="107" name="Google Shape;107;p2"/>
          <p:cNvSpPr txBox="1"/>
          <p:nvPr/>
        </p:nvSpPr>
        <p:spPr>
          <a:xfrm>
            <a:off x="1745308" y="710594"/>
            <a:ext cx="60785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Rockwell"/>
                <a:ea typeface="Rockwell"/>
                <a:cs typeface="Rockwell"/>
                <a:sym typeface="Rockwell"/>
              </a:rPr>
              <a:t>01</a:t>
            </a:r>
            <a:endParaRPr sz="2400" b="1" i="0" u="none" strike="noStrike" cap="none">
              <a:solidFill>
                <a:schemeClr val="lt1"/>
              </a:solidFill>
              <a:latin typeface="Rockwell"/>
              <a:ea typeface="Rockwell"/>
              <a:cs typeface="Rockwell"/>
              <a:sym typeface="Rockwell"/>
            </a:endParaRPr>
          </a:p>
        </p:txBody>
      </p:sp>
      <p:sp>
        <p:nvSpPr>
          <p:cNvPr id="108" name="Google Shape;108;p2"/>
          <p:cNvSpPr txBox="1"/>
          <p:nvPr/>
        </p:nvSpPr>
        <p:spPr>
          <a:xfrm>
            <a:off x="1743580" y="1034630"/>
            <a:ext cx="17395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Pendahuluan</a:t>
            </a:r>
            <a:endParaRPr sz="2000" b="0" i="0" u="none" strike="noStrike" cap="none">
              <a:solidFill>
                <a:schemeClr val="lt1"/>
              </a:solidFill>
              <a:latin typeface="Arial"/>
              <a:ea typeface="Arial"/>
              <a:cs typeface="Arial"/>
              <a:sym typeface="Arial"/>
            </a:endParaRPr>
          </a:p>
        </p:txBody>
      </p:sp>
      <p:grpSp>
        <p:nvGrpSpPr>
          <p:cNvPr id="109" name="Google Shape;109;p2"/>
          <p:cNvGrpSpPr/>
          <p:nvPr/>
        </p:nvGrpSpPr>
        <p:grpSpPr>
          <a:xfrm>
            <a:off x="1310790" y="888062"/>
            <a:ext cx="320142" cy="392581"/>
            <a:chOff x="3086313" y="2877049"/>
            <a:chExt cx="320142" cy="392581"/>
          </a:xfrm>
        </p:grpSpPr>
        <p:sp>
          <p:nvSpPr>
            <p:cNvPr id="110" name="Google Shape;110;p2"/>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1" name="Google Shape;111;p2"/>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2" name="Google Shape;112;p2"/>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3" name="Google Shape;113;p2"/>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4" name="Google Shape;114;p2"/>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2"/>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2"/>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2"/>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2"/>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9" name="Google Shape;119;p2"/>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0" name="Google Shape;120;p2"/>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1" name="Google Shape;121;p2"/>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22" name="Google Shape;122;p2">
            <a:hlinkClick r:id="" action="ppaction://noaction"/>
          </p:cNvPr>
          <p:cNvSpPr/>
          <p:nvPr/>
        </p:nvSpPr>
        <p:spPr>
          <a:xfrm>
            <a:off x="1477710" y="1893391"/>
            <a:ext cx="3875315" cy="714008"/>
          </a:xfrm>
          <a:prstGeom prst="roundRect">
            <a:avLst>
              <a:gd name="adj" fmla="val 50000"/>
            </a:avLst>
          </a:prstGeom>
          <a:gradFill>
            <a:gsLst>
              <a:gs pos="0">
                <a:srgbClr val="007392"/>
              </a:gs>
              <a:gs pos="100000">
                <a:srgbClr val="00C8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3" name="Google Shape;123;p2"/>
          <p:cNvSpPr/>
          <p:nvPr/>
        </p:nvSpPr>
        <p:spPr>
          <a:xfrm>
            <a:off x="6117771" y="2096442"/>
            <a:ext cx="304800" cy="306000"/>
          </a:xfrm>
          <a:prstGeom prst="ellipse">
            <a:avLst/>
          </a:prstGeom>
          <a:solidFill>
            <a:srgbClr val="00A2CE"/>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24" name="Google Shape;124;p2"/>
          <p:cNvCxnSpPr>
            <a:stCxn id="122" idx="3"/>
            <a:endCxn id="123" idx="2"/>
          </p:cNvCxnSpPr>
          <p:nvPr/>
        </p:nvCxnSpPr>
        <p:spPr>
          <a:xfrm rot="10800000" flipH="1">
            <a:off x="5353025" y="2249495"/>
            <a:ext cx="764700" cy="900"/>
          </a:xfrm>
          <a:prstGeom prst="straightConnector1">
            <a:avLst/>
          </a:prstGeom>
          <a:noFill/>
          <a:ln w="9525" cap="flat" cmpd="sng">
            <a:solidFill>
              <a:srgbClr val="7F7F7F"/>
            </a:solidFill>
            <a:prstDash val="solid"/>
            <a:miter lim="800000"/>
            <a:headEnd type="none" w="sm" len="sm"/>
            <a:tailEnd type="none" w="sm" len="sm"/>
          </a:ln>
        </p:spPr>
      </p:cxnSp>
      <p:sp>
        <p:nvSpPr>
          <p:cNvPr id="125" name="Google Shape;125;p2"/>
          <p:cNvSpPr/>
          <p:nvPr/>
        </p:nvSpPr>
        <p:spPr>
          <a:xfrm>
            <a:off x="1547788" y="1944395"/>
            <a:ext cx="612000" cy="61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2"/>
          <p:cNvSpPr txBox="1"/>
          <p:nvPr/>
        </p:nvSpPr>
        <p:spPr>
          <a:xfrm>
            <a:off x="2123295" y="1866562"/>
            <a:ext cx="60785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Rockwell"/>
                <a:ea typeface="Rockwell"/>
                <a:cs typeface="Rockwell"/>
                <a:sym typeface="Rockwell"/>
              </a:rPr>
              <a:t>02</a:t>
            </a:r>
            <a:endParaRPr sz="2400" b="1" i="0" u="none" strike="noStrike" cap="none">
              <a:solidFill>
                <a:schemeClr val="lt1"/>
              </a:solidFill>
              <a:latin typeface="Rockwell"/>
              <a:ea typeface="Rockwell"/>
              <a:cs typeface="Rockwell"/>
              <a:sym typeface="Rockwell"/>
            </a:endParaRPr>
          </a:p>
        </p:txBody>
      </p:sp>
      <p:sp>
        <p:nvSpPr>
          <p:cNvPr id="127" name="Google Shape;127;p2"/>
          <p:cNvSpPr txBox="1"/>
          <p:nvPr/>
        </p:nvSpPr>
        <p:spPr>
          <a:xfrm>
            <a:off x="2121567" y="2190598"/>
            <a:ext cx="266009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err="1">
                <a:solidFill>
                  <a:schemeClr val="lt1"/>
                </a:solidFill>
                <a:latin typeface="Arial"/>
                <a:ea typeface="Arial"/>
                <a:cs typeface="Arial"/>
                <a:sym typeface="Arial"/>
              </a:rPr>
              <a:t>Tinjauan</a:t>
            </a:r>
            <a:r>
              <a:rPr lang="en-GB" sz="2000" b="0" i="0" u="none" strike="noStrike" cap="none" dirty="0">
                <a:solidFill>
                  <a:schemeClr val="lt1"/>
                </a:solidFill>
                <a:latin typeface="Arial"/>
                <a:ea typeface="Arial"/>
                <a:cs typeface="Arial"/>
                <a:sym typeface="Arial"/>
              </a:rPr>
              <a:t> Pustaka</a:t>
            </a:r>
            <a:endParaRPr sz="2000" b="0" i="0" u="none" strike="noStrike" cap="none" dirty="0">
              <a:solidFill>
                <a:schemeClr val="lt1"/>
              </a:solidFill>
              <a:latin typeface="Arial"/>
              <a:ea typeface="Arial"/>
              <a:cs typeface="Arial"/>
              <a:sym typeface="Arial"/>
            </a:endParaRPr>
          </a:p>
        </p:txBody>
      </p:sp>
      <p:sp>
        <p:nvSpPr>
          <p:cNvPr id="128" name="Google Shape;128;p2">
            <a:hlinkClick r:id="" action="ppaction://noaction"/>
          </p:cNvPr>
          <p:cNvSpPr/>
          <p:nvPr/>
        </p:nvSpPr>
        <p:spPr>
          <a:xfrm>
            <a:off x="1099723" y="3049359"/>
            <a:ext cx="3875315" cy="714008"/>
          </a:xfrm>
          <a:prstGeom prst="roundRect">
            <a:avLst>
              <a:gd name="adj" fmla="val 50000"/>
            </a:avLst>
          </a:prstGeom>
          <a:gradFill>
            <a:gsLst>
              <a:gs pos="0">
                <a:srgbClr val="9C0C92"/>
              </a:gs>
              <a:gs pos="100000">
                <a:srgbClr val="F35CEA"/>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2"/>
          <p:cNvSpPr/>
          <p:nvPr/>
        </p:nvSpPr>
        <p:spPr>
          <a:xfrm>
            <a:off x="6117771" y="3253363"/>
            <a:ext cx="304800" cy="306000"/>
          </a:xfrm>
          <a:prstGeom prst="ellipse">
            <a:avLst/>
          </a:prstGeom>
          <a:solidFill>
            <a:srgbClr val="D448C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30" name="Google Shape;130;p2"/>
          <p:cNvCxnSpPr>
            <a:stCxn id="128" idx="3"/>
            <a:endCxn id="129" idx="2"/>
          </p:cNvCxnSpPr>
          <p:nvPr/>
        </p:nvCxnSpPr>
        <p:spPr>
          <a:xfrm>
            <a:off x="4975038" y="3406363"/>
            <a:ext cx="1142700" cy="0"/>
          </a:xfrm>
          <a:prstGeom prst="straightConnector1">
            <a:avLst/>
          </a:prstGeom>
          <a:noFill/>
          <a:ln w="9525" cap="flat" cmpd="sng">
            <a:solidFill>
              <a:srgbClr val="7F7F7F"/>
            </a:solidFill>
            <a:prstDash val="solid"/>
            <a:miter lim="800000"/>
            <a:headEnd type="none" w="sm" len="sm"/>
            <a:tailEnd type="none" w="sm" len="sm"/>
          </a:ln>
        </p:spPr>
      </p:cxnSp>
      <p:sp>
        <p:nvSpPr>
          <p:cNvPr id="131" name="Google Shape;131;p2"/>
          <p:cNvSpPr/>
          <p:nvPr/>
        </p:nvSpPr>
        <p:spPr>
          <a:xfrm>
            <a:off x="1169801" y="3100363"/>
            <a:ext cx="612000" cy="61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
          <p:cNvSpPr txBox="1"/>
          <p:nvPr/>
        </p:nvSpPr>
        <p:spPr>
          <a:xfrm>
            <a:off x="1745308" y="3022530"/>
            <a:ext cx="60785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Rockwell"/>
                <a:ea typeface="Rockwell"/>
                <a:cs typeface="Rockwell"/>
                <a:sym typeface="Rockwell"/>
              </a:rPr>
              <a:t>03</a:t>
            </a:r>
            <a:endParaRPr sz="2400" b="1" i="0" u="none" strike="noStrike" cap="none">
              <a:solidFill>
                <a:schemeClr val="lt1"/>
              </a:solidFill>
              <a:latin typeface="Rockwell"/>
              <a:ea typeface="Rockwell"/>
              <a:cs typeface="Rockwell"/>
              <a:sym typeface="Rockwell"/>
            </a:endParaRPr>
          </a:p>
        </p:txBody>
      </p:sp>
      <p:sp>
        <p:nvSpPr>
          <p:cNvPr id="133" name="Google Shape;133;p2"/>
          <p:cNvSpPr txBox="1"/>
          <p:nvPr/>
        </p:nvSpPr>
        <p:spPr>
          <a:xfrm>
            <a:off x="1743580" y="3346566"/>
            <a:ext cx="23150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Metode Penelitian</a:t>
            </a:r>
            <a:endParaRPr sz="2000" b="0" i="0" u="none" strike="noStrike" cap="none">
              <a:solidFill>
                <a:schemeClr val="lt1"/>
              </a:solidFill>
              <a:latin typeface="Arial"/>
              <a:ea typeface="Arial"/>
              <a:cs typeface="Arial"/>
              <a:sym typeface="Arial"/>
            </a:endParaRPr>
          </a:p>
        </p:txBody>
      </p:sp>
      <p:sp>
        <p:nvSpPr>
          <p:cNvPr id="134" name="Google Shape;134;p2">
            <a:hlinkClick r:id="" action="ppaction://noaction"/>
          </p:cNvPr>
          <p:cNvSpPr/>
          <p:nvPr/>
        </p:nvSpPr>
        <p:spPr>
          <a:xfrm>
            <a:off x="1477710" y="4205327"/>
            <a:ext cx="3875315" cy="714008"/>
          </a:xfrm>
          <a:prstGeom prst="roundRect">
            <a:avLst>
              <a:gd name="adj" fmla="val 50000"/>
            </a:avLst>
          </a:prstGeom>
          <a:gradFill>
            <a:gsLst>
              <a:gs pos="0">
                <a:srgbClr val="FB4A03"/>
              </a:gs>
              <a:gs pos="100000">
                <a:srgbClr val="FF953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 name="Google Shape;135;p2"/>
          <p:cNvSpPr/>
          <p:nvPr/>
        </p:nvSpPr>
        <p:spPr>
          <a:xfrm>
            <a:off x="6117771" y="4408378"/>
            <a:ext cx="304800" cy="306000"/>
          </a:xfrm>
          <a:prstGeom prst="ellipse">
            <a:avLst/>
          </a:prstGeom>
          <a:solidFill>
            <a:srgbClr val="FB691E"/>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36" name="Google Shape;136;p2"/>
          <p:cNvCxnSpPr>
            <a:stCxn id="134" idx="3"/>
            <a:endCxn id="135" idx="2"/>
          </p:cNvCxnSpPr>
          <p:nvPr/>
        </p:nvCxnSpPr>
        <p:spPr>
          <a:xfrm rot="10800000" flipH="1">
            <a:off x="5353025" y="4561431"/>
            <a:ext cx="764700" cy="900"/>
          </a:xfrm>
          <a:prstGeom prst="straightConnector1">
            <a:avLst/>
          </a:prstGeom>
          <a:noFill/>
          <a:ln w="9525" cap="flat" cmpd="sng">
            <a:solidFill>
              <a:srgbClr val="7F7F7F"/>
            </a:solidFill>
            <a:prstDash val="solid"/>
            <a:miter lim="800000"/>
            <a:headEnd type="none" w="sm" len="sm"/>
            <a:tailEnd type="none" w="sm" len="sm"/>
          </a:ln>
        </p:spPr>
      </p:cxnSp>
      <p:sp>
        <p:nvSpPr>
          <p:cNvPr id="137" name="Google Shape;137;p2"/>
          <p:cNvSpPr/>
          <p:nvPr/>
        </p:nvSpPr>
        <p:spPr>
          <a:xfrm>
            <a:off x="1547788" y="4256331"/>
            <a:ext cx="612000" cy="61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2"/>
          <p:cNvSpPr txBox="1"/>
          <p:nvPr/>
        </p:nvSpPr>
        <p:spPr>
          <a:xfrm>
            <a:off x="2123295" y="4178498"/>
            <a:ext cx="60785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Rockwell"/>
                <a:ea typeface="Rockwell"/>
                <a:cs typeface="Rockwell"/>
                <a:sym typeface="Rockwell"/>
              </a:rPr>
              <a:t>04</a:t>
            </a:r>
            <a:endParaRPr sz="2400" b="1" i="0" u="none" strike="noStrike" cap="none">
              <a:solidFill>
                <a:schemeClr val="lt1"/>
              </a:solidFill>
              <a:latin typeface="Rockwell"/>
              <a:ea typeface="Rockwell"/>
              <a:cs typeface="Rockwell"/>
              <a:sym typeface="Rockwell"/>
            </a:endParaRPr>
          </a:p>
        </p:txBody>
      </p:sp>
      <p:sp>
        <p:nvSpPr>
          <p:cNvPr id="139" name="Google Shape;139;p2"/>
          <p:cNvSpPr txBox="1"/>
          <p:nvPr/>
        </p:nvSpPr>
        <p:spPr>
          <a:xfrm>
            <a:off x="2121566" y="4502534"/>
            <a:ext cx="303015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Arial"/>
                <a:ea typeface="Arial"/>
                <a:cs typeface="Arial"/>
                <a:sym typeface="Arial"/>
              </a:rPr>
              <a:t>Hasil &amp; </a:t>
            </a:r>
            <a:r>
              <a:rPr lang="en-GB" sz="2000" b="0" i="0" u="none" strike="noStrike" cap="none" dirty="0" err="1">
                <a:solidFill>
                  <a:schemeClr val="lt1"/>
                </a:solidFill>
                <a:latin typeface="Arial"/>
                <a:ea typeface="Arial"/>
                <a:cs typeface="Arial"/>
                <a:sym typeface="Arial"/>
              </a:rPr>
              <a:t>Pembahasan</a:t>
            </a:r>
            <a:endParaRPr sz="2000" b="0" i="0" u="none" strike="noStrike" cap="none" dirty="0">
              <a:solidFill>
                <a:schemeClr val="lt1"/>
              </a:solidFill>
              <a:latin typeface="Arial"/>
              <a:ea typeface="Arial"/>
              <a:cs typeface="Arial"/>
              <a:sym typeface="Arial"/>
            </a:endParaRPr>
          </a:p>
        </p:txBody>
      </p:sp>
      <p:sp>
        <p:nvSpPr>
          <p:cNvPr id="140" name="Google Shape;140;p2">
            <a:hlinkClick r:id="" action="ppaction://noaction"/>
          </p:cNvPr>
          <p:cNvSpPr/>
          <p:nvPr/>
        </p:nvSpPr>
        <p:spPr>
          <a:xfrm>
            <a:off x="1099723" y="5390300"/>
            <a:ext cx="3875315" cy="714008"/>
          </a:xfrm>
          <a:prstGeom prst="roundRect">
            <a:avLst>
              <a:gd name="adj" fmla="val 50000"/>
            </a:avLst>
          </a:prstGeom>
          <a:gradFill>
            <a:gsLst>
              <a:gs pos="0">
                <a:srgbClr val="FF9900"/>
              </a:gs>
              <a:gs pos="100000">
                <a:srgbClr val="FFF900"/>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2"/>
          <p:cNvSpPr/>
          <p:nvPr/>
        </p:nvSpPr>
        <p:spPr>
          <a:xfrm>
            <a:off x="6117771" y="5594304"/>
            <a:ext cx="304800" cy="306000"/>
          </a:xfrm>
          <a:prstGeom prst="ellipse">
            <a:avLst/>
          </a:prstGeom>
          <a:solidFill>
            <a:srgbClr val="FFD2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42" name="Google Shape;142;p2"/>
          <p:cNvCxnSpPr>
            <a:stCxn id="140" idx="3"/>
            <a:endCxn id="141" idx="2"/>
          </p:cNvCxnSpPr>
          <p:nvPr/>
        </p:nvCxnSpPr>
        <p:spPr>
          <a:xfrm>
            <a:off x="4975038" y="5747304"/>
            <a:ext cx="1142700" cy="0"/>
          </a:xfrm>
          <a:prstGeom prst="straightConnector1">
            <a:avLst/>
          </a:prstGeom>
          <a:noFill/>
          <a:ln w="9525" cap="flat" cmpd="sng">
            <a:solidFill>
              <a:srgbClr val="7F7F7F"/>
            </a:solidFill>
            <a:prstDash val="solid"/>
            <a:miter lim="800000"/>
            <a:headEnd type="none" w="sm" len="sm"/>
            <a:tailEnd type="none" w="sm" len="sm"/>
          </a:ln>
        </p:spPr>
      </p:cxnSp>
      <p:sp>
        <p:nvSpPr>
          <p:cNvPr id="143" name="Google Shape;143;p2"/>
          <p:cNvSpPr/>
          <p:nvPr/>
        </p:nvSpPr>
        <p:spPr>
          <a:xfrm>
            <a:off x="1169801" y="5441304"/>
            <a:ext cx="612000" cy="61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4" name="Google Shape;144;p2"/>
          <p:cNvSpPr txBox="1"/>
          <p:nvPr/>
        </p:nvSpPr>
        <p:spPr>
          <a:xfrm>
            <a:off x="1745308" y="5363471"/>
            <a:ext cx="60785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Rockwell"/>
                <a:ea typeface="Rockwell"/>
                <a:cs typeface="Rockwell"/>
                <a:sym typeface="Rockwell"/>
              </a:rPr>
              <a:t>05</a:t>
            </a:r>
            <a:endParaRPr sz="2400" b="1" i="0" u="none" strike="noStrike" cap="none">
              <a:solidFill>
                <a:schemeClr val="lt1"/>
              </a:solidFill>
              <a:latin typeface="Rockwell"/>
              <a:ea typeface="Rockwell"/>
              <a:cs typeface="Rockwell"/>
              <a:sym typeface="Rockwell"/>
            </a:endParaRPr>
          </a:p>
        </p:txBody>
      </p:sp>
      <p:sp>
        <p:nvSpPr>
          <p:cNvPr id="145" name="Google Shape;145;p2"/>
          <p:cNvSpPr txBox="1"/>
          <p:nvPr/>
        </p:nvSpPr>
        <p:spPr>
          <a:xfrm>
            <a:off x="1743579" y="5687507"/>
            <a:ext cx="205151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chemeClr val="lt1"/>
                </a:solidFill>
                <a:latin typeface="Arial"/>
                <a:ea typeface="Arial"/>
                <a:cs typeface="Arial"/>
                <a:sym typeface="Arial"/>
              </a:rPr>
              <a:t>Kesimpulan</a:t>
            </a:r>
            <a:endParaRPr sz="2000" b="0" i="0" u="none" strike="noStrike" cap="none" dirty="0">
              <a:solidFill>
                <a:schemeClr val="lt1"/>
              </a:solidFill>
              <a:latin typeface="Arial"/>
              <a:ea typeface="Arial"/>
              <a:cs typeface="Arial"/>
              <a:sym typeface="Arial"/>
            </a:endParaRPr>
          </a:p>
        </p:txBody>
      </p:sp>
      <p:sp>
        <p:nvSpPr>
          <p:cNvPr id="146" name="Google Shape;146;p2"/>
          <p:cNvSpPr/>
          <p:nvPr/>
        </p:nvSpPr>
        <p:spPr>
          <a:xfrm>
            <a:off x="8941868" y="737423"/>
            <a:ext cx="130628" cy="116920"/>
          </a:xfrm>
          <a:prstGeom prst="ellipse">
            <a:avLst/>
          </a:prstGeom>
          <a:solidFill>
            <a:srgbClr val="00BB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2"/>
          <p:cNvSpPr/>
          <p:nvPr/>
        </p:nvSpPr>
        <p:spPr>
          <a:xfrm>
            <a:off x="8941868" y="6080276"/>
            <a:ext cx="130628" cy="116920"/>
          </a:xfrm>
          <a:prstGeom prst="ellipse">
            <a:avLst/>
          </a:prstGeom>
          <a:solidFill>
            <a:srgbClr val="00BB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2"/>
          <p:cNvSpPr/>
          <p:nvPr/>
        </p:nvSpPr>
        <p:spPr>
          <a:xfrm>
            <a:off x="11031339" y="3402314"/>
            <a:ext cx="130628" cy="116920"/>
          </a:xfrm>
          <a:prstGeom prst="ellipse">
            <a:avLst/>
          </a:prstGeom>
          <a:solidFill>
            <a:srgbClr val="00BB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2"/>
          <p:cNvSpPr/>
          <p:nvPr/>
        </p:nvSpPr>
        <p:spPr>
          <a:xfrm>
            <a:off x="6875503" y="3429701"/>
            <a:ext cx="130628" cy="116920"/>
          </a:xfrm>
          <a:prstGeom prst="ellipse">
            <a:avLst/>
          </a:prstGeom>
          <a:solidFill>
            <a:srgbClr val="00BB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50" name="Google Shape;150;p2"/>
          <p:cNvGrpSpPr/>
          <p:nvPr/>
        </p:nvGrpSpPr>
        <p:grpSpPr>
          <a:xfrm>
            <a:off x="8436394" y="1865395"/>
            <a:ext cx="1159824" cy="892897"/>
            <a:chOff x="854261" y="2908813"/>
            <a:chExt cx="377474" cy="335748"/>
          </a:xfrm>
        </p:grpSpPr>
        <p:sp>
          <p:nvSpPr>
            <p:cNvPr id="151" name="Google Shape;151;p2"/>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00B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2" name="Google Shape;152;p2"/>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00B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3" name="Google Shape;153;p2"/>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00B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4" name="Google Shape;154;p2"/>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00B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5" name="Google Shape;155;p2"/>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00B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56" name="Google Shape;156;p2"/>
          <p:cNvSpPr txBox="1"/>
          <p:nvPr/>
        </p:nvSpPr>
        <p:spPr>
          <a:xfrm>
            <a:off x="7833571" y="3138968"/>
            <a:ext cx="236547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dirty="0" err="1">
                <a:solidFill>
                  <a:srgbClr val="7F7F7F"/>
                </a:solidFill>
                <a:latin typeface="Open Sans ExtraBold"/>
                <a:ea typeface="Open Sans ExtraBold"/>
                <a:cs typeface="Open Sans ExtraBold"/>
                <a:sym typeface="Open Sans ExtraBold"/>
              </a:rPr>
              <a:t>Pokok</a:t>
            </a:r>
            <a:r>
              <a:rPr lang="en-GB" sz="2000" b="0" i="0" u="none" strike="noStrike" cap="none" dirty="0">
                <a:solidFill>
                  <a:srgbClr val="7F7F7F"/>
                </a:solidFill>
                <a:latin typeface="Open Sans ExtraBold"/>
                <a:ea typeface="Open Sans ExtraBold"/>
                <a:cs typeface="Open Sans ExtraBold"/>
                <a:sym typeface="Open Sans ExtraBold"/>
              </a:rPr>
              <a:t> </a:t>
            </a:r>
            <a:r>
              <a:rPr lang="en-GB" sz="2000" b="0" i="0" u="none" strike="noStrike" cap="none" dirty="0" err="1">
                <a:solidFill>
                  <a:srgbClr val="7F7F7F"/>
                </a:solidFill>
                <a:latin typeface="Open Sans ExtraBold"/>
                <a:ea typeface="Open Sans ExtraBold"/>
                <a:cs typeface="Open Sans ExtraBold"/>
                <a:sym typeface="Open Sans ExtraBold"/>
              </a:rPr>
              <a:t>Pembahasan</a:t>
            </a:r>
            <a:endParaRPr sz="2000" b="0" i="0" u="none" strike="noStrike" cap="none" dirty="0">
              <a:solidFill>
                <a:srgbClr val="7F7F7F"/>
              </a:solidFill>
              <a:latin typeface="Open Sans ExtraBold"/>
              <a:ea typeface="Open Sans ExtraBold"/>
              <a:cs typeface="Open Sans ExtraBold"/>
              <a:sym typeface="Open Sans ExtraBold"/>
            </a:endParaRPr>
          </a:p>
        </p:txBody>
      </p:sp>
      <p:grpSp>
        <p:nvGrpSpPr>
          <p:cNvPr id="158" name="Google Shape;158;p2"/>
          <p:cNvGrpSpPr/>
          <p:nvPr/>
        </p:nvGrpSpPr>
        <p:grpSpPr>
          <a:xfrm>
            <a:off x="8418970" y="5271259"/>
            <a:ext cx="357359" cy="357391"/>
            <a:chOff x="5771483" y="1515787"/>
            <a:chExt cx="357359" cy="357391"/>
          </a:xfrm>
        </p:grpSpPr>
        <p:sp>
          <p:nvSpPr>
            <p:cNvPr id="159" name="Google Shape;159;p2"/>
            <p:cNvSpPr/>
            <p:nvPr/>
          </p:nvSpPr>
          <p:spPr>
            <a:xfrm>
              <a:off x="5771483" y="1515787"/>
              <a:ext cx="357359" cy="357391"/>
            </a:xfrm>
            <a:custGeom>
              <a:avLst/>
              <a:gdLst/>
              <a:ahLst/>
              <a:cxnLst/>
              <a:rect l="l" t="t" r="r" b="b"/>
              <a:pathLst>
                <a:path w="11228" h="11229" extrusionOk="0">
                  <a:moveTo>
                    <a:pt x="6334" y="346"/>
                  </a:moveTo>
                  <a:cubicBezTo>
                    <a:pt x="6334" y="346"/>
                    <a:pt x="6346" y="346"/>
                    <a:pt x="6346" y="358"/>
                  </a:cubicBezTo>
                  <a:lnTo>
                    <a:pt x="6346" y="822"/>
                  </a:lnTo>
                  <a:cubicBezTo>
                    <a:pt x="6346" y="989"/>
                    <a:pt x="6454" y="1120"/>
                    <a:pt x="6608" y="1156"/>
                  </a:cubicBezTo>
                  <a:cubicBezTo>
                    <a:pt x="7132" y="1275"/>
                    <a:pt x="7644" y="1477"/>
                    <a:pt x="8097" y="1763"/>
                  </a:cubicBezTo>
                  <a:cubicBezTo>
                    <a:pt x="8157" y="1798"/>
                    <a:pt x="8225" y="1817"/>
                    <a:pt x="8290" y="1817"/>
                  </a:cubicBezTo>
                  <a:cubicBezTo>
                    <a:pt x="8377" y="1817"/>
                    <a:pt x="8459" y="1784"/>
                    <a:pt x="8513" y="1715"/>
                  </a:cubicBezTo>
                  <a:lnTo>
                    <a:pt x="8847" y="1394"/>
                  </a:lnTo>
                  <a:lnTo>
                    <a:pt x="8859" y="1394"/>
                  </a:lnTo>
                  <a:lnTo>
                    <a:pt x="9859" y="2382"/>
                  </a:lnTo>
                  <a:lnTo>
                    <a:pt x="9859" y="2406"/>
                  </a:lnTo>
                  <a:lnTo>
                    <a:pt x="9525" y="2727"/>
                  </a:lnTo>
                  <a:cubicBezTo>
                    <a:pt x="9406" y="2846"/>
                    <a:pt x="9394" y="3013"/>
                    <a:pt x="9490" y="3144"/>
                  </a:cubicBezTo>
                  <a:cubicBezTo>
                    <a:pt x="9787" y="3608"/>
                    <a:pt x="9978" y="4097"/>
                    <a:pt x="10097" y="4632"/>
                  </a:cubicBezTo>
                  <a:cubicBezTo>
                    <a:pt x="10121" y="4799"/>
                    <a:pt x="10264" y="4906"/>
                    <a:pt x="10418" y="4906"/>
                  </a:cubicBezTo>
                  <a:lnTo>
                    <a:pt x="10883" y="4906"/>
                  </a:lnTo>
                  <a:cubicBezTo>
                    <a:pt x="10883" y="4906"/>
                    <a:pt x="10895" y="4906"/>
                    <a:pt x="10895" y="4918"/>
                  </a:cubicBezTo>
                  <a:lnTo>
                    <a:pt x="10883" y="6335"/>
                  </a:lnTo>
                  <a:lnTo>
                    <a:pt x="10418" y="6335"/>
                  </a:lnTo>
                  <a:cubicBezTo>
                    <a:pt x="10264" y="6335"/>
                    <a:pt x="10121" y="6430"/>
                    <a:pt x="10097" y="6597"/>
                  </a:cubicBezTo>
                  <a:cubicBezTo>
                    <a:pt x="9978" y="7121"/>
                    <a:pt x="9763" y="7621"/>
                    <a:pt x="9490" y="8085"/>
                  </a:cubicBezTo>
                  <a:cubicBezTo>
                    <a:pt x="9394" y="8216"/>
                    <a:pt x="9406" y="8407"/>
                    <a:pt x="9525" y="8502"/>
                  </a:cubicBezTo>
                  <a:lnTo>
                    <a:pt x="9859" y="8835"/>
                  </a:lnTo>
                  <a:lnTo>
                    <a:pt x="9859" y="8847"/>
                  </a:lnTo>
                  <a:lnTo>
                    <a:pt x="8859" y="9847"/>
                  </a:lnTo>
                  <a:lnTo>
                    <a:pt x="8847" y="9847"/>
                  </a:lnTo>
                  <a:lnTo>
                    <a:pt x="8513" y="9514"/>
                  </a:lnTo>
                  <a:cubicBezTo>
                    <a:pt x="8447" y="9448"/>
                    <a:pt x="8370" y="9415"/>
                    <a:pt x="8290" y="9415"/>
                  </a:cubicBezTo>
                  <a:cubicBezTo>
                    <a:pt x="8226" y="9415"/>
                    <a:pt x="8160" y="9436"/>
                    <a:pt x="8097" y="9478"/>
                  </a:cubicBezTo>
                  <a:cubicBezTo>
                    <a:pt x="7644" y="9776"/>
                    <a:pt x="7144" y="9966"/>
                    <a:pt x="6608" y="10085"/>
                  </a:cubicBezTo>
                  <a:cubicBezTo>
                    <a:pt x="6454" y="10109"/>
                    <a:pt x="6346" y="10252"/>
                    <a:pt x="6346" y="10407"/>
                  </a:cubicBezTo>
                  <a:lnTo>
                    <a:pt x="6346" y="10871"/>
                  </a:lnTo>
                  <a:cubicBezTo>
                    <a:pt x="6346" y="10871"/>
                    <a:pt x="6346" y="10883"/>
                    <a:pt x="6334" y="10883"/>
                  </a:cubicBezTo>
                  <a:lnTo>
                    <a:pt x="4930" y="10883"/>
                  </a:lnTo>
                  <a:cubicBezTo>
                    <a:pt x="4930" y="10883"/>
                    <a:pt x="4918" y="10883"/>
                    <a:pt x="4918" y="10871"/>
                  </a:cubicBezTo>
                  <a:lnTo>
                    <a:pt x="4918" y="10407"/>
                  </a:lnTo>
                  <a:cubicBezTo>
                    <a:pt x="4918" y="10252"/>
                    <a:pt x="4810" y="10109"/>
                    <a:pt x="4644" y="10085"/>
                  </a:cubicBezTo>
                  <a:cubicBezTo>
                    <a:pt x="4132" y="9966"/>
                    <a:pt x="3620" y="9752"/>
                    <a:pt x="3156" y="9478"/>
                  </a:cubicBezTo>
                  <a:cubicBezTo>
                    <a:pt x="3096" y="9442"/>
                    <a:pt x="3036" y="9419"/>
                    <a:pt x="2977" y="9419"/>
                  </a:cubicBezTo>
                  <a:cubicBezTo>
                    <a:pt x="2894" y="9419"/>
                    <a:pt x="2798" y="9442"/>
                    <a:pt x="2739" y="9514"/>
                  </a:cubicBezTo>
                  <a:lnTo>
                    <a:pt x="2417" y="9847"/>
                  </a:lnTo>
                  <a:lnTo>
                    <a:pt x="2405" y="9847"/>
                  </a:lnTo>
                  <a:lnTo>
                    <a:pt x="1405" y="8847"/>
                  </a:lnTo>
                  <a:lnTo>
                    <a:pt x="1405" y="8835"/>
                  </a:lnTo>
                  <a:lnTo>
                    <a:pt x="1727" y="8502"/>
                  </a:lnTo>
                  <a:cubicBezTo>
                    <a:pt x="1846" y="8383"/>
                    <a:pt x="1870" y="8228"/>
                    <a:pt x="1774" y="8085"/>
                  </a:cubicBezTo>
                  <a:cubicBezTo>
                    <a:pt x="1477" y="7621"/>
                    <a:pt x="1286" y="7133"/>
                    <a:pt x="1167" y="6597"/>
                  </a:cubicBezTo>
                  <a:cubicBezTo>
                    <a:pt x="1131" y="6430"/>
                    <a:pt x="1000" y="6335"/>
                    <a:pt x="834" y="6335"/>
                  </a:cubicBezTo>
                  <a:lnTo>
                    <a:pt x="381" y="6335"/>
                  </a:lnTo>
                  <a:cubicBezTo>
                    <a:pt x="381" y="6335"/>
                    <a:pt x="358" y="6335"/>
                    <a:pt x="358" y="6311"/>
                  </a:cubicBezTo>
                  <a:lnTo>
                    <a:pt x="358" y="4918"/>
                  </a:lnTo>
                  <a:cubicBezTo>
                    <a:pt x="358" y="4918"/>
                    <a:pt x="358" y="4906"/>
                    <a:pt x="381" y="4906"/>
                  </a:cubicBezTo>
                  <a:lnTo>
                    <a:pt x="834" y="4906"/>
                  </a:lnTo>
                  <a:cubicBezTo>
                    <a:pt x="1000" y="4906"/>
                    <a:pt x="1131" y="4799"/>
                    <a:pt x="1167" y="4632"/>
                  </a:cubicBezTo>
                  <a:cubicBezTo>
                    <a:pt x="1286" y="4108"/>
                    <a:pt x="1489" y="3608"/>
                    <a:pt x="1774" y="3144"/>
                  </a:cubicBezTo>
                  <a:cubicBezTo>
                    <a:pt x="1870" y="3013"/>
                    <a:pt x="1846" y="2834"/>
                    <a:pt x="1727" y="2727"/>
                  </a:cubicBezTo>
                  <a:lnTo>
                    <a:pt x="1405" y="2406"/>
                  </a:lnTo>
                  <a:lnTo>
                    <a:pt x="1405" y="2382"/>
                  </a:lnTo>
                  <a:lnTo>
                    <a:pt x="2405" y="1394"/>
                  </a:lnTo>
                  <a:lnTo>
                    <a:pt x="2417" y="1394"/>
                  </a:lnTo>
                  <a:lnTo>
                    <a:pt x="2739" y="1715"/>
                  </a:lnTo>
                  <a:cubicBezTo>
                    <a:pt x="2807" y="1784"/>
                    <a:pt x="2891" y="1817"/>
                    <a:pt x="2975" y="1817"/>
                  </a:cubicBezTo>
                  <a:cubicBezTo>
                    <a:pt x="3037" y="1817"/>
                    <a:pt x="3100" y="1798"/>
                    <a:pt x="3156" y="1763"/>
                  </a:cubicBezTo>
                  <a:cubicBezTo>
                    <a:pt x="3620" y="1465"/>
                    <a:pt x="4108" y="1275"/>
                    <a:pt x="4644" y="1156"/>
                  </a:cubicBezTo>
                  <a:cubicBezTo>
                    <a:pt x="4810" y="1120"/>
                    <a:pt x="4918" y="989"/>
                    <a:pt x="4918" y="822"/>
                  </a:cubicBezTo>
                  <a:lnTo>
                    <a:pt x="4918" y="358"/>
                  </a:lnTo>
                  <a:cubicBezTo>
                    <a:pt x="4918" y="358"/>
                    <a:pt x="4918" y="346"/>
                    <a:pt x="4930" y="346"/>
                  </a:cubicBezTo>
                  <a:close/>
                  <a:moveTo>
                    <a:pt x="4918" y="1"/>
                  </a:moveTo>
                  <a:cubicBezTo>
                    <a:pt x="4727" y="1"/>
                    <a:pt x="4572" y="156"/>
                    <a:pt x="4572" y="346"/>
                  </a:cubicBezTo>
                  <a:lnTo>
                    <a:pt x="4572" y="810"/>
                  </a:lnTo>
                  <a:cubicBezTo>
                    <a:pt x="4572" y="810"/>
                    <a:pt x="4572" y="822"/>
                    <a:pt x="4560" y="822"/>
                  </a:cubicBezTo>
                  <a:cubicBezTo>
                    <a:pt x="3989" y="941"/>
                    <a:pt x="3453" y="1168"/>
                    <a:pt x="2965" y="1477"/>
                  </a:cubicBezTo>
                  <a:lnTo>
                    <a:pt x="2953" y="1477"/>
                  </a:lnTo>
                  <a:lnTo>
                    <a:pt x="2620" y="1156"/>
                  </a:lnTo>
                  <a:cubicBezTo>
                    <a:pt x="2554" y="1090"/>
                    <a:pt x="2471" y="1057"/>
                    <a:pt x="2386" y="1057"/>
                  </a:cubicBezTo>
                  <a:cubicBezTo>
                    <a:pt x="2301" y="1057"/>
                    <a:pt x="2215" y="1090"/>
                    <a:pt x="2143" y="1156"/>
                  </a:cubicBezTo>
                  <a:lnTo>
                    <a:pt x="1155" y="2144"/>
                  </a:lnTo>
                  <a:cubicBezTo>
                    <a:pt x="1012" y="2287"/>
                    <a:pt x="1012" y="2489"/>
                    <a:pt x="1155" y="2620"/>
                  </a:cubicBezTo>
                  <a:lnTo>
                    <a:pt x="1477" y="2954"/>
                  </a:lnTo>
                  <a:lnTo>
                    <a:pt x="1477" y="2965"/>
                  </a:lnTo>
                  <a:cubicBezTo>
                    <a:pt x="1167" y="3454"/>
                    <a:pt x="941" y="3989"/>
                    <a:pt x="822" y="4561"/>
                  </a:cubicBezTo>
                  <a:cubicBezTo>
                    <a:pt x="822" y="4561"/>
                    <a:pt x="822" y="4573"/>
                    <a:pt x="810" y="4573"/>
                  </a:cubicBezTo>
                  <a:lnTo>
                    <a:pt x="346" y="4573"/>
                  </a:lnTo>
                  <a:cubicBezTo>
                    <a:pt x="155" y="4573"/>
                    <a:pt x="0" y="4728"/>
                    <a:pt x="0" y="4918"/>
                  </a:cubicBezTo>
                  <a:lnTo>
                    <a:pt x="0" y="6311"/>
                  </a:lnTo>
                  <a:cubicBezTo>
                    <a:pt x="0" y="6513"/>
                    <a:pt x="155" y="6656"/>
                    <a:pt x="346" y="6656"/>
                  </a:cubicBezTo>
                  <a:lnTo>
                    <a:pt x="810" y="6656"/>
                  </a:lnTo>
                  <a:cubicBezTo>
                    <a:pt x="810" y="6656"/>
                    <a:pt x="822" y="6656"/>
                    <a:pt x="822" y="6680"/>
                  </a:cubicBezTo>
                  <a:cubicBezTo>
                    <a:pt x="941" y="7240"/>
                    <a:pt x="1167" y="7776"/>
                    <a:pt x="1477" y="8264"/>
                  </a:cubicBezTo>
                  <a:lnTo>
                    <a:pt x="1477" y="8288"/>
                  </a:lnTo>
                  <a:lnTo>
                    <a:pt x="1155" y="8609"/>
                  </a:lnTo>
                  <a:cubicBezTo>
                    <a:pt x="1012" y="8740"/>
                    <a:pt x="1012" y="8954"/>
                    <a:pt x="1155" y="9085"/>
                  </a:cubicBezTo>
                  <a:lnTo>
                    <a:pt x="2143" y="10085"/>
                  </a:lnTo>
                  <a:cubicBezTo>
                    <a:pt x="2215" y="10151"/>
                    <a:pt x="2301" y="10184"/>
                    <a:pt x="2386" y="10184"/>
                  </a:cubicBezTo>
                  <a:cubicBezTo>
                    <a:pt x="2471" y="10184"/>
                    <a:pt x="2554" y="10151"/>
                    <a:pt x="2620" y="10085"/>
                  </a:cubicBezTo>
                  <a:lnTo>
                    <a:pt x="2953" y="9752"/>
                  </a:lnTo>
                  <a:lnTo>
                    <a:pt x="2965" y="9752"/>
                  </a:lnTo>
                  <a:cubicBezTo>
                    <a:pt x="3453" y="10073"/>
                    <a:pt x="3989" y="10288"/>
                    <a:pt x="4560" y="10407"/>
                  </a:cubicBezTo>
                  <a:cubicBezTo>
                    <a:pt x="4560" y="10407"/>
                    <a:pt x="4572" y="10407"/>
                    <a:pt x="4572" y="10431"/>
                  </a:cubicBezTo>
                  <a:lnTo>
                    <a:pt x="4572" y="10883"/>
                  </a:lnTo>
                  <a:cubicBezTo>
                    <a:pt x="4572" y="11085"/>
                    <a:pt x="4727" y="11228"/>
                    <a:pt x="4918" y="11228"/>
                  </a:cubicBezTo>
                  <a:lnTo>
                    <a:pt x="6311" y="11228"/>
                  </a:lnTo>
                  <a:cubicBezTo>
                    <a:pt x="6513" y="11228"/>
                    <a:pt x="6656" y="11085"/>
                    <a:pt x="6656" y="10883"/>
                  </a:cubicBezTo>
                  <a:lnTo>
                    <a:pt x="6656" y="10431"/>
                  </a:lnTo>
                  <a:cubicBezTo>
                    <a:pt x="6656" y="10431"/>
                    <a:pt x="6656" y="10407"/>
                    <a:pt x="6668" y="10407"/>
                  </a:cubicBezTo>
                  <a:cubicBezTo>
                    <a:pt x="7239" y="10288"/>
                    <a:pt x="7775" y="10062"/>
                    <a:pt x="8263" y="9752"/>
                  </a:cubicBezTo>
                  <a:lnTo>
                    <a:pt x="8275" y="9752"/>
                  </a:lnTo>
                  <a:lnTo>
                    <a:pt x="8609" y="10085"/>
                  </a:lnTo>
                  <a:cubicBezTo>
                    <a:pt x="8674" y="10151"/>
                    <a:pt x="8760" y="10184"/>
                    <a:pt x="8847" y="10184"/>
                  </a:cubicBezTo>
                  <a:cubicBezTo>
                    <a:pt x="8933" y="10184"/>
                    <a:pt x="9019" y="10151"/>
                    <a:pt x="9085" y="10085"/>
                  </a:cubicBezTo>
                  <a:lnTo>
                    <a:pt x="10085" y="9085"/>
                  </a:lnTo>
                  <a:cubicBezTo>
                    <a:pt x="10216" y="8954"/>
                    <a:pt x="10216" y="8740"/>
                    <a:pt x="10085" y="8609"/>
                  </a:cubicBezTo>
                  <a:lnTo>
                    <a:pt x="9752" y="8288"/>
                  </a:lnTo>
                  <a:lnTo>
                    <a:pt x="9752" y="8264"/>
                  </a:lnTo>
                  <a:cubicBezTo>
                    <a:pt x="10061" y="7776"/>
                    <a:pt x="10287" y="7240"/>
                    <a:pt x="10406" y="6680"/>
                  </a:cubicBezTo>
                  <a:cubicBezTo>
                    <a:pt x="10406" y="6680"/>
                    <a:pt x="10406" y="6656"/>
                    <a:pt x="10418" y="6656"/>
                  </a:cubicBezTo>
                  <a:lnTo>
                    <a:pt x="10883" y="6656"/>
                  </a:lnTo>
                  <a:cubicBezTo>
                    <a:pt x="11073" y="6656"/>
                    <a:pt x="11228" y="6513"/>
                    <a:pt x="11228" y="6311"/>
                  </a:cubicBezTo>
                  <a:lnTo>
                    <a:pt x="11228" y="4918"/>
                  </a:lnTo>
                  <a:cubicBezTo>
                    <a:pt x="11228" y="4728"/>
                    <a:pt x="11073" y="4573"/>
                    <a:pt x="10883" y="4573"/>
                  </a:cubicBezTo>
                  <a:lnTo>
                    <a:pt x="10418" y="4573"/>
                  </a:lnTo>
                  <a:cubicBezTo>
                    <a:pt x="10418" y="4573"/>
                    <a:pt x="10406" y="4573"/>
                    <a:pt x="10406" y="4561"/>
                  </a:cubicBezTo>
                  <a:cubicBezTo>
                    <a:pt x="10287" y="3989"/>
                    <a:pt x="10061" y="3454"/>
                    <a:pt x="9752" y="2965"/>
                  </a:cubicBezTo>
                  <a:lnTo>
                    <a:pt x="9752" y="2954"/>
                  </a:lnTo>
                  <a:lnTo>
                    <a:pt x="10085" y="2620"/>
                  </a:lnTo>
                  <a:cubicBezTo>
                    <a:pt x="10216" y="2489"/>
                    <a:pt x="10216" y="2287"/>
                    <a:pt x="10085" y="2144"/>
                  </a:cubicBezTo>
                  <a:lnTo>
                    <a:pt x="9085" y="1156"/>
                  </a:lnTo>
                  <a:cubicBezTo>
                    <a:pt x="9019" y="1090"/>
                    <a:pt x="8933" y="1057"/>
                    <a:pt x="8847" y="1057"/>
                  </a:cubicBezTo>
                  <a:cubicBezTo>
                    <a:pt x="8760" y="1057"/>
                    <a:pt x="8674" y="1090"/>
                    <a:pt x="8609" y="1156"/>
                  </a:cubicBezTo>
                  <a:lnTo>
                    <a:pt x="8275" y="1477"/>
                  </a:lnTo>
                  <a:lnTo>
                    <a:pt x="8263" y="1477"/>
                  </a:lnTo>
                  <a:cubicBezTo>
                    <a:pt x="7775" y="1168"/>
                    <a:pt x="7239" y="941"/>
                    <a:pt x="6668" y="822"/>
                  </a:cubicBezTo>
                  <a:cubicBezTo>
                    <a:pt x="6668" y="822"/>
                    <a:pt x="6656" y="822"/>
                    <a:pt x="6656" y="810"/>
                  </a:cubicBezTo>
                  <a:lnTo>
                    <a:pt x="6656" y="346"/>
                  </a:lnTo>
                  <a:cubicBezTo>
                    <a:pt x="6656" y="156"/>
                    <a:pt x="6513" y="1"/>
                    <a:pt x="6311"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0" name="Google Shape;160;p2"/>
            <p:cNvSpPr/>
            <p:nvPr/>
          </p:nvSpPr>
          <p:spPr>
            <a:xfrm>
              <a:off x="5837429" y="1583070"/>
              <a:ext cx="185713" cy="183613"/>
            </a:xfrm>
            <a:custGeom>
              <a:avLst/>
              <a:gdLst/>
              <a:ahLst/>
              <a:cxnLst/>
              <a:rect l="l" t="t" r="r" b="b"/>
              <a:pathLst>
                <a:path w="5835" h="5769" extrusionOk="0">
                  <a:moveTo>
                    <a:pt x="3566" y="1"/>
                  </a:moveTo>
                  <a:cubicBezTo>
                    <a:pt x="3505" y="1"/>
                    <a:pt x="3443" y="3"/>
                    <a:pt x="3381" y="6"/>
                  </a:cubicBezTo>
                  <a:cubicBezTo>
                    <a:pt x="2512" y="54"/>
                    <a:pt x="1703" y="411"/>
                    <a:pt x="1072" y="1030"/>
                  </a:cubicBezTo>
                  <a:cubicBezTo>
                    <a:pt x="464" y="1649"/>
                    <a:pt x="95" y="2459"/>
                    <a:pt x="48" y="3340"/>
                  </a:cubicBezTo>
                  <a:cubicBezTo>
                    <a:pt x="0" y="4209"/>
                    <a:pt x="286" y="5054"/>
                    <a:pt x="822" y="5709"/>
                  </a:cubicBezTo>
                  <a:cubicBezTo>
                    <a:pt x="845" y="5757"/>
                    <a:pt x="893" y="5769"/>
                    <a:pt x="953" y="5769"/>
                  </a:cubicBezTo>
                  <a:cubicBezTo>
                    <a:pt x="988" y="5769"/>
                    <a:pt x="1024" y="5745"/>
                    <a:pt x="1060" y="5733"/>
                  </a:cubicBezTo>
                  <a:cubicBezTo>
                    <a:pt x="1131" y="5673"/>
                    <a:pt x="1131" y="5566"/>
                    <a:pt x="1084" y="5495"/>
                  </a:cubicBezTo>
                  <a:cubicBezTo>
                    <a:pt x="595" y="4888"/>
                    <a:pt x="345" y="4126"/>
                    <a:pt x="393" y="3352"/>
                  </a:cubicBezTo>
                  <a:cubicBezTo>
                    <a:pt x="429" y="2566"/>
                    <a:pt x="762" y="1816"/>
                    <a:pt x="1310" y="1268"/>
                  </a:cubicBezTo>
                  <a:cubicBezTo>
                    <a:pt x="1857" y="720"/>
                    <a:pt x="2608" y="399"/>
                    <a:pt x="3393" y="351"/>
                  </a:cubicBezTo>
                  <a:cubicBezTo>
                    <a:pt x="3456" y="348"/>
                    <a:pt x="3518" y="346"/>
                    <a:pt x="3580" y="346"/>
                  </a:cubicBezTo>
                  <a:cubicBezTo>
                    <a:pt x="4291" y="346"/>
                    <a:pt x="4989" y="593"/>
                    <a:pt x="5536" y="1042"/>
                  </a:cubicBezTo>
                  <a:cubicBezTo>
                    <a:pt x="5567" y="1068"/>
                    <a:pt x="5605" y="1080"/>
                    <a:pt x="5642" y="1080"/>
                  </a:cubicBezTo>
                  <a:cubicBezTo>
                    <a:pt x="5692" y="1080"/>
                    <a:pt x="5741" y="1059"/>
                    <a:pt x="5775" y="1018"/>
                  </a:cubicBezTo>
                  <a:cubicBezTo>
                    <a:pt x="5834" y="947"/>
                    <a:pt x="5822" y="840"/>
                    <a:pt x="5751" y="780"/>
                  </a:cubicBezTo>
                  <a:cubicBezTo>
                    <a:pt x="5121" y="283"/>
                    <a:pt x="4358" y="1"/>
                    <a:pt x="3566"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1" name="Google Shape;161;p2"/>
            <p:cNvSpPr/>
            <p:nvPr/>
          </p:nvSpPr>
          <p:spPr>
            <a:xfrm>
              <a:off x="5876068" y="1616584"/>
              <a:ext cx="186859" cy="189501"/>
            </a:xfrm>
            <a:custGeom>
              <a:avLst/>
              <a:gdLst/>
              <a:ahLst/>
              <a:cxnLst/>
              <a:rect l="l" t="t" r="r" b="b"/>
              <a:pathLst>
                <a:path w="5871" h="5954" extrusionOk="0">
                  <a:moveTo>
                    <a:pt x="3406" y="322"/>
                  </a:moveTo>
                  <a:lnTo>
                    <a:pt x="3406" y="1013"/>
                  </a:lnTo>
                  <a:cubicBezTo>
                    <a:pt x="3406" y="1108"/>
                    <a:pt x="3370" y="1227"/>
                    <a:pt x="3322" y="1322"/>
                  </a:cubicBezTo>
                  <a:lnTo>
                    <a:pt x="3239" y="1489"/>
                  </a:lnTo>
                  <a:cubicBezTo>
                    <a:pt x="3227" y="1513"/>
                    <a:pt x="3227" y="1525"/>
                    <a:pt x="3227" y="1561"/>
                  </a:cubicBezTo>
                  <a:lnTo>
                    <a:pt x="3227" y="1918"/>
                  </a:lnTo>
                  <a:cubicBezTo>
                    <a:pt x="3227" y="2156"/>
                    <a:pt x="3132" y="2382"/>
                    <a:pt x="2953" y="2561"/>
                  </a:cubicBezTo>
                  <a:cubicBezTo>
                    <a:pt x="2775" y="2715"/>
                    <a:pt x="2548" y="2811"/>
                    <a:pt x="2310" y="2811"/>
                  </a:cubicBezTo>
                  <a:cubicBezTo>
                    <a:pt x="1834" y="2799"/>
                    <a:pt x="1453" y="2370"/>
                    <a:pt x="1453" y="1882"/>
                  </a:cubicBezTo>
                  <a:lnTo>
                    <a:pt x="1453" y="1572"/>
                  </a:lnTo>
                  <a:cubicBezTo>
                    <a:pt x="1453" y="1549"/>
                    <a:pt x="1453" y="1525"/>
                    <a:pt x="1441" y="1501"/>
                  </a:cubicBezTo>
                  <a:lnTo>
                    <a:pt x="1334" y="1287"/>
                  </a:lnTo>
                  <a:cubicBezTo>
                    <a:pt x="1298" y="1215"/>
                    <a:pt x="1274" y="1132"/>
                    <a:pt x="1274" y="1049"/>
                  </a:cubicBezTo>
                  <a:lnTo>
                    <a:pt x="1274" y="1037"/>
                  </a:lnTo>
                  <a:cubicBezTo>
                    <a:pt x="1274" y="644"/>
                    <a:pt x="1584" y="322"/>
                    <a:pt x="1989" y="322"/>
                  </a:cubicBezTo>
                  <a:close/>
                  <a:moveTo>
                    <a:pt x="1989" y="3073"/>
                  </a:moveTo>
                  <a:cubicBezTo>
                    <a:pt x="2084" y="3108"/>
                    <a:pt x="2191" y="3132"/>
                    <a:pt x="2310" y="3132"/>
                  </a:cubicBezTo>
                  <a:lnTo>
                    <a:pt x="2358" y="3132"/>
                  </a:lnTo>
                  <a:cubicBezTo>
                    <a:pt x="2477" y="3132"/>
                    <a:pt x="2608" y="3120"/>
                    <a:pt x="2715" y="3073"/>
                  </a:cubicBezTo>
                  <a:lnTo>
                    <a:pt x="2715" y="3073"/>
                  </a:lnTo>
                  <a:cubicBezTo>
                    <a:pt x="2703" y="3132"/>
                    <a:pt x="2715" y="3180"/>
                    <a:pt x="2727" y="3227"/>
                  </a:cubicBezTo>
                  <a:lnTo>
                    <a:pt x="2596" y="3358"/>
                  </a:lnTo>
                  <a:cubicBezTo>
                    <a:pt x="2525" y="3430"/>
                    <a:pt x="2429" y="3466"/>
                    <a:pt x="2346" y="3466"/>
                  </a:cubicBezTo>
                  <a:cubicBezTo>
                    <a:pt x="2251" y="3466"/>
                    <a:pt x="2144" y="3418"/>
                    <a:pt x="2084" y="3358"/>
                  </a:cubicBezTo>
                  <a:lnTo>
                    <a:pt x="1953" y="3227"/>
                  </a:lnTo>
                  <a:cubicBezTo>
                    <a:pt x="1965" y="3180"/>
                    <a:pt x="1989" y="3120"/>
                    <a:pt x="1989" y="3073"/>
                  </a:cubicBezTo>
                  <a:close/>
                  <a:moveTo>
                    <a:pt x="2953" y="3489"/>
                  </a:moveTo>
                  <a:cubicBezTo>
                    <a:pt x="3001" y="3525"/>
                    <a:pt x="3048" y="3537"/>
                    <a:pt x="3108" y="3549"/>
                  </a:cubicBezTo>
                  <a:lnTo>
                    <a:pt x="3703" y="3716"/>
                  </a:lnTo>
                  <a:cubicBezTo>
                    <a:pt x="3846" y="3763"/>
                    <a:pt x="3965" y="3906"/>
                    <a:pt x="3965" y="4061"/>
                  </a:cubicBezTo>
                  <a:lnTo>
                    <a:pt x="3965" y="5192"/>
                  </a:lnTo>
                  <a:lnTo>
                    <a:pt x="3941" y="5192"/>
                  </a:lnTo>
                  <a:cubicBezTo>
                    <a:pt x="3822" y="5263"/>
                    <a:pt x="3703" y="5323"/>
                    <a:pt x="3560" y="5371"/>
                  </a:cubicBezTo>
                  <a:lnTo>
                    <a:pt x="3560" y="4370"/>
                  </a:lnTo>
                  <a:cubicBezTo>
                    <a:pt x="3560" y="4287"/>
                    <a:pt x="3489" y="4204"/>
                    <a:pt x="3406" y="4204"/>
                  </a:cubicBezTo>
                  <a:cubicBezTo>
                    <a:pt x="3310" y="4204"/>
                    <a:pt x="3239" y="4287"/>
                    <a:pt x="3239" y="4370"/>
                  </a:cubicBezTo>
                  <a:lnTo>
                    <a:pt x="3239" y="5490"/>
                  </a:lnTo>
                  <a:cubicBezTo>
                    <a:pt x="3001" y="5561"/>
                    <a:pt x="2763" y="5597"/>
                    <a:pt x="2513" y="5609"/>
                  </a:cubicBezTo>
                  <a:lnTo>
                    <a:pt x="2346" y="5609"/>
                  </a:lnTo>
                  <a:cubicBezTo>
                    <a:pt x="2048" y="5609"/>
                    <a:pt x="1751" y="5561"/>
                    <a:pt x="1453" y="5478"/>
                  </a:cubicBezTo>
                  <a:lnTo>
                    <a:pt x="1453" y="4359"/>
                  </a:lnTo>
                  <a:cubicBezTo>
                    <a:pt x="1453" y="4263"/>
                    <a:pt x="1382" y="4192"/>
                    <a:pt x="1286" y="4192"/>
                  </a:cubicBezTo>
                  <a:cubicBezTo>
                    <a:pt x="1203" y="4192"/>
                    <a:pt x="1120" y="4263"/>
                    <a:pt x="1120" y="4359"/>
                  </a:cubicBezTo>
                  <a:lnTo>
                    <a:pt x="1120" y="5359"/>
                  </a:lnTo>
                  <a:cubicBezTo>
                    <a:pt x="989" y="5299"/>
                    <a:pt x="870" y="5240"/>
                    <a:pt x="751" y="5180"/>
                  </a:cubicBezTo>
                  <a:lnTo>
                    <a:pt x="751" y="4061"/>
                  </a:lnTo>
                  <a:cubicBezTo>
                    <a:pt x="751" y="3894"/>
                    <a:pt x="858" y="3763"/>
                    <a:pt x="1024" y="3716"/>
                  </a:cubicBezTo>
                  <a:lnTo>
                    <a:pt x="1620" y="3549"/>
                  </a:lnTo>
                  <a:cubicBezTo>
                    <a:pt x="1655" y="3537"/>
                    <a:pt x="1715" y="3513"/>
                    <a:pt x="1763" y="3489"/>
                  </a:cubicBezTo>
                  <a:lnTo>
                    <a:pt x="1870" y="3597"/>
                  </a:lnTo>
                  <a:cubicBezTo>
                    <a:pt x="2001" y="3727"/>
                    <a:pt x="2179" y="3811"/>
                    <a:pt x="2358" y="3811"/>
                  </a:cubicBezTo>
                  <a:cubicBezTo>
                    <a:pt x="2537" y="3811"/>
                    <a:pt x="2715" y="3727"/>
                    <a:pt x="2846" y="3597"/>
                  </a:cubicBezTo>
                  <a:lnTo>
                    <a:pt x="2953" y="3489"/>
                  </a:lnTo>
                  <a:close/>
                  <a:moveTo>
                    <a:pt x="1953" y="1"/>
                  </a:moveTo>
                  <a:cubicBezTo>
                    <a:pt x="1382" y="1"/>
                    <a:pt x="917" y="453"/>
                    <a:pt x="917" y="1037"/>
                  </a:cubicBezTo>
                  <a:lnTo>
                    <a:pt x="917" y="1049"/>
                  </a:lnTo>
                  <a:cubicBezTo>
                    <a:pt x="917" y="1191"/>
                    <a:pt x="941" y="1322"/>
                    <a:pt x="1001" y="1441"/>
                  </a:cubicBezTo>
                  <a:lnTo>
                    <a:pt x="1096" y="1608"/>
                  </a:lnTo>
                  <a:lnTo>
                    <a:pt x="1096" y="1870"/>
                  </a:lnTo>
                  <a:cubicBezTo>
                    <a:pt x="1096" y="2299"/>
                    <a:pt x="1298" y="2680"/>
                    <a:pt x="1620" y="2918"/>
                  </a:cubicBezTo>
                  <a:lnTo>
                    <a:pt x="1620" y="3061"/>
                  </a:lnTo>
                  <a:cubicBezTo>
                    <a:pt x="1620" y="3156"/>
                    <a:pt x="1548" y="3227"/>
                    <a:pt x="1477" y="3239"/>
                  </a:cubicBezTo>
                  <a:lnTo>
                    <a:pt x="882" y="3406"/>
                  </a:lnTo>
                  <a:cubicBezTo>
                    <a:pt x="584" y="3489"/>
                    <a:pt x="381" y="3763"/>
                    <a:pt x="381" y="4073"/>
                  </a:cubicBezTo>
                  <a:lnTo>
                    <a:pt x="381" y="4966"/>
                  </a:lnTo>
                  <a:cubicBezTo>
                    <a:pt x="346" y="4954"/>
                    <a:pt x="334" y="4918"/>
                    <a:pt x="298" y="4906"/>
                  </a:cubicBezTo>
                  <a:cubicBezTo>
                    <a:pt x="268" y="4881"/>
                    <a:pt x="232" y="4869"/>
                    <a:pt x="196" y="4869"/>
                  </a:cubicBezTo>
                  <a:cubicBezTo>
                    <a:pt x="146" y="4869"/>
                    <a:pt x="95" y="4893"/>
                    <a:pt x="60" y="4942"/>
                  </a:cubicBezTo>
                  <a:cubicBezTo>
                    <a:pt x="0" y="5013"/>
                    <a:pt x="24" y="5121"/>
                    <a:pt x="96" y="5180"/>
                  </a:cubicBezTo>
                  <a:cubicBezTo>
                    <a:pt x="727" y="5680"/>
                    <a:pt x="1501" y="5954"/>
                    <a:pt x="2298" y="5954"/>
                  </a:cubicBezTo>
                  <a:lnTo>
                    <a:pt x="2477" y="5954"/>
                  </a:lnTo>
                  <a:cubicBezTo>
                    <a:pt x="3334" y="5906"/>
                    <a:pt x="4156" y="5549"/>
                    <a:pt x="4787" y="4918"/>
                  </a:cubicBezTo>
                  <a:cubicBezTo>
                    <a:pt x="5394" y="4311"/>
                    <a:pt x="5763" y="3489"/>
                    <a:pt x="5811" y="2620"/>
                  </a:cubicBezTo>
                  <a:cubicBezTo>
                    <a:pt x="5870" y="1763"/>
                    <a:pt x="5596" y="918"/>
                    <a:pt x="5049" y="251"/>
                  </a:cubicBezTo>
                  <a:cubicBezTo>
                    <a:pt x="5014" y="209"/>
                    <a:pt x="4967" y="192"/>
                    <a:pt x="4917" y="192"/>
                  </a:cubicBezTo>
                  <a:cubicBezTo>
                    <a:pt x="4882" y="192"/>
                    <a:pt x="4845" y="200"/>
                    <a:pt x="4811" y="215"/>
                  </a:cubicBezTo>
                  <a:cubicBezTo>
                    <a:pt x="4739" y="275"/>
                    <a:pt x="4739" y="382"/>
                    <a:pt x="4787" y="453"/>
                  </a:cubicBezTo>
                  <a:cubicBezTo>
                    <a:pt x="5275" y="1072"/>
                    <a:pt x="5525" y="1822"/>
                    <a:pt x="5489" y="2596"/>
                  </a:cubicBezTo>
                  <a:cubicBezTo>
                    <a:pt x="5442" y="3394"/>
                    <a:pt x="5108" y="4132"/>
                    <a:pt x="4561" y="4680"/>
                  </a:cubicBezTo>
                  <a:cubicBezTo>
                    <a:pt x="4453" y="4787"/>
                    <a:pt x="4358" y="4882"/>
                    <a:pt x="4239" y="4966"/>
                  </a:cubicBezTo>
                  <a:lnTo>
                    <a:pt x="4239" y="4073"/>
                  </a:lnTo>
                  <a:cubicBezTo>
                    <a:pt x="4239" y="3763"/>
                    <a:pt x="4025" y="3489"/>
                    <a:pt x="3727" y="3406"/>
                  </a:cubicBezTo>
                  <a:lnTo>
                    <a:pt x="3132" y="3239"/>
                  </a:lnTo>
                  <a:cubicBezTo>
                    <a:pt x="3060" y="3216"/>
                    <a:pt x="3001" y="3144"/>
                    <a:pt x="3001" y="3061"/>
                  </a:cubicBezTo>
                  <a:lnTo>
                    <a:pt x="3001" y="2930"/>
                  </a:lnTo>
                  <a:cubicBezTo>
                    <a:pt x="3060" y="2882"/>
                    <a:pt x="3108" y="2858"/>
                    <a:pt x="3156" y="2799"/>
                  </a:cubicBezTo>
                  <a:cubicBezTo>
                    <a:pt x="3394" y="2561"/>
                    <a:pt x="3537" y="2263"/>
                    <a:pt x="3537" y="1918"/>
                  </a:cubicBezTo>
                  <a:lnTo>
                    <a:pt x="3537" y="1608"/>
                  </a:lnTo>
                  <a:lnTo>
                    <a:pt x="3596" y="1465"/>
                  </a:lnTo>
                  <a:cubicBezTo>
                    <a:pt x="3668" y="1322"/>
                    <a:pt x="3703" y="1168"/>
                    <a:pt x="3703" y="1013"/>
                  </a:cubicBezTo>
                  <a:lnTo>
                    <a:pt x="3703" y="156"/>
                  </a:lnTo>
                  <a:cubicBezTo>
                    <a:pt x="3703" y="72"/>
                    <a:pt x="3620" y="1"/>
                    <a:pt x="3537"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2"/>
            <p:cNvSpPr/>
            <p:nvPr/>
          </p:nvSpPr>
          <p:spPr>
            <a:xfrm>
              <a:off x="5928360" y="1644624"/>
              <a:ext cx="45131" cy="16328"/>
            </a:xfrm>
            <a:custGeom>
              <a:avLst/>
              <a:gdLst/>
              <a:ahLst/>
              <a:cxnLst/>
              <a:rect l="l" t="t" r="r" b="b"/>
              <a:pathLst>
                <a:path w="1418" h="513" extrusionOk="0">
                  <a:moveTo>
                    <a:pt x="167" y="1"/>
                  </a:moveTo>
                  <a:cubicBezTo>
                    <a:pt x="72" y="1"/>
                    <a:pt x="1" y="84"/>
                    <a:pt x="1" y="168"/>
                  </a:cubicBezTo>
                  <a:cubicBezTo>
                    <a:pt x="1" y="263"/>
                    <a:pt x="72" y="334"/>
                    <a:pt x="167" y="334"/>
                  </a:cubicBezTo>
                  <a:cubicBezTo>
                    <a:pt x="346" y="334"/>
                    <a:pt x="882" y="370"/>
                    <a:pt x="1144" y="501"/>
                  </a:cubicBezTo>
                  <a:cubicBezTo>
                    <a:pt x="1179" y="513"/>
                    <a:pt x="1191" y="513"/>
                    <a:pt x="1227" y="513"/>
                  </a:cubicBezTo>
                  <a:cubicBezTo>
                    <a:pt x="1286" y="513"/>
                    <a:pt x="1346" y="489"/>
                    <a:pt x="1370" y="430"/>
                  </a:cubicBezTo>
                  <a:cubicBezTo>
                    <a:pt x="1417" y="334"/>
                    <a:pt x="1370" y="227"/>
                    <a:pt x="1298" y="203"/>
                  </a:cubicBezTo>
                  <a:cubicBezTo>
                    <a:pt x="905" y="1"/>
                    <a:pt x="191" y="1"/>
                    <a:pt x="167"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grpSp>
        <p:nvGrpSpPr>
          <p:cNvPr id="163" name="Google Shape;163;p2"/>
          <p:cNvGrpSpPr/>
          <p:nvPr/>
        </p:nvGrpSpPr>
        <p:grpSpPr>
          <a:xfrm>
            <a:off x="7750215" y="4796006"/>
            <a:ext cx="345615" cy="350835"/>
            <a:chOff x="4874902" y="3808799"/>
            <a:chExt cx="345615" cy="350835"/>
          </a:xfrm>
        </p:grpSpPr>
        <p:sp>
          <p:nvSpPr>
            <p:cNvPr id="164" name="Google Shape;164;p2"/>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5" name="Google Shape;165;p2"/>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6" name="Google Shape;166;p2"/>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7" name="Google Shape;167;p2"/>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8" name="Google Shape;168;p2"/>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9" name="Google Shape;169;p2"/>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0" name="Google Shape;170;p2"/>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1" name="Google Shape;171;p2"/>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2" name="Google Shape;172;p2"/>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3" name="Google Shape;173;p2"/>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4" name="Google Shape;174;p2"/>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5" name="Google Shape;175;p2"/>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6" name="Google Shape;176;p2"/>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7" name="Google Shape;177;p2"/>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8" name="Google Shape;178;p2"/>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9" name="Google Shape;179;p2"/>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0" name="Google Shape;180;p2"/>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81" name="Google Shape;181;p2"/>
          <p:cNvSpPr/>
          <p:nvPr/>
        </p:nvSpPr>
        <p:spPr>
          <a:xfrm>
            <a:off x="9165003" y="550908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2" name="Google Shape;182;p2"/>
          <p:cNvSpPr/>
          <p:nvPr/>
        </p:nvSpPr>
        <p:spPr>
          <a:xfrm>
            <a:off x="9663934" y="5628650"/>
            <a:ext cx="90000" cy="90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3" name="Google Shape;183;p2"/>
          <p:cNvSpPr/>
          <p:nvPr/>
        </p:nvSpPr>
        <p:spPr>
          <a:xfrm>
            <a:off x="9902540" y="5527624"/>
            <a:ext cx="90000" cy="90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4" name="Google Shape;184;p2"/>
          <p:cNvSpPr/>
          <p:nvPr/>
        </p:nvSpPr>
        <p:spPr>
          <a:xfrm>
            <a:off x="10133340" y="5400453"/>
            <a:ext cx="90000" cy="90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2"/>
          <p:cNvSpPr/>
          <p:nvPr/>
        </p:nvSpPr>
        <p:spPr>
          <a:xfrm>
            <a:off x="7396956" y="4246294"/>
            <a:ext cx="351439" cy="345965"/>
          </a:xfrm>
          <a:custGeom>
            <a:avLst/>
            <a:gdLst/>
            <a:ahLst/>
            <a:cxnLst/>
            <a:rect l="l" t="t" r="r" b="b"/>
            <a:pathLst>
              <a:path w="11042" h="10870" extrusionOk="0">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6" name="Google Shape;186;p2"/>
          <p:cNvSpPr/>
          <p:nvPr/>
        </p:nvSpPr>
        <p:spPr>
          <a:xfrm>
            <a:off x="1641922" y="2073052"/>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7" name="Google Shape;187;p2"/>
          <p:cNvSpPr/>
          <p:nvPr/>
        </p:nvSpPr>
        <p:spPr>
          <a:xfrm>
            <a:off x="1294894" y="3223548"/>
            <a:ext cx="365632" cy="363561"/>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nvGrpSpPr>
          <p:cNvPr id="188" name="Google Shape;188;p2"/>
          <p:cNvGrpSpPr/>
          <p:nvPr/>
        </p:nvGrpSpPr>
        <p:grpSpPr>
          <a:xfrm>
            <a:off x="1668635" y="4399684"/>
            <a:ext cx="353145" cy="351997"/>
            <a:chOff x="852385" y="1510916"/>
            <a:chExt cx="353145" cy="351997"/>
          </a:xfrm>
        </p:grpSpPr>
        <p:sp>
          <p:nvSpPr>
            <p:cNvPr id="189" name="Google Shape;189;p2"/>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0" name="Google Shape;190;p2"/>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1" name="Google Shape;191;p2"/>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grpSp>
        <p:nvGrpSpPr>
          <p:cNvPr id="192" name="Google Shape;192;p2"/>
          <p:cNvGrpSpPr/>
          <p:nvPr/>
        </p:nvGrpSpPr>
        <p:grpSpPr>
          <a:xfrm>
            <a:off x="1301722" y="5555178"/>
            <a:ext cx="271214" cy="383088"/>
            <a:chOff x="1333682" y="3344330"/>
            <a:chExt cx="271214" cy="383088"/>
          </a:xfrm>
        </p:grpSpPr>
        <p:sp>
          <p:nvSpPr>
            <p:cNvPr id="193" name="Google Shape;193;p2"/>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4" name="Google Shape;194;p2"/>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5" name="Google Shape;195;p2"/>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6" name="Google Shape;196;p2"/>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7" name="Google Shape;197;p2"/>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8" name="Google Shape;198;p2"/>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9" name="Google Shape;199;p2"/>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0" name="Google Shape;200;p2"/>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1" name="Google Shape;201;p2"/>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2" name="Google Shape;202;p2"/>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3" name="Google Shape;203;p2"/>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rgbClr val="75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6"/>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6"/>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6"/>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p6"/>
          <p:cNvSpPr/>
          <p:nvPr/>
        </p:nvSpPr>
        <p:spPr>
          <a:xfrm>
            <a:off x="219968" y="351846"/>
            <a:ext cx="304800" cy="306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24" name="Google Shape;324;p6"/>
          <p:cNvCxnSpPr>
            <a:stCxn id="323" idx="6"/>
            <a:endCxn id="325" idx="1"/>
          </p:cNvCxnSpPr>
          <p:nvPr/>
        </p:nvCxnSpPr>
        <p:spPr>
          <a:xfrm>
            <a:off x="524768" y="504846"/>
            <a:ext cx="2358000" cy="0"/>
          </a:xfrm>
          <a:prstGeom prst="straightConnector1">
            <a:avLst/>
          </a:prstGeom>
          <a:noFill/>
          <a:ln w="25400" cap="flat" cmpd="sng">
            <a:solidFill>
              <a:srgbClr val="BFBFBF"/>
            </a:solidFill>
            <a:prstDash val="solid"/>
            <a:miter lim="800000"/>
            <a:headEnd type="none" w="sm" len="sm"/>
            <a:tailEnd type="none" w="sm" len="sm"/>
          </a:ln>
        </p:spPr>
      </p:cxnSp>
      <p:sp>
        <p:nvSpPr>
          <p:cNvPr id="325" name="Google Shape;325;p6"/>
          <p:cNvSpPr/>
          <p:nvPr/>
        </p:nvSpPr>
        <p:spPr>
          <a:xfrm>
            <a:off x="2882729" y="103136"/>
            <a:ext cx="3424216" cy="803421"/>
          </a:xfrm>
          <a:prstGeom prst="roundRect">
            <a:avLst>
              <a:gd name="adj" fmla="val 50000"/>
            </a:avLst>
          </a:prstGeom>
          <a:gradFill>
            <a:gsLst>
              <a:gs pos="0">
                <a:srgbClr val="FF6600"/>
              </a:gs>
              <a:gs pos="100000">
                <a:srgbClr val="FF9933"/>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227;p3">
            <a:extLst>
              <a:ext uri="{FF2B5EF4-FFF2-40B4-BE49-F238E27FC236}">
                <a16:creationId xmlns:a16="http://schemas.microsoft.com/office/drawing/2014/main" id="{1E165D27-D5ED-6790-7118-611F1F1EBD40}"/>
              </a:ext>
            </a:extLst>
          </p:cNvPr>
          <p:cNvSpPr txBox="1"/>
          <p:nvPr/>
        </p:nvSpPr>
        <p:spPr>
          <a:xfrm>
            <a:off x="2882592" y="317999"/>
            <a:ext cx="2882905"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chemeClr val="lt1"/>
                </a:solidFill>
                <a:latin typeface="+mj-lt"/>
                <a:ea typeface="Open Sans ExtraBold"/>
                <a:cs typeface="Open Sans ExtraBold"/>
                <a:sym typeface="Open Sans ExtraBold"/>
              </a:rPr>
              <a:t>Hasil dan </a:t>
            </a:r>
            <a:r>
              <a:rPr lang="en-GB" sz="1800" b="1" dirty="0" err="1">
                <a:solidFill>
                  <a:schemeClr val="lt1"/>
                </a:solidFill>
                <a:latin typeface="+mj-lt"/>
                <a:ea typeface="Open Sans ExtraBold"/>
                <a:cs typeface="Open Sans ExtraBold"/>
                <a:sym typeface="Open Sans ExtraBold"/>
              </a:rPr>
              <a:t>Pembahasan</a:t>
            </a:r>
            <a:endParaRPr lang="en-GB" sz="1800" b="1" dirty="0">
              <a:solidFill>
                <a:schemeClr val="lt1"/>
              </a:solidFill>
              <a:latin typeface="+mj-lt"/>
              <a:ea typeface="Open Sans ExtraBold"/>
              <a:cs typeface="Open Sans ExtraBold"/>
              <a:sym typeface="Open Sans ExtraBold"/>
            </a:endParaRPr>
          </a:p>
        </p:txBody>
      </p:sp>
      <p:sp>
        <p:nvSpPr>
          <p:cNvPr id="4" name="Google Shape;237;p3">
            <a:extLst>
              <a:ext uri="{FF2B5EF4-FFF2-40B4-BE49-F238E27FC236}">
                <a16:creationId xmlns:a16="http://schemas.microsoft.com/office/drawing/2014/main" id="{E6396702-8E00-0149-E261-CD6086A6D488}"/>
              </a:ext>
            </a:extLst>
          </p:cNvPr>
          <p:cNvSpPr txBox="1"/>
          <p:nvPr/>
        </p:nvSpPr>
        <p:spPr>
          <a:xfrm>
            <a:off x="839923" y="1169218"/>
            <a:ext cx="1082699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err="1">
                <a:solidFill>
                  <a:schemeClr val="dk1"/>
                </a:solidFill>
                <a:latin typeface="+mn-lt"/>
                <a:ea typeface="Open Sans"/>
                <a:cs typeface="Open Sans"/>
                <a:sym typeface="Open Sans"/>
              </a:rPr>
              <a:t>Kriteria</a:t>
            </a: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ini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crips yang di </a:t>
            </a:r>
            <a:r>
              <a:rPr lang="en-GB" sz="2000" dirty="0" err="1">
                <a:solidFill>
                  <a:schemeClr val="dk1"/>
                </a:solidFill>
                <a:latin typeface="+mn-lt"/>
                <a:ea typeface="Open Sans"/>
                <a:cs typeface="Open Sans"/>
                <a:sym typeface="Open Sans"/>
              </a:rPr>
              <a:t>berikan</a:t>
            </a:r>
            <a:r>
              <a:rPr lang="en-GB" sz="2000" dirty="0">
                <a:solidFill>
                  <a:schemeClr val="dk1"/>
                </a:solidFill>
                <a:latin typeface="+mn-lt"/>
                <a:ea typeface="Open Sans"/>
                <a:cs typeface="Open Sans"/>
                <a:sym typeface="Open Sans"/>
              </a:rPr>
              <a:t> pada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C1 :</a:t>
            </a:r>
          </a:p>
        </p:txBody>
      </p:sp>
      <p:graphicFrame>
        <p:nvGraphicFramePr>
          <p:cNvPr id="5" name="Table 4">
            <a:extLst>
              <a:ext uri="{FF2B5EF4-FFF2-40B4-BE49-F238E27FC236}">
                <a16:creationId xmlns:a16="http://schemas.microsoft.com/office/drawing/2014/main" id="{A87F9F44-6F21-9CBB-007B-7A2651D862AF}"/>
              </a:ext>
            </a:extLst>
          </p:cNvPr>
          <p:cNvGraphicFramePr>
            <a:graphicFrameLocks noGrp="1"/>
          </p:cNvGraphicFramePr>
          <p:nvPr>
            <p:extLst>
              <p:ext uri="{D42A27DB-BD31-4B8C-83A1-F6EECF244321}">
                <p14:modId xmlns:p14="http://schemas.microsoft.com/office/powerpoint/2010/main" val="3755567192"/>
              </p:ext>
            </p:extLst>
          </p:nvPr>
        </p:nvGraphicFramePr>
        <p:xfrm>
          <a:off x="2841815" y="3114317"/>
          <a:ext cx="6823210" cy="2379024"/>
        </p:xfrm>
        <a:graphic>
          <a:graphicData uri="http://schemas.openxmlformats.org/drawingml/2006/table">
            <a:tbl>
              <a:tblPr firstRow="1" firstCol="1" bandRow="1">
                <a:tableStyleId>{21E4AEA4-8DFA-4A89-87EB-49C32662AFE0}</a:tableStyleId>
              </a:tblPr>
              <a:tblGrid>
                <a:gridCol w="2578829">
                  <a:extLst>
                    <a:ext uri="{9D8B030D-6E8A-4147-A177-3AD203B41FA5}">
                      <a16:colId xmlns:a16="http://schemas.microsoft.com/office/drawing/2014/main" val="2787832200"/>
                    </a:ext>
                  </a:extLst>
                </a:gridCol>
                <a:gridCol w="3422067">
                  <a:extLst>
                    <a:ext uri="{9D8B030D-6E8A-4147-A177-3AD203B41FA5}">
                      <a16:colId xmlns:a16="http://schemas.microsoft.com/office/drawing/2014/main" val="412124258"/>
                    </a:ext>
                  </a:extLst>
                </a:gridCol>
                <a:gridCol w="822314">
                  <a:extLst>
                    <a:ext uri="{9D8B030D-6E8A-4147-A177-3AD203B41FA5}">
                      <a16:colId xmlns:a16="http://schemas.microsoft.com/office/drawing/2014/main" val="1805085678"/>
                    </a:ext>
                  </a:extLst>
                </a:gridCol>
              </a:tblGrid>
              <a:tr h="396504">
                <a:tc>
                  <a:txBody>
                    <a:bodyPr/>
                    <a:lstStyle/>
                    <a:p>
                      <a:pPr marL="0" marR="0" algn="ctr">
                        <a:lnSpc>
                          <a:spcPct val="115000"/>
                        </a:lnSpc>
                        <a:spcBef>
                          <a:spcPts val="0"/>
                        </a:spcBef>
                        <a:spcAft>
                          <a:spcPts val="0"/>
                        </a:spcAft>
                      </a:pPr>
                      <a:r>
                        <a:rPr lang="en-US" sz="1800" dirty="0">
                          <a:effectLst/>
                        </a:rPr>
                        <a:t>Nama </a:t>
                      </a:r>
                      <a:r>
                        <a:rPr lang="en-US" sz="1800" dirty="0" err="1">
                          <a:effectLst/>
                        </a:rPr>
                        <a:t>Kriteria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Nama Crips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Nilai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3871647"/>
                  </a:ext>
                </a:extLst>
              </a:tr>
              <a:tr h="396504">
                <a:tc>
                  <a:txBody>
                    <a:bodyPr/>
                    <a:lstStyle/>
                    <a:p>
                      <a:pPr marL="0" marR="0">
                        <a:lnSpc>
                          <a:spcPct val="115000"/>
                        </a:lnSpc>
                        <a:spcBef>
                          <a:spcPts val="0"/>
                        </a:spcBef>
                        <a:spcAft>
                          <a:spcPts val="0"/>
                        </a:spcAft>
                      </a:pPr>
                      <a:r>
                        <a:rPr lang="en-US" sz="1800" dirty="0">
                          <a:effectLst/>
                        </a:rPr>
                        <a:t>Jam </a:t>
                      </a:r>
                      <a:r>
                        <a:rPr lang="en-US" sz="1800" dirty="0" err="1">
                          <a:effectLst/>
                        </a:rPr>
                        <a:t>Operasional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&lt;= 2 Jam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6486042"/>
                  </a:ext>
                </a:extLst>
              </a:tr>
              <a:tr h="396504">
                <a:tc>
                  <a:txBody>
                    <a:bodyPr/>
                    <a:lstStyle/>
                    <a:p>
                      <a:pPr marL="0" marR="0">
                        <a:lnSpc>
                          <a:spcPct val="115000"/>
                        </a:lnSpc>
                        <a:spcBef>
                          <a:spcPts val="0"/>
                        </a:spcBef>
                        <a:spcAft>
                          <a:spcPts val="0"/>
                        </a:spcAft>
                      </a:pPr>
                      <a:r>
                        <a:rPr lang="en-US" sz="1800" dirty="0">
                          <a:effectLst/>
                        </a:rPr>
                        <a:t>Jam </a:t>
                      </a:r>
                      <a:r>
                        <a:rPr lang="en-US" sz="1800" dirty="0" err="1">
                          <a:effectLst/>
                        </a:rPr>
                        <a:t>Operasional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&gt; 2 Jam </a:t>
                      </a:r>
                      <a:r>
                        <a:rPr lang="en-US" sz="1800" dirty="0" err="1">
                          <a:effectLst/>
                        </a:rPr>
                        <a:t>s.d.</a:t>
                      </a:r>
                      <a:r>
                        <a:rPr lang="en-US" sz="1800" dirty="0">
                          <a:effectLst/>
                        </a:rPr>
                        <a:t> 4 Jam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3020628"/>
                  </a:ext>
                </a:extLst>
              </a:tr>
              <a:tr h="396504">
                <a:tc>
                  <a:txBody>
                    <a:bodyPr/>
                    <a:lstStyle/>
                    <a:p>
                      <a:pPr marL="0" marR="0">
                        <a:lnSpc>
                          <a:spcPct val="115000"/>
                        </a:lnSpc>
                        <a:spcBef>
                          <a:spcPts val="0"/>
                        </a:spcBef>
                        <a:spcAft>
                          <a:spcPts val="0"/>
                        </a:spcAft>
                      </a:pPr>
                      <a:r>
                        <a:rPr lang="en-US" sz="1800" dirty="0">
                          <a:effectLst/>
                        </a:rPr>
                        <a:t>Jam </a:t>
                      </a:r>
                      <a:r>
                        <a:rPr lang="en-US" sz="1800" dirty="0" err="1">
                          <a:effectLst/>
                        </a:rPr>
                        <a:t>Operasional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&gt; 4 Jam </a:t>
                      </a:r>
                      <a:r>
                        <a:rPr lang="en-US" sz="1800" dirty="0" err="1">
                          <a:effectLst/>
                        </a:rPr>
                        <a:t>s.d.</a:t>
                      </a:r>
                      <a:r>
                        <a:rPr lang="en-US" sz="1800" dirty="0">
                          <a:effectLst/>
                        </a:rPr>
                        <a:t> 6 Jam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05623994"/>
                  </a:ext>
                </a:extLst>
              </a:tr>
              <a:tr h="396504">
                <a:tc>
                  <a:txBody>
                    <a:bodyPr/>
                    <a:lstStyle/>
                    <a:p>
                      <a:pPr marL="0" marR="0">
                        <a:lnSpc>
                          <a:spcPct val="115000"/>
                        </a:lnSpc>
                        <a:spcBef>
                          <a:spcPts val="0"/>
                        </a:spcBef>
                        <a:spcAft>
                          <a:spcPts val="0"/>
                        </a:spcAft>
                      </a:pPr>
                      <a:r>
                        <a:rPr lang="en-US" sz="1800" dirty="0">
                          <a:effectLst/>
                        </a:rPr>
                        <a:t>Jam </a:t>
                      </a:r>
                      <a:r>
                        <a:rPr lang="en-US" sz="1800" dirty="0" err="1">
                          <a:effectLst/>
                        </a:rPr>
                        <a:t>Operasional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&gt; 6 Jam s.d. 8 Jam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9914664"/>
                  </a:ext>
                </a:extLst>
              </a:tr>
              <a:tr h="396504">
                <a:tc>
                  <a:txBody>
                    <a:bodyPr/>
                    <a:lstStyle/>
                    <a:p>
                      <a:pPr marL="0" marR="0">
                        <a:lnSpc>
                          <a:spcPct val="115000"/>
                        </a:lnSpc>
                        <a:spcBef>
                          <a:spcPts val="0"/>
                        </a:spcBef>
                        <a:spcAft>
                          <a:spcPts val="0"/>
                        </a:spcAft>
                      </a:pPr>
                      <a:r>
                        <a:rPr lang="en-US" sz="1800" dirty="0">
                          <a:effectLst/>
                        </a:rPr>
                        <a:t>Jam </a:t>
                      </a:r>
                      <a:r>
                        <a:rPr lang="en-US" sz="1800" dirty="0" err="1">
                          <a:effectLst/>
                        </a:rPr>
                        <a:t>Operasional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&gt;= 8 Jam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591104"/>
                  </a:ext>
                </a:extLst>
              </a:tr>
            </a:tbl>
          </a:graphicData>
        </a:graphic>
      </p:graphicFrame>
    </p:spTree>
    <p:extLst>
      <p:ext uri="{BB962C8B-B14F-4D97-AF65-F5344CB8AC3E}">
        <p14:creationId xmlns:p14="http://schemas.microsoft.com/office/powerpoint/2010/main" val="1146464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6"/>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6"/>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6"/>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237;p3">
            <a:extLst>
              <a:ext uri="{FF2B5EF4-FFF2-40B4-BE49-F238E27FC236}">
                <a16:creationId xmlns:a16="http://schemas.microsoft.com/office/drawing/2014/main" id="{E6396702-8E00-0149-E261-CD6086A6D488}"/>
              </a:ext>
            </a:extLst>
          </p:cNvPr>
          <p:cNvSpPr txBox="1"/>
          <p:nvPr/>
        </p:nvSpPr>
        <p:spPr>
          <a:xfrm>
            <a:off x="839923" y="1169218"/>
            <a:ext cx="1082699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ini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crips yang di </a:t>
            </a:r>
            <a:r>
              <a:rPr lang="en-GB" sz="2000" dirty="0" err="1">
                <a:solidFill>
                  <a:schemeClr val="dk1"/>
                </a:solidFill>
                <a:latin typeface="+mn-lt"/>
                <a:ea typeface="Open Sans"/>
                <a:cs typeface="Open Sans"/>
                <a:sym typeface="Open Sans"/>
              </a:rPr>
              <a:t>berikan</a:t>
            </a:r>
            <a:r>
              <a:rPr lang="en-GB" sz="2000" dirty="0">
                <a:solidFill>
                  <a:schemeClr val="dk1"/>
                </a:solidFill>
                <a:latin typeface="+mn-lt"/>
                <a:ea typeface="Open Sans"/>
                <a:cs typeface="Open Sans"/>
                <a:sym typeface="Open Sans"/>
              </a:rPr>
              <a:t> pada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C2 :</a:t>
            </a:r>
          </a:p>
        </p:txBody>
      </p:sp>
      <p:graphicFrame>
        <p:nvGraphicFramePr>
          <p:cNvPr id="5" name="Table 4">
            <a:extLst>
              <a:ext uri="{FF2B5EF4-FFF2-40B4-BE49-F238E27FC236}">
                <a16:creationId xmlns:a16="http://schemas.microsoft.com/office/drawing/2014/main" id="{A87F9F44-6F21-9CBB-007B-7A2651D862AF}"/>
              </a:ext>
            </a:extLst>
          </p:cNvPr>
          <p:cNvGraphicFramePr>
            <a:graphicFrameLocks noGrp="1"/>
          </p:cNvGraphicFramePr>
          <p:nvPr>
            <p:extLst>
              <p:ext uri="{D42A27DB-BD31-4B8C-83A1-F6EECF244321}">
                <p14:modId xmlns:p14="http://schemas.microsoft.com/office/powerpoint/2010/main" val="14881055"/>
              </p:ext>
            </p:extLst>
          </p:nvPr>
        </p:nvGraphicFramePr>
        <p:xfrm>
          <a:off x="2841815" y="3114317"/>
          <a:ext cx="6823210" cy="2379024"/>
        </p:xfrm>
        <a:graphic>
          <a:graphicData uri="http://schemas.openxmlformats.org/drawingml/2006/table">
            <a:tbl>
              <a:tblPr firstRow="1" firstCol="1" bandRow="1">
                <a:tableStyleId>{21E4AEA4-8DFA-4A89-87EB-49C32662AFE0}</a:tableStyleId>
              </a:tblPr>
              <a:tblGrid>
                <a:gridCol w="2578829">
                  <a:extLst>
                    <a:ext uri="{9D8B030D-6E8A-4147-A177-3AD203B41FA5}">
                      <a16:colId xmlns:a16="http://schemas.microsoft.com/office/drawing/2014/main" val="2787832200"/>
                    </a:ext>
                  </a:extLst>
                </a:gridCol>
                <a:gridCol w="3422067">
                  <a:extLst>
                    <a:ext uri="{9D8B030D-6E8A-4147-A177-3AD203B41FA5}">
                      <a16:colId xmlns:a16="http://schemas.microsoft.com/office/drawing/2014/main" val="412124258"/>
                    </a:ext>
                  </a:extLst>
                </a:gridCol>
                <a:gridCol w="822314">
                  <a:extLst>
                    <a:ext uri="{9D8B030D-6E8A-4147-A177-3AD203B41FA5}">
                      <a16:colId xmlns:a16="http://schemas.microsoft.com/office/drawing/2014/main" val="1805085678"/>
                    </a:ext>
                  </a:extLst>
                </a:gridCol>
              </a:tblGrid>
              <a:tr h="396504">
                <a:tc>
                  <a:txBody>
                    <a:bodyPr/>
                    <a:lstStyle/>
                    <a:p>
                      <a:pPr marL="0" marR="0" algn="ctr">
                        <a:lnSpc>
                          <a:spcPct val="115000"/>
                        </a:lnSpc>
                        <a:spcBef>
                          <a:spcPts val="0"/>
                        </a:spcBef>
                        <a:spcAft>
                          <a:spcPts val="0"/>
                        </a:spcAft>
                      </a:pPr>
                      <a:r>
                        <a:rPr lang="en-US" sz="1800" dirty="0">
                          <a:effectLst/>
                        </a:rPr>
                        <a:t>Nama </a:t>
                      </a:r>
                      <a:r>
                        <a:rPr lang="en-US" sz="1800" dirty="0" err="1">
                          <a:effectLst/>
                        </a:rPr>
                        <a:t>Kriteria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Nama Crips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Nilai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3871647"/>
                  </a:ext>
                </a:extLst>
              </a:tr>
              <a:tr h="396504">
                <a:tc>
                  <a:txBody>
                    <a:bodyPr/>
                    <a:lstStyle/>
                    <a:p>
                      <a:pPr marL="0" marR="0">
                        <a:lnSpc>
                          <a:spcPct val="115000"/>
                        </a:lnSpc>
                        <a:spcBef>
                          <a:spcPts val="0"/>
                        </a:spcBef>
                        <a:spcAft>
                          <a:spcPts val="0"/>
                        </a:spcAft>
                      </a:pPr>
                      <a:r>
                        <a:rPr lang="en-US" sz="1800" b="1" dirty="0" err="1">
                          <a:effectLst/>
                          <a:latin typeface="+mn-lt"/>
                          <a:ea typeface="Times New Roman" panose="02020603050405020304" pitchFamily="18" charset="0"/>
                          <a:cs typeface="Times New Roman" panose="02020603050405020304" pitchFamily="18" charset="0"/>
                        </a:rPr>
                        <a:t>Jadwal</a:t>
                      </a:r>
                      <a:r>
                        <a:rPr lang="en-US" sz="1800" b="1" dirty="0">
                          <a:effectLst/>
                          <a:latin typeface="+mn-lt"/>
                          <a:ea typeface="Times New Roman" panose="02020603050405020304" pitchFamily="18" charset="0"/>
                          <a:cs typeface="Times New Roman" panose="02020603050405020304" pitchFamily="18" charset="0"/>
                        </a:rPr>
                        <a:t> </a:t>
                      </a:r>
                      <a:r>
                        <a:rPr lang="en-US" sz="1800" b="1" dirty="0" err="1">
                          <a:effectLst/>
                          <a:latin typeface="+mn-lt"/>
                          <a:ea typeface="Times New Roman" panose="02020603050405020304" pitchFamily="18" charset="0"/>
                          <a:cs typeface="Times New Roman" panose="02020603050405020304" pitchFamily="18" charset="0"/>
                        </a:rPr>
                        <a:t>Operasional</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1 Hari</a:t>
                      </a: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6486042"/>
                  </a:ext>
                </a:extLst>
              </a:tr>
              <a:tr h="396504">
                <a:tc>
                  <a:txBody>
                    <a:bodyPr/>
                    <a:lstStyle/>
                    <a:p>
                      <a:pPr marL="0" marR="0">
                        <a:lnSpc>
                          <a:spcPct val="115000"/>
                        </a:lnSpc>
                        <a:spcBef>
                          <a:spcPts val="0"/>
                        </a:spcBef>
                        <a:spcAft>
                          <a:spcPts val="0"/>
                        </a:spcAft>
                      </a:pPr>
                      <a:r>
                        <a:rPr lang="en-US" sz="1800" b="1" dirty="0" err="1">
                          <a:effectLst/>
                          <a:latin typeface="+mn-lt"/>
                          <a:ea typeface="Times New Roman" panose="02020603050405020304" pitchFamily="18" charset="0"/>
                          <a:cs typeface="Times New Roman" panose="02020603050405020304" pitchFamily="18" charset="0"/>
                        </a:rPr>
                        <a:t>Jadwal</a:t>
                      </a:r>
                      <a:r>
                        <a:rPr lang="en-US" sz="1800" b="1" dirty="0">
                          <a:effectLst/>
                          <a:latin typeface="+mn-lt"/>
                          <a:ea typeface="Times New Roman" panose="02020603050405020304" pitchFamily="18" charset="0"/>
                          <a:cs typeface="Times New Roman" panose="02020603050405020304" pitchFamily="18" charset="0"/>
                        </a:rPr>
                        <a:t> </a:t>
                      </a:r>
                      <a:r>
                        <a:rPr lang="en-US" sz="1800" b="1" dirty="0" err="1">
                          <a:effectLst/>
                          <a:latin typeface="+mn-lt"/>
                          <a:ea typeface="Times New Roman" panose="02020603050405020304" pitchFamily="18" charset="0"/>
                          <a:cs typeface="Times New Roman" panose="02020603050405020304" pitchFamily="18" charset="0"/>
                        </a:rPr>
                        <a:t>Operasional</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2 Hari</a:t>
                      </a:r>
                    </a:p>
                  </a:txBody>
                  <a:tcPr marL="68580" marR="68580" marT="0" marB="0" anchor="ctr"/>
                </a:tc>
                <a:tc>
                  <a:txBody>
                    <a:bodyPr/>
                    <a:lstStyle/>
                    <a:p>
                      <a:pPr marL="0" marR="0" algn="ctr">
                        <a:lnSpc>
                          <a:spcPct val="115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3020628"/>
                  </a:ext>
                </a:extLst>
              </a:tr>
              <a:tr h="396504">
                <a:tc>
                  <a:txBody>
                    <a:bodyPr/>
                    <a:lstStyle/>
                    <a:p>
                      <a:pPr marL="0" marR="0">
                        <a:lnSpc>
                          <a:spcPct val="115000"/>
                        </a:lnSpc>
                        <a:spcBef>
                          <a:spcPts val="0"/>
                        </a:spcBef>
                        <a:spcAft>
                          <a:spcPts val="0"/>
                        </a:spcAft>
                      </a:pPr>
                      <a:r>
                        <a:rPr lang="en-US" sz="1800" b="1" dirty="0" err="1">
                          <a:effectLst/>
                          <a:latin typeface="+mn-lt"/>
                          <a:ea typeface="Times New Roman" panose="02020603050405020304" pitchFamily="18" charset="0"/>
                          <a:cs typeface="Times New Roman" panose="02020603050405020304" pitchFamily="18" charset="0"/>
                        </a:rPr>
                        <a:t>Jadwal</a:t>
                      </a:r>
                      <a:r>
                        <a:rPr lang="en-US" sz="1800" b="1" dirty="0">
                          <a:effectLst/>
                          <a:latin typeface="+mn-lt"/>
                          <a:ea typeface="Times New Roman" panose="02020603050405020304" pitchFamily="18" charset="0"/>
                          <a:cs typeface="Times New Roman" panose="02020603050405020304" pitchFamily="18" charset="0"/>
                        </a:rPr>
                        <a:t> </a:t>
                      </a:r>
                      <a:r>
                        <a:rPr lang="en-US" sz="1800" b="1" dirty="0" err="1">
                          <a:effectLst/>
                          <a:latin typeface="+mn-lt"/>
                          <a:ea typeface="Times New Roman" panose="02020603050405020304" pitchFamily="18" charset="0"/>
                          <a:cs typeface="Times New Roman" panose="02020603050405020304" pitchFamily="18" charset="0"/>
                        </a:rPr>
                        <a:t>Operasional</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3 Hari</a:t>
                      </a:r>
                    </a:p>
                  </a:txBody>
                  <a:tcPr marL="68580" marR="68580" marT="0" marB="0" anchor="ctr"/>
                </a:tc>
                <a:tc>
                  <a:txBody>
                    <a:bodyPr/>
                    <a:lstStyle/>
                    <a:p>
                      <a:pPr marL="0" marR="0" algn="ctr">
                        <a:lnSpc>
                          <a:spcPct val="115000"/>
                        </a:lnSpc>
                        <a:spcBef>
                          <a:spcPts val="0"/>
                        </a:spcBef>
                        <a:spcAft>
                          <a:spcPts val="0"/>
                        </a:spcAft>
                      </a:pPr>
                      <a:r>
                        <a:rPr lang="en-US" sz="1800" dirty="0">
                          <a:effectLst/>
                        </a:rPr>
                        <a:t>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05623994"/>
                  </a:ext>
                </a:extLst>
              </a:tr>
              <a:tr h="396504">
                <a:tc>
                  <a:txBody>
                    <a:bodyPr/>
                    <a:lstStyle/>
                    <a:p>
                      <a:pPr marL="0" marR="0">
                        <a:lnSpc>
                          <a:spcPct val="115000"/>
                        </a:lnSpc>
                        <a:spcBef>
                          <a:spcPts val="0"/>
                        </a:spcBef>
                        <a:spcAft>
                          <a:spcPts val="0"/>
                        </a:spcAft>
                      </a:pPr>
                      <a:r>
                        <a:rPr lang="en-US" sz="1800" b="1" dirty="0" err="1">
                          <a:effectLst/>
                          <a:latin typeface="+mn-lt"/>
                          <a:ea typeface="Times New Roman" panose="02020603050405020304" pitchFamily="18" charset="0"/>
                          <a:cs typeface="Times New Roman" panose="02020603050405020304" pitchFamily="18" charset="0"/>
                        </a:rPr>
                        <a:t>Jadwal</a:t>
                      </a:r>
                      <a:r>
                        <a:rPr lang="en-US" sz="1800" b="1" dirty="0">
                          <a:effectLst/>
                          <a:latin typeface="+mn-lt"/>
                          <a:ea typeface="Times New Roman" panose="02020603050405020304" pitchFamily="18" charset="0"/>
                          <a:cs typeface="Times New Roman" panose="02020603050405020304" pitchFamily="18" charset="0"/>
                        </a:rPr>
                        <a:t> </a:t>
                      </a:r>
                      <a:r>
                        <a:rPr lang="en-US" sz="1800" b="1" dirty="0" err="1">
                          <a:effectLst/>
                          <a:latin typeface="+mn-lt"/>
                          <a:ea typeface="Times New Roman" panose="02020603050405020304" pitchFamily="18" charset="0"/>
                          <a:cs typeface="Times New Roman" panose="02020603050405020304" pitchFamily="18" charset="0"/>
                        </a:rPr>
                        <a:t>Operasional</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4 Hari</a:t>
                      </a:r>
                    </a:p>
                  </a:txBody>
                  <a:tcPr marL="68580" marR="68580" marT="0" marB="0" anchor="ctr"/>
                </a:tc>
                <a:tc>
                  <a:txBody>
                    <a:bodyPr/>
                    <a:lstStyle/>
                    <a:p>
                      <a:pPr marL="0" marR="0" algn="ctr">
                        <a:lnSpc>
                          <a:spcPct val="115000"/>
                        </a:lnSpc>
                        <a:spcBef>
                          <a:spcPts val="0"/>
                        </a:spcBef>
                        <a:spcAft>
                          <a:spcPts val="0"/>
                        </a:spcAft>
                      </a:pPr>
                      <a:r>
                        <a:rPr lang="en-US" sz="1800" dirty="0">
                          <a:effectLst/>
                        </a:rPr>
                        <a:t>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9914664"/>
                  </a:ext>
                </a:extLst>
              </a:tr>
              <a:tr h="396504">
                <a:tc>
                  <a:txBody>
                    <a:bodyPr/>
                    <a:lstStyle/>
                    <a:p>
                      <a:pPr marL="0" marR="0">
                        <a:lnSpc>
                          <a:spcPct val="115000"/>
                        </a:lnSpc>
                        <a:spcBef>
                          <a:spcPts val="0"/>
                        </a:spcBef>
                        <a:spcAft>
                          <a:spcPts val="0"/>
                        </a:spcAft>
                      </a:pPr>
                      <a:r>
                        <a:rPr lang="en-US" sz="1800" b="1" dirty="0" err="1">
                          <a:effectLst/>
                          <a:latin typeface="+mn-lt"/>
                          <a:ea typeface="Times New Roman" panose="02020603050405020304" pitchFamily="18" charset="0"/>
                          <a:cs typeface="Times New Roman" panose="02020603050405020304" pitchFamily="18" charset="0"/>
                        </a:rPr>
                        <a:t>Jadwal</a:t>
                      </a:r>
                      <a:r>
                        <a:rPr lang="en-US" sz="1800" b="1" dirty="0">
                          <a:effectLst/>
                          <a:latin typeface="+mn-lt"/>
                          <a:ea typeface="Times New Roman" panose="02020603050405020304" pitchFamily="18" charset="0"/>
                          <a:cs typeface="Times New Roman" panose="02020603050405020304" pitchFamily="18" charset="0"/>
                        </a:rPr>
                        <a:t> </a:t>
                      </a:r>
                      <a:r>
                        <a:rPr lang="en-US" sz="1800" b="1" dirty="0" err="1">
                          <a:effectLst/>
                          <a:latin typeface="+mn-lt"/>
                          <a:ea typeface="Times New Roman" panose="02020603050405020304" pitchFamily="18" charset="0"/>
                          <a:cs typeface="Times New Roman" panose="02020603050405020304" pitchFamily="18" charset="0"/>
                        </a:rPr>
                        <a:t>Operasional</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5 Hari</a:t>
                      </a: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591104"/>
                  </a:ext>
                </a:extLst>
              </a:tr>
            </a:tbl>
          </a:graphicData>
        </a:graphic>
      </p:graphicFrame>
      <p:grpSp>
        <p:nvGrpSpPr>
          <p:cNvPr id="3" name="Google Shape;238;p3">
            <a:extLst>
              <a:ext uri="{FF2B5EF4-FFF2-40B4-BE49-F238E27FC236}">
                <a16:creationId xmlns:a16="http://schemas.microsoft.com/office/drawing/2014/main" id="{D6030B41-AB86-FBF4-3D9B-2DA3C9CED143}"/>
              </a:ext>
            </a:extLst>
          </p:cNvPr>
          <p:cNvGrpSpPr/>
          <p:nvPr/>
        </p:nvGrpSpPr>
        <p:grpSpPr>
          <a:xfrm>
            <a:off x="8748453" y="6495400"/>
            <a:ext cx="1686200" cy="189123"/>
            <a:chOff x="247992" y="6552179"/>
            <a:chExt cx="1686200" cy="189123"/>
          </a:xfrm>
        </p:grpSpPr>
        <p:sp>
          <p:nvSpPr>
            <p:cNvPr id="6" name="Google Shape;239;p3">
              <a:hlinkClick r:id="rId3" action="ppaction://hlinksldjump"/>
              <a:extLst>
                <a:ext uri="{FF2B5EF4-FFF2-40B4-BE49-F238E27FC236}">
                  <a16:creationId xmlns:a16="http://schemas.microsoft.com/office/drawing/2014/main" id="{49EAC0EA-AF84-116D-946B-D37C439AA01B}"/>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4" action="ppaction://hlinksldjump"/>
              <a:extLst>
                <a:ext uri="{FF2B5EF4-FFF2-40B4-BE49-F238E27FC236}">
                  <a16:creationId xmlns:a16="http://schemas.microsoft.com/office/drawing/2014/main" id="{C52EC404-4FE1-6985-1A71-57D4F089BCAF}"/>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8" name="Google Shape;241;p3">
              <a:hlinkClick r:id="rId5" action="ppaction://hlinksldjump"/>
              <a:extLst>
                <a:ext uri="{FF2B5EF4-FFF2-40B4-BE49-F238E27FC236}">
                  <a16:creationId xmlns:a16="http://schemas.microsoft.com/office/drawing/2014/main" id="{ADED26F2-D7FE-EAC5-5FB8-7BE023607D91}"/>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6" action="ppaction://hlinksldjump"/>
              <a:extLst>
                <a:ext uri="{FF2B5EF4-FFF2-40B4-BE49-F238E27FC236}">
                  <a16:creationId xmlns:a16="http://schemas.microsoft.com/office/drawing/2014/main" id="{6DA067B0-54F2-EAC4-A623-5700BB970ADE}"/>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6" action="ppaction://hlinksldjump"/>
              <a:extLst>
                <a:ext uri="{FF2B5EF4-FFF2-40B4-BE49-F238E27FC236}">
                  <a16:creationId xmlns:a16="http://schemas.microsoft.com/office/drawing/2014/main" id="{D148F28F-2070-AD1E-2812-056426CC3CA2}"/>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94249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6"/>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6"/>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6"/>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237;p3">
            <a:extLst>
              <a:ext uri="{FF2B5EF4-FFF2-40B4-BE49-F238E27FC236}">
                <a16:creationId xmlns:a16="http://schemas.microsoft.com/office/drawing/2014/main" id="{E6396702-8E00-0149-E261-CD6086A6D488}"/>
              </a:ext>
            </a:extLst>
          </p:cNvPr>
          <p:cNvSpPr txBox="1"/>
          <p:nvPr/>
        </p:nvSpPr>
        <p:spPr>
          <a:xfrm>
            <a:off x="839923" y="1169218"/>
            <a:ext cx="1082699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ini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crips yang di </a:t>
            </a:r>
            <a:r>
              <a:rPr lang="en-GB" sz="2000" dirty="0" err="1">
                <a:solidFill>
                  <a:schemeClr val="dk1"/>
                </a:solidFill>
                <a:latin typeface="+mn-lt"/>
                <a:ea typeface="Open Sans"/>
                <a:cs typeface="Open Sans"/>
                <a:sym typeface="Open Sans"/>
              </a:rPr>
              <a:t>berikan</a:t>
            </a:r>
            <a:r>
              <a:rPr lang="en-GB" sz="2000" dirty="0">
                <a:solidFill>
                  <a:schemeClr val="dk1"/>
                </a:solidFill>
                <a:latin typeface="+mn-lt"/>
                <a:ea typeface="Open Sans"/>
                <a:cs typeface="Open Sans"/>
                <a:sym typeface="Open Sans"/>
              </a:rPr>
              <a:t> pada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C3 :</a:t>
            </a:r>
          </a:p>
        </p:txBody>
      </p:sp>
      <p:graphicFrame>
        <p:nvGraphicFramePr>
          <p:cNvPr id="5" name="Table 4">
            <a:extLst>
              <a:ext uri="{FF2B5EF4-FFF2-40B4-BE49-F238E27FC236}">
                <a16:creationId xmlns:a16="http://schemas.microsoft.com/office/drawing/2014/main" id="{A87F9F44-6F21-9CBB-007B-7A2651D862AF}"/>
              </a:ext>
            </a:extLst>
          </p:cNvPr>
          <p:cNvGraphicFramePr>
            <a:graphicFrameLocks noGrp="1"/>
          </p:cNvGraphicFramePr>
          <p:nvPr>
            <p:extLst>
              <p:ext uri="{D42A27DB-BD31-4B8C-83A1-F6EECF244321}">
                <p14:modId xmlns:p14="http://schemas.microsoft.com/office/powerpoint/2010/main" val="3822457429"/>
              </p:ext>
            </p:extLst>
          </p:nvPr>
        </p:nvGraphicFramePr>
        <p:xfrm>
          <a:off x="1190677" y="3128606"/>
          <a:ext cx="10032687" cy="2857860"/>
        </p:xfrm>
        <a:graphic>
          <a:graphicData uri="http://schemas.openxmlformats.org/drawingml/2006/table">
            <a:tbl>
              <a:tblPr firstRow="1" firstCol="1" bandRow="1">
                <a:tableStyleId>{21E4AEA4-8DFA-4A89-87EB-49C32662AFE0}</a:tableStyleId>
              </a:tblPr>
              <a:tblGrid>
                <a:gridCol w="3791849">
                  <a:extLst>
                    <a:ext uri="{9D8B030D-6E8A-4147-A177-3AD203B41FA5}">
                      <a16:colId xmlns:a16="http://schemas.microsoft.com/office/drawing/2014/main" val="2787832200"/>
                    </a:ext>
                  </a:extLst>
                </a:gridCol>
                <a:gridCol w="5031726">
                  <a:extLst>
                    <a:ext uri="{9D8B030D-6E8A-4147-A177-3AD203B41FA5}">
                      <a16:colId xmlns:a16="http://schemas.microsoft.com/office/drawing/2014/main" val="412124258"/>
                    </a:ext>
                  </a:extLst>
                </a:gridCol>
                <a:gridCol w="1209112">
                  <a:extLst>
                    <a:ext uri="{9D8B030D-6E8A-4147-A177-3AD203B41FA5}">
                      <a16:colId xmlns:a16="http://schemas.microsoft.com/office/drawing/2014/main" val="1805085678"/>
                    </a:ext>
                  </a:extLst>
                </a:gridCol>
              </a:tblGrid>
              <a:tr h="377475">
                <a:tc>
                  <a:txBody>
                    <a:bodyPr/>
                    <a:lstStyle/>
                    <a:p>
                      <a:pPr marL="0" marR="0" algn="ctr">
                        <a:lnSpc>
                          <a:spcPct val="115000"/>
                        </a:lnSpc>
                        <a:spcBef>
                          <a:spcPts val="0"/>
                        </a:spcBef>
                        <a:spcAft>
                          <a:spcPts val="0"/>
                        </a:spcAft>
                      </a:pPr>
                      <a:r>
                        <a:rPr lang="en-US" sz="1800" dirty="0">
                          <a:effectLst/>
                        </a:rPr>
                        <a:t>Nama </a:t>
                      </a:r>
                      <a:r>
                        <a:rPr lang="en-US" sz="1800" dirty="0" err="1">
                          <a:effectLst/>
                        </a:rPr>
                        <a:t>Kriteria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Nama Crips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Nilai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3871647"/>
                  </a:ext>
                </a:extLst>
              </a:tr>
              <a:tr h="377475">
                <a:tc>
                  <a:txBody>
                    <a:bodyPr/>
                    <a:lstStyle/>
                    <a:p>
                      <a:pPr marL="0" marR="0">
                        <a:lnSpc>
                          <a:spcPct val="115000"/>
                        </a:lnSpc>
                        <a:spcBef>
                          <a:spcPts val="0"/>
                        </a:spcBef>
                        <a:spcAft>
                          <a:spcPts val="0"/>
                        </a:spcAft>
                      </a:pPr>
                      <a:r>
                        <a:rPr lang="en-US" sz="1800" dirty="0" err="1">
                          <a:effectLst/>
                          <a:latin typeface="+mn-lt"/>
                          <a:ea typeface="Times New Roman" panose="02020603050405020304" pitchFamily="18" charset="0"/>
                          <a:cs typeface="Times New Roman" panose="02020603050405020304" pitchFamily="18" charset="0"/>
                        </a:rPr>
                        <a:t>Jumlah</a:t>
                      </a:r>
                      <a:r>
                        <a:rPr lang="en-US" sz="1800" dirty="0">
                          <a:effectLst/>
                          <a:latin typeface="+mn-lt"/>
                          <a:ea typeface="Times New Roman" panose="02020603050405020304" pitchFamily="18" charset="0"/>
                          <a:cs typeface="Times New Roman" panose="02020603050405020304" pitchFamily="18" charset="0"/>
                        </a:rPr>
                        <a:t> </a:t>
                      </a:r>
                      <a:r>
                        <a:rPr lang="en-US" sz="1800" dirty="0" err="1">
                          <a:effectLst/>
                          <a:latin typeface="+mn-lt"/>
                          <a:ea typeface="Times New Roman" panose="02020603050405020304" pitchFamily="18" charset="0"/>
                          <a:cs typeface="Times New Roman" panose="02020603050405020304" pitchFamily="18" charset="0"/>
                        </a:rPr>
                        <a:t>Nasabah</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&lt;= 50 Rumah Tangga</a:t>
                      </a: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6486042"/>
                  </a:ext>
                </a:extLst>
              </a:tr>
              <a:tr h="575145">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Nasabah</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&gt; 50 Rumah Tangga s.d. 100 Rumah Tangga</a:t>
                      </a:r>
                    </a:p>
                  </a:txBody>
                  <a:tcPr marL="68580" marR="68580" marT="0" marB="0" anchor="ctr"/>
                </a:tc>
                <a:tc>
                  <a:txBody>
                    <a:bodyPr/>
                    <a:lstStyle/>
                    <a:p>
                      <a:pPr marL="0" marR="0" algn="ctr">
                        <a:lnSpc>
                          <a:spcPct val="115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3020628"/>
                  </a:ext>
                </a:extLst>
              </a:tr>
              <a:tr h="575145">
                <a:tc>
                  <a:txBody>
                    <a:bodyPr/>
                    <a:lstStyle/>
                    <a:p>
                      <a:pPr marL="0" marR="0">
                        <a:lnSpc>
                          <a:spcPct val="115000"/>
                        </a:lnSpc>
                        <a:spcBef>
                          <a:spcPts val="0"/>
                        </a:spcBef>
                        <a:spcAft>
                          <a:spcPts val="0"/>
                        </a:spcAft>
                      </a:pPr>
                      <a:r>
                        <a:rPr lang="en-US" sz="1800" dirty="0" err="1">
                          <a:effectLst/>
                          <a:latin typeface="+mn-lt"/>
                          <a:ea typeface="Times New Roman" panose="02020603050405020304" pitchFamily="18" charset="0"/>
                          <a:cs typeface="Times New Roman" panose="02020603050405020304" pitchFamily="18" charset="0"/>
                        </a:rPr>
                        <a:t>Jumlah</a:t>
                      </a:r>
                      <a:r>
                        <a:rPr lang="en-US" sz="1800" dirty="0">
                          <a:effectLst/>
                          <a:latin typeface="+mn-lt"/>
                          <a:ea typeface="Times New Roman" panose="02020603050405020304" pitchFamily="18" charset="0"/>
                          <a:cs typeface="Times New Roman" panose="02020603050405020304" pitchFamily="18" charset="0"/>
                        </a:rPr>
                        <a:t> </a:t>
                      </a:r>
                      <a:r>
                        <a:rPr lang="en-US" sz="1800" dirty="0" err="1">
                          <a:effectLst/>
                          <a:latin typeface="+mn-lt"/>
                          <a:ea typeface="Times New Roman" panose="02020603050405020304" pitchFamily="18" charset="0"/>
                          <a:cs typeface="Times New Roman" panose="02020603050405020304" pitchFamily="18" charset="0"/>
                        </a:rPr>
                        <a:t>Nasabah</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&gt; 100 Rumah Tangga s.d. 150 Rumah Tangga</a:t>
                      </a:r>
                    </a:p>
                  </a:txBody>
                  <a:tcPr marL="68580" marR="68580" marT="0" marB="0" anchor="ctr"/>
                </a:tc>
                <a:tc>
                  <a:txBody>
                    <a:bodyPr/>
                    <a:lstStyle/>
                    <a:p>
                      <a:pPr marL="0" marR="0" algn="ctr">
                        <a:lnSpc>
                          <a:spcPct val="115000"/>
                        </a:lnSpc>
                        <a:spcBef>
                          <a:spcPts val="0"/>
                        </a:spcBef>
                        <a:spcAft>
                          <a:spcPts val="0"/>
                        </a:spcAft>
                      </a:pPr>
                      <a:r>
                        <a:rPr lang="en-US" sz="1800" dirty="0">
                          <a:effectLst/>
                        </a:rPr>
                        <a:t>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05623994"/>
                  </a:ext>
                </a:extLst>
              </a:tr>
              <a:tr h="575145">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Nasabah</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&gt; 150 Rumah Tangga s.d. 200 Rumah Tangga</a:t>
                      </a:r>
                    </a:p>
                  </a:txBody>
                  <a:tcPr marL="68580" marR="68580" marT="0" marB="0" anchor="ctr"/>
                </a:tc>
                <a:tc>
                  <a:txBody>
                    <a:bodyPr/>
                    <a:lstStyle/>
                    <a:p>
                      <a:pPr marL="0" marR="0" algn="ctr">
                        <a:lnSpc>
                          <a:spcPct val="115000"/>
                        </a:lnSpc>
                        <a:spcBef>
                          <a:spcPts val="0"/>
                        </a:spcBef>
                        <a:spcAft>
                          <a:spcPts val="0"/>
                        </a:spcAft>
                      </a:pPr>
                      <a:r>
                        <a:rPr lang="en-US" sz="1800" dirty="0">
                          <a:effectLst/>
                        </a:rPr>
                        <a:t>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9914664"/>
                  </a:ext>
                </a:extLst>
              </a:tr>
              <a:tr h="377475">
                <a:tc>
                  <a:txBody>
                    <a:bodyPr/>
                    <a:lstStyle/>
                    <a:p>
                      <a:pPr marL="0" marR="0">
                        <a:lnSpc>
                          <a:spcPct val="115000"/>
                        </a:lnSpc>
                        <a:spcBef>
                          <a:spcPts val="0"/>
                        </a:spcBef>
                        <a:spcAft>
                          <a:spcPts val="0"/>
                        </a:spcAft>
                      </a:pPr>
                      <a:r>
                        <a:rPr lang="en-US" sz="1800" dirty="0" err="1">
                          <a:effectLst/>
                          <a:latin typeface="+mn-lt"/>
                          <a:ea typeface="Times New Roman" panose="02020603050405020304" pitchFamily="18" charset="0"/>
                          <a:cs typeface="Times New Roman" panose="02020603050405020304" pitchFamily="18" charset="0"/>
                        </a:rPr>
                        <a:t>Jumlah</a:t>
                      </a:r>
                      <a:r>
                        <a:rPr lang="en-US" sz="1800" dirty="0">
                          <a:effectLst/>
                          <a:latin typeface="+mn-lt"/>
                          <a:ea typeface="Times New Roman" panose="02020603050405020304" pitchFamily="18" charset="0"/>
                          <a:cs typeface="Times New Roman" panose="02020603050405020304" pitchFamily="18" charset="0"/>
                        </a:rPr>
                        <a:t> </a:t>
                      </a:r>
                      <a:r>
                        <a:rPr lang="en-US" sz="1800" dirty="0" err="1">
                          <a:effectLst/>
                          <a:latin typeface="+mn-lt"/>
                          <a:ea typeface="Times New Roman" panose="02020603050405020304" pitchFamily="18" charset="0"/>
                          <a:cs typeface="Times New Roman" panose="02020603050405020304" pitchFamily="18" charset="0"/>
                        </a:rPr>
                        <a:t>Nasabah</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&gt;= 200 </a:t>
                      </a:r>
                      <a:r>
                        <a:rPr lang="en-US" sz="1800" dirty="0" err="1">
                          <a:effectLst/>
                          <a:latin typeface="+mn-lt"/>
                          <a:ea typeface="Times New Roman" panose="02020603050405020304" pitchFamily="18" charset="0"/>
                          <a:cs typeface="Times New Roman" panose="02020603050405020304" pitchFamily="18" charset="0"/>
                        </a:rPr>
                        <a:t>Rumah</a:t>
                      </a:r>
                      <a:r>
                        <a:rPr lang="en-US" sz="1800" dirty="0">
                          <a:effectLst/>
                          <a:latin typeface="+mn-lt"/>
                          <a:ea typeface="Times New Roman" panose="02020603050405020304" pitchFamily="18" charset="0"/>
                          <a:cs typeface="Times New Roman" panose="02020603050405020304" pitchFamily="18" charset="0"/>
                        </a:rPr>
                        <a:t> </a:t>
                      </a:r>
                      <a:r>
                        <a:rPr lang="en-US" sz="1800" dirty="0" err="1">
                          <a:effectLst/>
                          <a:latin typeface="+mn-lt"/>
                          <a:ea typeface="Times New Roman" panose="02020603050405020304" pitchFamily="18" charset="0"/>
                          <a:cs typeface="Times New Roman" panose="02020603050405020304" pitchFamily="18" charset="0"/>
                        </a:rPr>
                        <a:t>Tangga</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591104"/>
                  </a:ext>
                </a:extLst>
              </a:tr>
            </a:tbl>
          </a:graphicData>
        </a:graphic>
      </p:graphicFrame>
      <p:grpSp>
        <p:nvGrpSpPr>
          <p:cNvPr id="3" name="Google Shape;238;p3">
            <a:extLst>
              <a:ext uri="{FF2B5EF4-FFF2-40B4-BE49-F238E27FC236}">
                <a16:creationId xmlns:a16="http://schemas.microsoft.com/office/drawing/2014/main" id="{3D779FD0-217B-1277-50B8-B41AF6BEF35C}"/>
              </a:ext>
            </a:extLst>
          </p:cNvPr>
          <p:cNvGrpSpPr/>
          <p:nvPr/>
        </p:nvGrpSpPr>
        <p:grpSpPr>
          <a:xfrm>
            <a:off x="8748453" y="6495400"/>
            <a:ext cx="1686200" cy="189123"/>
            <a:chOff x="247992" y="6552179"/>
            <a:chExt cx="1686200" cy="189123"/>
          </a:xfrm>
        </p:grpSpPr>
        <p:sp>
          <p:nvSpPr>
            <p:cNvPr id="6" name="Google Shape;239;p3">
              <a:hlinkClick r:id="rId3" action="ppaction://hlinksldjump"/>
              <a:extLst>
                <a:ext uri="{FF2B5EF4-FFF2-40B4-BE49-F238E27FC236}">
                  <a16:creationId xmlns:a16="http://schemas.microsoft.com/office/drawing/2014/main" id="{A7598D54-7AAD-8F19-9581-20BCA59F8E3F}"/>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4" action="ppaction://hlinksldjump"/>
              <a:extLst>
                <a:ext uri="{FF2B5EF4-FFF2-40B4-BE49-F238E27FC236}">
                  <a16:creationId xmlns:a16="http://schemas.microsoft.com/office/drawing/2014/main" id="{ADAD49F6-48E0-383A-7943-59FBCCCB588B}"/>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8" name="Google Shape;241;p3">
              <a:hlinkClick r:id="rId5" action="ppaction://hlinksldjump"/>
              <a:extLst>
                <a:ext uri="{FF2B5EF4-FFF2-40B4-BE49-F238E27FC236}">
                  <a16:creationId xmlns:a16="http://schemas.microsoft.com/office/drawing/2014/main" id="{5A6831FD-36D8-0B28-496E-AB7B4860119A}"/>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6" action="ppaction://hlinksldjump"/>
              <a:extLst>
                <a:ext uri="{FF2B5EF4-FFF2-40B4-BE49-F238E27FC236}">
                  <a16:creationId xmlns:a16="http://schemas.microsoft.com/office/drawing/2014/main" id="{F0CE852B-59E8-4088-BB94-9C5A4202560C}"/>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6" action="ppaction://hlinksldjump"/>
              <a:extLst>
                <a:ext uri="{FF2B5EF4-FFF2-40B4-BE49-F238E27FC236}">
                  <a16:creationId xmlns:a16="http://schemas.microsoft.com/office/drawing/2014/main" id="{5A742ABF-B5AA-F6AD-1A2D-1D0D7834BFBB}"/>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092639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6"/>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6"/>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6"/>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237;p3">
            <a:extLst>
              <a:ext uri="{FF2B5EF4-FFF2-40B4-BE49-F238E27FC236}">
                <a16:creationId xmlns:a16="http://schemas.microsoft.com/office/drawing/2014/main" id="{E6396702-8E00-0149-E261-CD6086A6D488}"/>
              </a:ext>
            </a:extLst>
          </p:cNvPr>
          <p:cNvSpPr txBox="1"/>
          <p:nvPr/>
        </p:nvSpPr>
        <p:spPr>
          <a:xfrm>
            <a:off x="839923" y="1169218"/>
            <a:ext cx="1082699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ini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crips yang di </a:t>
            </a:r>
            <a:r>
              <a:rPr lang="en-GB" sz="2000" dirty="0" err="1">
                <a:solidFill>
                  <a:schemeClr val="dk1"/>
                </a:solidFill>
                <a:latin typeface="+mn-lt"/>
                <a:ea typeface="Open Sans"/>
                <a:cs typeface="Open Sans"/>
                <a:sym typeface="Open Sans"/>
              </a:rPr>
              <a:t>berikan</a:t>
            </a:r>
            <a:r>
              <a:rPr lang="en-GB" sz="2000" dirty="0">
                <a:solidFill>
                  <a:schemeClr val="dk1"/>
                </a:solidFill>
                <a:latin typeface="+mn-lt"/>
                <a:ea typeface="Open Sans"/>
                <a:cs typeface="Open Sans"/>
                <a:sym typeface="Open Sans"/>
              </a:rPr>
              <a:t> pada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C4 :</a:t>
            </a:r>
          </a:p>
        </p:txBody>
      </p:sp>
      <p:graphicFrame>
        <p:nvGraphicFramePr>
          <p:cNvPr id="5" name="Table 4">
            <a:extLst>
              <a:ext uri="{FF2B5EF4-FFF2-40B4-BE49-F238E27FC236}">
                <a16:creationId xmlns:a16="http://schemas.microsoft.com/office/drawing/2014/main" id="{A87F9F44-6F21-9CBB-007B-7A2651D862AF}"/>
              </a:ext>
            </a:extLst>
          </p:cNvPr>
          <p:cNvGraphicFramePr>
            <a:graphicFrameLocks noGrp="1"/>
          </p:cNvGraphicFramePr>
          <p:nvPr>
            <p:extLst>
              <p:ext uri="{D42A27DB-BD31-4B8C-83A1-F6EECF244321}">
                <p14:modId xmlns:p14="http://schemas.microsoft.com/office/powerpoint/2010/main" val="1386400028"/>
              </p:ext>
            </p:extLst>
          </p:nvPr>
        </p:nvGraphicFramePr>
        <p:xfrm>
          <a:off x="2366393" y="3114317"/>
          <a:ext cx="7774054" cy="2379024"/>
        </p:xfrm>
        <a:graphic>
          <a:graphicData uri="http://schemas.openxmlformats.org/drawingml/2006/table">
            <a:tbl>
              <a:tblPr firstRow="1" firstCol="1" bandRow="1">
                <a:tableStyleId>{21E4AEA4-8DFA-4A89-87EB-49C32662AFE0}</a:tableStyleId>
              </a:tblPr>
              <a:tblGrid>
                <a:gridCol w="2938200">
                  <a:extLst>
                    <a:ext uri="{9D8B030D-6E8A-4147-A177-3AD203B41FA5}">
                      <a16:colId xmlns:a16="http://schemas.microsoft.com/office/drawing/2014/main" val="2787832200"/>
                    </a:ext>
                  </a:extLst>
                </a:gridCol>
                <a:gridCol w="3898947">
                  <a:extLst>
                    <a:ext uri="{9D8B030D-6E8A-4147-A177-3AD203B41FA5}">
                      <a16:colId xmlns:a16="http://schemas.microsoft.com/office/drawing/2014/main" val="412124258"/>
                    </a:ext>
                  </a:extLst>
                </a:gridCol>
                <a:gridCol w="936907">
                  <a:extLst>
                    <a:ext uri="{9D8B030D-6E8A-4147-A177-3AD203B41FA5}">
                      <a16:colId xmlns:a16="http://schemas.microsoft.com/office/drawing/2014/main" val="1805085678"/>
                    </a:ext>
                  </a:extLst>
                </a:gridCol>
              </a:tblGrid>
              <a:tr h="396504">
                <a:tc>
                  <a:txBody>
                    <a:bodyPr/>
                    <a:lstStyle/>
                    <a:p>
                      <a:pPr marL="0" marR="0" algn="ctr">
                        <a:lnSpc>
                          <a:spcPct val="115000"/>
                        </a:lnSpc>
                        <a:spcBef>
                          <a:spcPts val="0"/>
                        </a:spcBef>
                        <a:spcAft>
                          <a:spcPts val="0"/>
                        </a:spcAft>
                      </a:pPr>
                      <a:r>
                        <a:rPr lang="en-US" sz="1800" dirty="0">
                          <a:effectLst/>
                        </a:rPr>
                        <a:t>Nama </a:t>
                      </a:r>
                      <a:r>
                        <a:rPr lang="en-US" sz="1800" dirty="0" err="1">
                          <a:effectLst/>
                        </a:rPr>
                        <a:t>Kriteria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Nama Crips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Nilai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3871647"/>
                  </a:ext>
                </a:extLst>
              </a:tr>
              <a:tr h="396504">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Tenaga Kerja</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&lt;= 5 Karyawan</a:t>
                      </a: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6486042"/>
                  </a:ext>
                </a:extLst>
              </a:tr>
              <a:tr h="396504">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Tenaga Kerja</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&gt; 5 Karyawan s.d. 10 Karyawan</a:t>
                      </a:r>
                    </a:p>
                  </a:txBody>
                  <a:tcPr marL="68580" marR="68580" marT="0" marB="0" anchor="ctr"/>
                </a:tc>
                <a:tc>
                  <a:txBody>
                    <a:bodyPr/>
                    <a:lstStyle/>
                    <a:p>
                      <a:pPr marL="0" marR="0" algn="ctr">
                        <a:lnSpc>
                          <a:spcPct val="115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3020628"/>
                  </a:ext>
                </a:extLst>
              </a:tr>
              <a:tr h="396504">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Tenaga Kerja</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&gt; 10 Karyawan s.d. 15 Karyawan</a:t>
                      </a:r>
                    </a:p>
                  </a:txBody>
                  <a:tcPr marL="68580" marR="68580" marT="0" marB="0" anchor="ctr"/>
                </a:tc>
                <a:tc>
                  <a:txBody>
                    <a:bodyPr/>
                    <a:lstStyle/>
                    <a:p>
                      <a:pPr marL="0" marR="0" algn="ctr">
                        <a:lnSpc>
                          <a:spcPct val="115000"/>
                        </a:lnSpc>
                        <a:spcBef>
                          <a:spcPts val="0"/>
                        </a:spcBef>
                        <a:spcAft>
                          <a:spcPts val="0"/>
                        </a:spcAft>
                      </a:pPr>
                      <a:r>
                        <a:rPr lang="en-US" sz="1800" dirty="0">
                          <a:effectLst/>
                        </a:rPr>
                        <a:t>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05623994"/>
                  </a:ext>
                </a:extLst>
              </a:tr>
              <a:tr h="396504">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Tenaga Kerja</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&gt; 15 Karyawan s.d. 20 Karyawan</a:t>
                      </a:r>
                    </a:p>
                  </a:txBody>
                  <a:tcPr marL="68580" marR="68580" marT="0" marB="0" anchor="ctr"/>
                </a:tc>
                <a:tc>
                  <a:txBody>
                    <a:bodyPr/>
                    <a:lstStyle/>
                    <a:p>
                      <a:pPr marL="0" marR="0" algn="ctr">
                        <a:lnSpc>
                          <a:spcPct val="115000"/>
                        </a:lnSpc>
                        <a:spcBef>
                          <a:spcPts val="0"/>
                        </a:spcBef>
                        <a:spcAft>
                          <a:spcPts val="0"/>
                        </a:spcAft>
                      </a:pPr>
                      <a:r>
                        <a:rPr lang="en-US" sz="1800" dirty="0">
                          <a:effectLst/>
                        </a:rPr>
                        <a:t>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9914664"/>
                  </a:ext>
                </a:extLst>
              </a:tr>
              <a:tr h="396504">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Tenaga Kerja</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&gt;= 20 </a:t>
                      </a:r>
                      <a:r>
                        <a:rPr lang="en-US" sz="1800" dirty="0" err="1">
                          <a:effectLst/>
                          <a:latin typeface="+mn-lt"/>
                          <a:ea typeface="Times New Roman" panose="02020603050405020304" pitchFamily="18" charset="0"/>
                          <a:cs typeface="Times New Roman" panose="02020603050405020304" pitchFamily="18" charset="0"/>
                        </a:rPr>
                        <a:t>Karyawan</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591104"/>
                  </a:ext>
                </a:extLst>
              </a:tr>
            </a:tbl>
          </a:graphicData>
        </a:graphic>
      </p:graphicFrame>
      <p:grpSp>
        <p:nvGrpSpPr>
          <p:cNvPr id="2" name="Google Shape;238;p3">
            <a:extLst>
              <a:ext uri="{FF2B5EF4-FFF2-40B4-BE49-F238E27FC236}">
                <a16:creationId xmlns:a16="http://schemas.microsoft.com/office/drawing/2014/main" id="{F743615D-BE0F-45F6-5C0C-D439245FE701}"/>
              </a:ext>
            </a:extLst>
          </p:cNvPr>
          <p:cNvGrpSpPr/>
          <p:nvPr/>
        </p:nvGrpSpPr>
        <p:grpSpPr>
          <a:xfrm>
            <a:off x="8748453" y="6495400"/>
            <a:ext cx="1686200" cy="189123"/>
            <a:chOff x="247992" y="6552179"/>
            <a:chExt cx="1686200" cy="189123"/>
          </a:xfrm>
        </p:grpSpPr>
        <p:sp>
          <p:nvSpPr>
            <p:cNvPr id="3" name="Google Shape;239;p3">
              <a:hlinkClick r:id="rId3" action="ppaction://hlinksldjump"/>
              <a:extLst>
                <a:ext uri="{FF2B5EF4-FFF2-40B4-BE49-F238E27FC236}">
                  <a16:creationId xmlns:a16="http://schemas.microsoft.com/office/drawing/2014/main" id="{53D3CDB5-6BB5-480B-CEA7-14A970730C3D}"/>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240;p3">
              <a:hlinkClick r:id="rId4" action="ppaction://hlinksldjump"/>
              <a:extLst>
                <a:ext uri="{FF2B5EF4-FFF2-40B4-BE49-F238E27FC236}">
                  <a16:creationId xmlns:a16="http://schemas.microsoft.com/office/drawing/2014/main" id="{2299A057-0C5E-98DE-3C40-C963B4965DA8}"/>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241;p3">
              <a:hlinkClick r:id="rId5" action="ppaction://hlinksldjump"/>
              <a:extLst>
                <a:ext uri="{FF2B5EF4-FFF2-40B4-BE49-F238E27FC236}">
                  <a16:creationId xmlns:a16="http://schemas.microsoft.com/office/drawing/2014/main" id="{62A9832B-0D10-5285-A409-3A4FBAB0A2E2}"/>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2;p3">
              <a:hlinkClick r:id="rId6" action="ppaction://hlinksldjump"/>
              <a:extLst>
                <a:ext uri="{FF2B5EF4-FFF2-40B4-BE49-F238E27FC236}">
                  <a16:creationId xmlns:a16="http://schemas.microsoft.com/office/drawing/2014/main" id="{1F7AD1EA-AA40-B6BE-88C3-CF7751C804AD}"/>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3;p3">
              <a:hlinkClick r:id="rId6" action="ppaction://hlinksldjump"/>
              <a:extLst>
                <a:ext uri="{FF2B5EF4-FFF2-40B4-BE49-F238E27FC236}">
                  <a16:creationId xmlns:a16="http://schemas.microsoft.com/office/drawing/2014/main" id="{4C3DF4E8-7281-6276-BF55-D0E78F6A673F}"/>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522611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6"/>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6"/>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6"/>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237;p3">
            <a:extLst>
              <a:ext uri="{FF2B5EF4-FFF2-40B4-BE49-F238E27FC236}">
                <a16:creationId xmlns:a16="http://schemas.microsoft.com/office/drawing/2014/main" id="{E6396702-8E00-0149-E261-CD6086A6D488}"/>
              </a:ext>
            </a:extLst>
          </p:cNvPr>
          <p:cNvSpPr txBox="1"/>
          <p:nvPr/>
        </p:nvSpPr>
        <p:spPr>
          <a:xfrm>
            <a:off x="839923" y="1169218"/>
            <a:ext cx="1082699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ini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crips yang di </a:t>
            </a:r>
            <a:r>
              <a:rPr lang="en-GB" sz="2000" dirty="0" err="1">
                <a:solidFill>
                  <a:schemeClr val="dk1"/>
                </a:solidFill>
                <a:latin typeface="+mn-lt"/>
                <a:ea typeface="Open Sans"/>
                <a:cs typeface="Open Sans"/>
                <a:sym typeface="Open Sans"/>
              </a:rPr>
              <a:t>berikan</a:t>
            </a:r>
            <a:r>
              <a:rPr lang="en-GB" sz="2000" dirty="0">
                <a:solidFill>
                  <a:schemeClr val="dk1"/>
                </a:solidFill>
                <a:latin typeface="+mn-lt"/>
                <a:ea typeface="Open Sans"/>
                <a:cs typeface="Open Sans"/>
                <a:sym typeface="Open Sans"/>
              </a:rPr>
              <a:t> pada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C5 :</a:t>
            </a:r>
          </a:p>
        </p:txBody>
      </p:sp>
      <p:graphicFrame>
        <p:nvGraphicFramePr>
          <p:cNvPr id="5" name="Table 4">
            <a:extLst>
              <a:ext uri="{FF2B5EF4-FFF2-40B4-BE49-F238E27FC236}">
                <a16:creationId xmlns:a16="http://schemas.microsoft.com/office/drawing/2014/main" id="{A87F9F44-6F21-9CBB-007B-7A2651D862AF}"/>
              </a:ext>
            </a:extLst>
          </p:cNvPr>
          <p:cNvGraphicFramePr>
            <a:graphicFrameLocks noGrp="1"/>
          </p:cNvGraphicFramePr>
          <p:nvPr>
            <p:extLst>
              <p:ext uri="{D42A27DB-BD31-4B8C-83A1-F6EECF244321}">
                <p14:modId xmlns:p14="http://schemas.microsoft.com/office/powerpoint/2010/main" val="678442482"/>
              </p:ext>
            </p:extLst>
          </p:nvPr>
        </p:nvGraphicFramePr>
        <p:xfrm>
          <a:off x="855524" y="3137973"/>
          <a:ext cx="10702993" cy="2379024"/>
        </p:xfrm>
        <a:graphic>
          <a:graphicData uri="http://schemas.openxmlformats.org/drawingml/2006/table">
            <a:tbl>
              <a:tblPr firstRow="1" firstCol="1" bandRow="1">
                <a:tableStyleId>{21E4AEA4-8DFA-4A89-87EB-49C32662AFE0}</a:tableStyleId>
              </a:tblPr>
              <a:tblGrid>
                <a:gridCol w="4045191">
                  <a:extLst>
                    <a:ext uri="{9D8B030D-6E8A-4147-A177-3AD203B41FA5}">
                      <a16:colId xmlns:a16="http://schemas.microsoft.com/office/drawing/2014/main" val="2787832200"/>
                    </a:ext>
                  </a:extLst>
                </a:gridCol>
                <a:gridCol w="5367907">
                  <a:extLst>
                    <a:ext uri="{9D8B030D-6E8A-4147-A177-3AD203B41FA5}">
                      <a16:colId xmlns:a16="http://schemas.microsoft.com/office/drawing/2014/main" val="412124258"/>
                    </a:ext>
                  </a:extLst>
                </a:gridCol>
                <a:gridCol w="1289895">
                  <a:extLst>
                    <a:ext uri="{9D8B030D-6E8A-4147-A177-3AD203B41FA5}">
                      <a16:colId xmlns:a16="http://schemas.microsoft.com/office/drawing/2014/main" val="1805085678"/>
                    </a:ext>
                  </a:extLst>
                </a:gridCol>
              </a:tblGrid>
              <a:tr h="396504">
                <a:tc>
                  <a:txBody>
                    <a:bodyPr/>
                    <a:lstStyle/>
                    <a:p>
                      <a:pPr marL="0" marR="0" algn="ctr">
                        <a:lnSpc>
                          <a:spcPct val="115000"/>
                        </a:lnSpc>
                        <a:spcBef>
                          <a:spcPts val="0"/>
                        </a:spcBef>
                        <a:spcAft>
                          <a:spcPts val="0"/>
                        </a:spcAft>
                      </a:pPr>
                      <a:r>
                        <a:rPr lang="en-US" sz="1800" dirty="0">
                          <a:effectLst/>
                        </a:rPr>
                        <a:t>Nama </a:t>
                      </a:r>
                      <a:r>
                        <a:rPr lang="en-US" sz="1800" dirty="0" err="1">
                          <a:effectLst/>
                        </a:rPr>
                        <a:t>Kriteria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Nama Crips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Nilai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3871647"/>
                  </a:ext>
                </a:extLst>
              </a:tr>
              <a:tr h="396504">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Sampah yang Dikumpulkan</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&lt;= 20 KG/ Minggu</a:t>
                      </a: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6486042"/>
                  </a:ext>
                </a:extLst>
              </a:tr>
              <a:tr h="396504">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Sampah yang Dikumpulkan</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&gt; 20 KG s.d. 40 KG/ Minggu</a:t>
                      </a:r>
                    </a:p>
                  </a:txBody>
                  <a:tcPr marL="68580" marR="68580" marT="0" marB="0" anchor="ctr"/>
                </a:tc>
                <a:tc>
                  <a:txBody>
                    <a:bodyPr/>
                    <a:lstStyle/>
                    <a:p>
                      <a:pPr marL="0" marR="0" algn="ctr">
                        <a:lnSpc>
                          <a:spcPct val="115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3020628"/>
                  </a:ext>
                </a:extLst>
              </a:tr>
              <a:tr h="396504">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Sampah yang Dikumpulkan</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&gt; 40 KG </a:t>
                      </a:r>
                      <a:r>
                        <a:rPr lang="en-US" sz="1800" dirty="0" err="1">
                          <a:effectLst/>
                          <a:latin typeface="+mn-lt"/>
                          <a:ea typeface="Times New Roman" panose="02020603050405020304" pitchFamily="18" charset="0"/>
                          <a:cs typeface="Times New Roman" panose="02020603050405020304" pitchFamily="18" charset="0"/>
                        </a:rPr>
                        <a:t>s.d.</a:t>
                      </a:r>
                      <a:r>
                        <a:rPr lang="en-US" sz="1800" dirty="0">
                          <a:effectLst/>
                          <a:latin typeface="+mn-lt"/>
                          <a:ea typeface="Times New Roman" panose="02020603050405020304" pitchFamily="18" charset="0"/>
                          <a:cs typeface="Times New Roman" panose="02020603050405020304" pitchFamily="18" charset="0"/>
                        </a:rPr>
                        <a:t> 60 KG/ </a:t>
                      </a:r>
                      <a:r>
                        <a:rPr lang="en-US" sz="1800" dirty="0" err="1">
                          <a:effectLst/>
                          <a:latin typeface="+mn-lt"/>
                          <a:ea typeface="Times New Roman" panose="02020603050405020304" pitchFamily="18" charset="0"/>
                          <a:cs typeface="Times New Roman" panose="02020603050405020304" pitchFamily="18" charset="0"/>
                        </a:rPr>
                        <a:t>Minggu</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05623994"/>
                  </a:ext>
                </a:extLst>
              </a:tr>
              <a:tr h="396504">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Sampah yang Dikumpulkan</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&gt; 60 KG s.d. 80 KG/ Minggu</a:t>
                      </a:r>
                    </a:p>
                  </a:txBody>
                  <a:tcPr marL="68580" marR="68580" marT="0" marB="0" anchor="ctr"/>
                </a:tc>
                <a:tc>
                  <a:txBody>
                    <a:bodyPr/>
                    <a:lstStyle/>
                    <a:p>
                      <a:pPr marL="0" marR="0" algn="ctr">
                        <a:lnSpc>
                          <a:spcPct val="115000"/>
                        </a:lnSpc>
                        <a:spcBef>
                          <a:spcPts val="0"/>
                        </a:spcBef>
                        <a:spcAft>
                          <a:spcPts val="0"/>
                        </a:spcAft>
                      </a:pPr>
                      <a:r>
                        <a:rPr lang="en-US" sz="1800" dirty="0">
                          <a:effectLst/>
                        </a:rPr>
                        <a:t>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9914664"/>
                  </a:ext>
                </a:extLst>
              </a:tr>
              <a:tr h="396504">
                <a:tc>
                  <a:txBody>
                    <a:bodyPr/>
                    <a:lstStyle/>
                    <a:p>
                      <a:pPr marL="0" marR="0">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Jumlah Sampah yang Dikumpulkan</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&gt; 80 KG/ </a:t>
                      </a:r>
                      <a:r>
                        <a:rPr lang="en-US" sz="1800" dirty="0" err="1">
                          <a:effectLst/>
                          <a:latin typeface="+mn-lt"/>
                          <a:ea typeface="Times New Roman" panose="02020603050405020304" pitchFamily="18" charset="0"/>
                          <a:cs typeface="Times New Roman" panose="02020603050405020304" pitchFamily="18" charset="0"/>
                        </a:rPr>
                        <a:t>Minggu</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591104"/>
                  </a:ext>
                </a:extLst>
              </a:tr>
            </a:tbl>
          </a:graphicData>
        </a:graphic>
      </p:graphicFrame>
      <p:grpSp>
        <p:nvGrpSpPr>
          <p:cNvPr id="2" name="Google Shape;238;p3">
            <a:extLst>
              <a:ext uri="{FF2B5EF4-FFF2-40B4-BE49-F238E27FC236}">
                <a16:creationId xmlns:a16="http://schemas.microsoft.com/office/drawing/2014/main" id="{9398296F-A788-CC3D-0BF5-2EF62FAEDE54}"/>
              </a:ext>
            </a:extLst>
          </p:cNvPr>
          <p:cNvGrpSpPr/>
          <p:nvPr/>
        </p:nvGrpSpPr>
        <p:grpSpPr>
          <a:xfrm>
            <a:off x="8748453" y="6495400"/>
            <a:ext cx="1686200" cy="189123"/>
            <a:chOff x="247992" y="6552179"/>
            <a:chExt cx="1686200" cy="189123"/>
          </a:xfrm>
        </p:grpSpPr>
        <p:sp>
          <p:nvSpPr>
            <p:cNvPr id="3" name="Google Shape;239;p3">
              <a:hlinkClick r:id="rId3" action="ppaction://hlinksldjump"/>
              <a:extLst>
                <a:ext uri="{FF2B5EF4-FFF2-40B4-BE49-F238E27FC236}">
                  <a16:creationId xmlns:a16="http://schemas.microsoft.com/office/drawing/2014/main" id="{D70DF709-E8A3-064E-4D44-58E9742D23FE}"/>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240;p3">
              <a:hlinkClick r:id="rId4" action="ppaction://hlinksldjump"/>
              <a:extLst>
                <a:ext uri="{FF2B5EF4-FFF2-40B4-BE49-F238E27FC236}">
                  <a16:creationId xmlns:a16="http://schemas.microsoft.com/office/drawing/2014/main" id="{9D41F9B4-9DCB-46C1-95AB-29D1583B75A6}"/>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241;p3">
              <a:hlinkClick r:id="rId5" action="ppaction://hlinksldjump"/>
              <a:extLst>
                <a:ext uri="{FF2B5EF4-FFF2-40B4-BE49-F238E27FC236}">
                  <a16:creationId xmlns:a16="http://schemas.microsoft.com/office/drawing/2014/main" id="{AF2A1151-F317-15AB-A125-DAD21E0A6C02}"/>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2;p3">
              <a:hlinkClick r:id="rId6" action="ppaction://hlinksldjump"/>
              <a:extLst>
                <a:ext uri="{FF2B5EF4-FFF2-40B4-BE49-F238E27FC236}">
                  <a16:creationId xmlns:a16="http://schemas.microsoft.com/office/drawing/2014/main" id="{B9DC2FAD-EBFA-F38F-3C50-06DB7DBA6674}"/>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3;p3">
              <a:hlinkClick r:id="rId6" action="ppaction://hlinksldjump"/>
              <a:extLst>
                <a:ext uri="{FF2B5EF4-FFF2-40B4-BE49-F238E27FC236}">
                  <a16:creationId xmlns:a16="http://schemas.microsoft.com/office/drawing/2014/main" id="{298787E1-FF09-5266-6F32-E83181D60D85}"/>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309759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6"/>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6"/>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6"/>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237;p3">
            <a:extLst>
              <a:ext uri="{FF2B5EF4-FFF2-40B4-BE49-F238E27FC236}">
                <a16:creationId xmlns:a16="http://schemas.microsoft.com/office/drawing/2014/main" id="{E6396702-8E00-0149-E261-CD6086A6D488}"/>
              </a:ext>
            </a:extLst>
          </p:cNvPr>
          <p:cNvSpPr txBox="1"/>
          <p:nvPr/>
        </p:nvSpPr>
        <p:spPr>
          <a:xfrm>
            <a:off x="839923" y="1169218"/>
            <a:ext cx="10826995" cy="26160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err="1">
                <a:solidFill>
                  <a:schemeClr val="dk1"/>
                </a:solidFill>
                <a:latin typeface="+mn-lt"/>
                <a:ea typeface="Open Sans"/>
                <a:cs typeface="Open Sans"/>
                <a:sym typeface="Open Sans"/>
              </a:rPr>
              <a:t>Alternatif</a:t>
            </a: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r>
              <a:rPr lang="en-GB" sz="2000" dirty="0">
                <a:solidFill>
                  <a:schemeClr val="dk1"/>
                </a:solidFill>
                <a:latin typeface="+mn-lt"/>
                <a:ea typeface="Open Sans"/>
                <a:cs typeface="Open Sans"/>
                <a:sym typeface="Open Sans"/>
              </a:rPr>
              <a:t>Dari 381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aktif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peneliti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hanya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memilih</a:t>
            </a:r>
            <a:r>
              <a:rPr lang="en-GB" sz="2000" dirty="0">
                <a:solidFill>
                  <a:schemeClr val="dk1"/>
                </a:solidFill>
                <a:latin typeface="+mn-lt"/>
                <a:ea typeface="Open Sans"/>
                <a:cs typeface="Open Sans"/>
                <a:sym typeface="Open Sans"/>
              </a:rPr>
              <a:t> 5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yang di </a:t>
            </a:r>
            <a:r>
              <a:rPr lang="en-GB" sz="2000" dirty="0" err="1">
                <a:solidFill>
                  <a:schemeClr val="dk1"/>
                </a:solidFill>
                <a:latin typeface="+mn-lt"/>
                <a:ea typeface="Open Sans"/>
                <a:cs typeface="Open Sans"/>
                <a:sym typeface="Open Sans"/>
              </a:rPr>
              <a:t>gunakan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sebagai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alternatif</a:t>
            </a:r>
            <a:r>
              <a:rPr lang="en-GB" sz="2000" dirty="0">
                <a:solidFill>
                  <a:schemeClr val="dk1"/>
                </a:solidFill>
                <a:latin typeface="+mn-lt"/>
                <a:ea typeface="Open Sans"/>
                <a:cs typeface="Open Sans"/>
                <a:sym typeface="Open Sans"/>
              </a:rPr>
              <a:t>. </a:t>
            </a: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r>
              <a:rPr lang="en-GB" sz="2000" dirty="0">
                <a:solidFill>
                  <a:schemeClr val="dk1"/>
                </a:solidFill>
                <a:latin typeface="+mn-lt"/>
                <a:ea typeface="Open Sans"/>
                <a:cs typeface="Open Sans"/>
                <a:sym typeface="Open Sans"/>
              </a:rPr>
              <a:t>Hal </a:t>
            </a:r>
            <a:r>
              <a:rPr lang="en-GB" sz="2000" dirty="0" err="1">
                <a:solidFill>
                  <a:schemeClr val="dk1"/>
                </a:solidFill>
                <a:latin typeface="+mn-lt"/>
                <a:ea typeface="Open Sans"/>
                <a:cs typeface="Open Sans"/>
                <a:sym typeface="Open Sans"/>
              </a:rPr>
              <a:t>didasarkan</a:t>
            </a:r>
            <a:r>
              <a:rPr lang="en-GB" sz="2000" dirty="0">
                <a:solidFill>
                  <a:schemeClr val="dk1"/>
                </a:solidFill>
                <a:latin typeface="+mn-lt"/>
                <a:ea typeface="Open Sans"/>
                <a:cs typeface="Open Sans"/>
                <a:sym typeface="Open Sans"/>
              </a:rPr>
              <a:t> pada </a:t>
            </a:r>
            <a:r>
              <a:rPr lang="en-GB" sz="2000" dirty="0" err="1">
                <a:solidFill>
                  <a:schemeClr val="dk1"/>
                </a:solidFill>
                <a:latin typeface="+mn-lt"/>
                <a:ea typeface="Open Sans"/>
                <a:cs typeface="Open Sans"/>
                <a:sym typeface="Open Sans"/>
              </a:rPr>
              <a:t>studi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lapangan</a:t>
            </a:r>
            <a:r>
              <a:rPr lang="en-GB" sz="2000" dirty="0">
                <a:solidFill>
                  <a:schemeClr val="dk1"/>
                </a:solidFill>
                <a:latin typeface="+mn-lt"/>
                <a:ea typeface="Open Sans"/>
                <a:cs typeface="Open Sans"/>
                <a:sym typeface="Open Sans"/>
              </a:rPr>
              <a:t> yang di </a:t>
            </a:r>
            <a:r>
              <a:rPr lang="en-GB" sz="2000" dirty="0" err="1">
                <a:solidFill>
                  <a:schemeClr val="dk1"/>
                </a:solidFill>
                <a:latin typeface="+mn-lt"/>
                <a:ea typeface="Open Sans"/>
                <a:cs typeface="Open Sans"/>
                <a:sym typeface="Open Sans"/>
              </a:rPr>
              <a:t>lakukan</a:t>
            </a:r>
            <a:r>
              <a:rPr lang="en-GB" sz="2000" dirty="0">
                <a:solidFill>
                  <a:schemeClr val="dk1"/>
                </a:solidFill>
                <a:latin typeface="+mn-lt"/>
                <a:ea typeface="Open Sans"/>
                <a:cs typeface="Open Sans"/>
                <a:sym typeface="Open Sans"/>
              </a:rPr>
              <a:t> oleh </a:t>
            </a:r>
            <a:r>
              <a:rPr lang="en-GB" sz="2000" dirty="0" err="1">
                <a:solidFill>
                  <a:schemeClr val="dk1"/>
                </a:solidFill>
                <a:latin typeface="+mn-lt"/>
                <a:ea typeface="Open Sans"/>
                <a:cs typeface="Open Sans"/>
                <a:sym typeface="Open Sans"/>
              </a:rPr>
              <a:t>mahasiswa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fakultas</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ilmu</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komputer</a:t>
            </a:r>
            <a:r>
              <a:rPr lang="en-GB" sz="2000" dirty="0">
                <a:solidFill>
                  <a:schemeClr val="dk1"/>
                </a:solidFill>
                <a:latin typeface="+mn-lt"/>
                <a:ea typeface="Open Sans"/>
                <a:cs typeface="Open Sans"/>
                <a:sym typeface="Open Sans"/>
              </a:rPr>
              <a:t> UMI di </a:t>
            </a:r>
            <a:r>
              <a:rPr lang="en-GB" sz="2000" dirty="0" err="1">
                <a:solidFill>
                  <a:schemeClr val="dk1"/>
                </a:solidFill>
                <a:latin typeface="+mn-lt"/>
                <a:ea typeface="Open Sans"/>
                <a:cs typeface="Open Sans"/>
                <a:sym typeface="Open Sans"/>
              </a:rPr>
              <a:t>tahun</a:t>
            </a:r>
            <a:r>
              <a:rPr lang="en-GB" sz="2000" dirty="0">
                <a:solidFill>
                  <a:schemeClr val="dk1"/>
                </a:solidFill>
                <a:latin typeface="+mn-lt"/>
                <a:ea typeface="Open Sans"/>
                <a:cs typeface="Open Sans"/>
                <a:sym typeface="Open Sans"/>
              </a:rPr>
              <a:t> 2022 yang </a:t>
            </a:r>
            <a:r>
              <a:rPr lang="en-GB" sz="2000" dirty="0" err="1">
                <a:solidFill>
                  <a:schemeClr val="dk1"/>
                </a:solidFill>
                <a:latin typeface="+mn-lt"/>
                <a:ea typeface="Open Sans"/>
                <a:cs typeface="Open Sans"/>
                <a:sym typeface="Open Sans"/>
              </a:rPr>
              <a:t>melakukan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studi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lapangan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setidaknya</a:t>
            </a:r>
            <a:r>
              <a:rPr lang="en-GB" sz="2000" dirty="0">
                <a:solidFill>
                  <a:schemeClr val="dk1"/>
                </a:solidFill>
                <a:latin typeface="+mn-lt"/>
                <a:ea typeface="Open Sans"/>
                <a:cs typeface="Open Sans"/>
                <a:sym typeface="Open Sans"/>
              </a:rPr>
              <a:t> 8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aktif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Namun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hanya</a:t>
            </a:r>
            <a:r>
              <a:rPr lang="en-GB" sz="2000" dirty="0">
                <a:solidFill>
                  <a:schemeClr val="dk1"/>
                </a:solidFill>
                <a:latin typeface="+mn-lt"/>
                <a:ea typeface="Open Sans"/>
                <a:cs typeface="Open Sans"/>
                <a:sym typeface="Open Sans"/>
              </a:rPr>
              <a:t> 5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bersedia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menjadi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responden</a:t>
            </a:r>
            <a:r>
              <a:rPr lang="en-GB" sz="2000" dirty="0">
                <a:solidFill>
                  <a:schemeClr val="dk1"/>
                </a:solidFill>
                <a:latin typeface="+mn-lt"/>
                <a:ea typeface="Open Sans"/>
                <a:cs typeface="Open Sans"/>
                <a:sym typeface="Open Sans"/>
              </a:rPr>
              <a:t>.</a:t>
            </a:r>
          </a:p>
        </p:txBody>
      </p:sp>
      <p:grpSp>
        <p:nvGrpSpPr>
          <p:cNvPr id="7" name="Google Shape;238;p3">
            <a:extLst>
              <a:ext uri="{FF2B5EF4-FFF2-40B4-BE49-F238E27FC236}">
                <a16:creationId xmlns:a16="http://schemas.microsoft.com/office/drawing/2014/main" id="{7A74B39F-FFF0-F767-566D-B0F0EC9059D9}"/>
              </a:ext>
            </a:extLst>
          </p:cNvPr>
          <p:cNvGrpSpPr/>
          <p:nvPr/>
        </p:nvGrpSpPr>
        <p:grpSpPr>
          <a:xfrm>
            <a:off x="8748453" y="6495400"/>
            <a:ext cx="1686200" cy="189123"/>
            <a:chOff x="247992" y="6552179"/>
            <a:chExt cx="1686200" cy="189123"/>
          </a:xfrm>
        </p:grpSpPr>
        <p:sp>
          <p:nvSpPr>
            <p:cNvPr id="8" name="Google Shape;239;p3">
              <a:hlinkClick r:id="rId3" action="ppaction://hlinksldjump"/>
              <a:extLst>
                <a:ext uri="{FF2B5EF4-FFF2-40B4-BE49-F238E27FC236}">
                  <a16:creationId xmlns:a16="http://schemas.microsoft.com/office/drawing/2014/main" id="{FB3DFCC4-ECDD-E914-2E8A-CEBE09885AA4}"/>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0;p3">
              <a:hlinkClick r:id="rId4" action="ppaction://hlinksldjump"/>
              <a:extLst>
                <a:ext uri="{FF2B5EF4-FFF2-40B4-BE49-F238E27FC236}">
                  <a16:creationId xmlns:a16="http://schemas.microsoft.com/office/drawing/2014/main" id="{51B9603A-A5C7-8DB3-ECE6-8B03E9864744}"/>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0" name="Google Shape;241;p3">
              <a:hlinkClick r:id="rId5" action="ppaction://hlinksldjump"/>
              <a:extLst>
                <a:ext uri="{FF2B5EF4-FFF2-40B4-BE49-F238E27FC236}">
                  <a16:creationId xmlns:a16="http://schemas.microsoft.com/office/drawing/2014/main" id="{787EF84B-A104-A8C7-797E-062AAC4F0815}"/>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242;p3">
              <a:hlinkClick r:id="rId6" action="ppaction://hlinksldjump"/>
              <a:extLst>
                <a:ext uri="{FF2B5EF4-FFF2-40B4-BE49-F238E27FC236}">
                  <a16:creationId xmlns:a16="http://schemas.microsoft.com/office/drawing/2014/main" id="{8EB820A1-23F8-23FB-CDD4-2CC4A6E15551}"/>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243;p3">
              <a:hlinkClick r:id="rId6" action="ppaction://hlinksldjump"/>
              <a:extLst>
                <a:ext uri="{FF2B5EF4-FFF2-40B4-BE49-F238E27FC236}">
                  <a16:creationId xmlns:a16="http://schemas.microsoft.com/office/drawing/2014/main" id="{C408384C-D4BA-427E-52DC-006F54FC049C}"/>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010837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6"/>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6"/>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6"/>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6E4FC8B7-6343-B7E1-CCEE-953914052978}"/>
              </a:ext>
            </a:extLst>
          </p:cNvPr>
          <p:cNvGraphicFramePr>
            <a:graphicFrameLocks noGrp="1"/>
          </p:cNvGraphicFramePr>
          <p:nvPr>
            <p:extLst>
              <p:ext uri="{D42A27DB-BD31-4B8C-83A1-F6EECF244321}">
                <p14:modId xmlns:p14="http://schemas.microsoft.com/office/powerpoint/2010/main" val="792721283"/>
              </p:ext>
            </p:extLst>
          </p:nvPr>
        </p:nvGraphicFramePr>
        <p:xfrm>
          <a:off x="2662067" y="3270834"/>
          <a:ext cx="7182705" cy="2070594"/>
        </p:xfrm>
        <a:graphic>
          <a:graphicData uri="http://schemas.openxmlformats.org/drawingml/2006/table">
            <a:tbl>
              <a:tblPr firstRow="1" firstCol="1" bandRow="1">
                <a:tableStyleId>{21E4AEA4-8DFA-4A89-87EB-49C32662AFE0}</a:tableStyleId>
              </a:tblPr>
              <a:tblGrid>
                <a:gridCol w="737104">
                  <a:extLst>
                    <a:ext uri="{9D8B030D-6E8A-4147-A177-3AD203B41FA5}">
                      <a16:colId xmlns:a16="http://schemas.microsoft.com/office/drawing/2014/main" val="3993838962"/>
                    </a:ext>
                  </a:extLst>
                </a:gridCol>
                <a:gridCol w="737104">
                  <a:extLst>
                    <a:ext uri="{9D8B030D-6E8A-4147-A177-3AD203B41FA5}">
                      <a16:colId xmlns:a16="http://schemas.microsoft.com/office/drawing/2014/main" val="2001313166"/>
                    </a:ext>
                  </a:extLst>
                </a:gridCol>
                <a:gridCol w="4133904">
                  <a:extLst>
                    <a:ext uri="{9D8B030D-6E8A-4147-A177-3AD203B41FA5}">
                      <a16:colId xmlns:a16="http://schemas.microsoft.com/office/drawing/2014/main" val="486052487"/>
                    </a:ext>
                  </a:extLst>
                </a:gridCol>
                <a:gridCol w="1574593">
                  <a:extLst>
                    <a:ext uri="{9D8B030D-6E8A-4147-A177-3AD203B41FA5}">
                      <a16:colId xmlns:a16="http://schemas.microsoft.com/office/drawing/2014/main" val="3292869740"/>
                    </a:ext>
                  </a:extLst>
                </a:gridCol>
              </a:tblGrid>
              <a:tr h="345099">
                <a:tc>
                  <a:txBody>
                    <a:bodyPr/>
                    <a:lstStyle/>
                    <a:p>
                      <a:pPr marL="0" marR="0">
                        <a:lnSpc>
                          <a:spcPct val="115000"/>
                        </a:lnSpc>
                        <a:spcBef>
                          <a:spcPts val="0"/>
                        </a:spcBef>
                        <a:spcAft>
                          <a:spcPts val="0"/>
                        </a:spcAft>
                      </a:pPr>
                      <a:r>
                        <a:rPr lang="en-US" sz="1800">
                          <a:effectLst/>
                          <a:latin typeface="+mn-lt"/>
                        </a:rPr>
                        <a:t>NO</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Kode</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err="1">
                          <a:effectLst/>
                          <a:latin typeface="+mn-lt"/>
                        </a:rPr>
                        <a:t>Alternatif</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Keterangan</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28669937"/>
                  </a:ext>
                </a:extLst>
              </a:tr>
              <a:tr h="345099">
                <a:tc>
                  <a:txBody>
                    <a:bodyPr/>
                    <a:lstStyle/>
                    <a:p>
                      <a:pPr marL="0" marR="0">
                        <a:lnSpc>
                          <a:spcPct val="115000"/>
                        </a:lnSpc>
                        <a:spcBef>
                          <a:spcPts val="0"/>
                        </a:spcBef>
                        <a:spcAft>
                          <a:spcPts val="0"/>
                        </a:spcAft>
                      </a:pPr>
                      <a:r>
                        <a:rPr lang="en-US" sz="1800">
                          <a:effectLst/>
                          <a:latin typeface="+mn-lt"/>
                        </a:rPr>
                        <a:t>1</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a:effectLst/>
                          <a:latin typeface="+mn-lt"/>
                        </a:rPr>
                        <a:t>A01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a:effectLst/>
                          <a:latin typeface="+mn-lt"/>
                        </a:rPr>
                        <a:t>Pelita </a:t>
                      </a:r>
                      <a:r>
                        <a:rPr lang="en-US" sz="1800" dirty="0" err="1">
                          <a:effectLst/>
                          <a:latin typeface="+mn-lt"/>
                        </a:rPr>
                        <a:t>Bangsa</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BSU</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516940"/>
                  </a:ext>
                </a:extLst>
              </a:tr>
              <a:tr h="345099">
                <a:tc>
                  <a:txBody>
                    <a:bodyPr/>
                    <a:lstStyle/>
                    <a:p>
                      <a:pPr marL="0" marR="0">
                        <a:lnSpc>
                          <a:spcPct val="115000"/>
                        </a:lnSpc>
                        <a:spcBef>
                          <a:spcPts val="0"/>
                        </a:spcBef>
                        <a:spcAft>
                          <a:spcPts val="0"/>
                        </a:spcAft>
                      </a:pPr>
                      <a:r>
                        <a:rPr lang="en-US" sz="1800">
                          <a:effectLst/>
                          <a:latin typeface="+mn-lt"/>
                        </a:rPr>
                        <a:t>2</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A02</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Pelita Harapan</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BSU</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12147033"/>
                  </a:ext>
                </a:extLst>
              </a:tr>
              <a:tr h="345099">
                <a:tc>
                  <a:txBody>
                    <a:bodyPr/>
                    <a:lstStyle/>
                    <a:p>
                      <a:pPr marL="0" marR="0">
                        <a:lnSpc>
                          <a:spcPct val="115000"/>
                        </a:lnSpc>
                        <a:spcBef>
                          <a:spcPts val="0"/>
                        </a:spcBef>
                        <a:spcAft>
                          <a:spcPts val="0"/>
                        </a:spcAft>
                      </a:pPr>
                      <a:r>
                        <a:rPr lang="en-US" sz="1800">
                          <a:effectLst/>
                          <a:latin typeface="+mn-lt"/>
                        </a:rPr>
                        <a:t>3</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A03</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err="1">
                          <a:effectLst/>
                          <a:latin typeface="+mn-lt"/>
                        </a:rPr>
                        <a:t>Kreatif</a:t>
                      </a:r>
                      <a:r>
                        <a:rPr lang="en-US" sz="1800" dirty="0">
                          <a:effectLst/>
                          <a:latin typeface="+mn-lt"/>
                        </a:rPr>
                        <a:t> Pemuda</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BSU</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5933414"/>
                  </a:ext>
                </a:extLst>
              </a:tr>
              <a:tr h="345099">
                <a:tc>
                  <a:txBody>
                    <a:bodyPr/>
                    <a:lstStyle/>
                    <a:p>
                      <a:pPr marL="0" marR="0">
                        <a:lnSpc>
                          <a:spcPct val="115000"/>
                        </a:lnSpc>
                        <a:spcBef>
                          <a:spcPts val="0"/>
                        </a:spcBef>
                        <a:spcAft>
                          <a:spcPts val="0"/>
                        </a:spcAft>
                      </a:pPr>
                      <a:r>
                        <a:rPr lang="en-US" sz="1800">
                          <a:effectLst/>
                          <a:latin typeface="+mn-lt"/>
                        </a:rPr>
                        <a:t>4</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A04</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err="1">
                          <a:effectLst/>
                          <a:latin typeface="+mn-lt"/>
                        </a:rPr>
                        <a:t>Kemapertika</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BSU</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8431921"/>
                  </a:ext>
                </a:extLst>
              </a:tr>
              <a:tr h="345099">
                <a:tc>
                  <a:txBody>
                    <a:bodyPr/>
                    <a:lstStyle/>
                    <a:p>
                      <a:pPr marL="0" marR="0">
                        <a:lnSpc>
                          <a:spcPct val="115000"/>
                        </a:lnSpc>
                        <a:spcBef>
                          <a:spcPts val="0"/>
                        </a:spcBef>
                        <a:spcAft>
                          <a:spcPts val="0"/>
                        </a:spcAft>
                      </a:pPr>
                      <a:r>
                        <a:rPr lang="en-US" sz="1800">
                          <a:effectLst/>
                          <a:latin typeface="+mn-lt"/>
                        </a:rPr>
                        <a:t>5</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A05</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latin typeface="+mn-lt"/>
                        </a:rPr>
                        <a:t>Teratai Pampang</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a:effectLst/>
                          <a:latin typeface="+mn-lt"/>
                        </a:rPr>
                        <a:t>BSU</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7002725"/>
                  </a:ext>
                </a:extLst>
              </a:tr>
            </a:tbl>
          </a:graphicData>
        </a:graphic>
      </p:graphicFrame>
      <p:sp>
        <p:nvSpPr>
          <p:cNvPr id="2" name="Google Shape;237;p3">
            <a:extLst>
              <a:ext uri="{FF2B5EF4-FFF2-40B4-BE49-F238E27FC236}">
                <a16:creationId xmlns:a16="http://schemas.microsoft.com/office/drawing/2014/main" id="{6A5682C4-D317-2A80-978F-1DF8E8E50C61}"/>
              </a:ext>
            </a:extLst>
          </p:cNvPr>
          <p:cNvSpPr txBox="1"/>
          <p:nvPr/>
        </p:nvSpPr>
        <p:spPr>
          <a:xfrm>
            <a:off x="839923" y="1169218"/>
            <a:ext cx="10826995" cy="16927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ini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alternatif</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terpilih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perangkingan</a:t>
            </a:r>
            <a:r>
              <a:rPr lang="en-GB" sz="2000" dirty="0">
                <a:solidFill>
                  <a:schemeClr val="dk1"/>
                </a:solidFill>
                <a:latin typeface="+mn-lt"/>
                <a:ea typeface="Open Sans"/>
                <a:cs typeface="Open Sans"/>
                <a:sym typeface="Open Sans"/>
              </a:rPr>
              <a:t>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aktif</a:t>
            </a:r>
            <a:r>
              <a:rPr lang="en-GB" sz="2000" dirty="0">
                <a:solidFill>
                  <a:schemeClr val="dk1"/>
                </a:solidFill>
                <a:latin typeface="+mn-lt"/>
                <a:ea typeface="Open Sans"/>
                <a:cs typeface="Open Sans"/>
                <a:sym typeface="Open Sans"/>
              </a:rPr>
              <a:t> di </a:t>
            </a:r>
            <a:r>
              <a:rPr lang="en-GB" sz="2000" dirty="0" err="1">
                <a:solidFill>
                  <a:schemeClr val="dk1"/>
                </a:solidFill>
                <a:latin typeface="+mn-lt"/>
                <a:ea typeface="Open Sans"/>
                <a:cs typeface="Open Sans"/>
                <a:sym typeface="Open Sans"/>
              </a:rPr>
              <a:t>kota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makassar</a:t>
            </a:r>
            <a:r>
              <a:rPr lang="en-GB" sz="2000" dirty="0">
                <a:solidFill>
                  <a:schemeClr val="dk1"/>
                </a:solidFill>
                <a:latin typeface="+mn-lt"/>
                <a:ea typeface="Open Sans"/>
                <a:cs typeface="Open Sans"/>
                <a:sym typeface="Open Sans"/>
              </a:rPr>
              <a:t> :</a:t>
            </a:r>
          </a:p>
        </p:txBody>
      </p:sp>
      <p:grpSp>
        <p:nvGrpSpPr>
          <p:cNvPr id="5" name="Google Shape;238;p3">
            <a:extLst>
              <a:ext uri="{FF2B5EF4-FFF2-40B4-BE49-F238E27FC236}">
                <a16:creationId xmlns:a16="http://schemas.microsoft.com/office/drawing/2014/main" id="{7549D514-B46C-1E4C-D2E7-02E4AB29B13E}"/>
              </a:ext>
            </a:extLst>
          </p:cNvPr>
          <p:cNvGrpSpPr/>
          <p:nvPr/>
        </p:nvGrpSpPr>
        <p:grpSpPr>
          <a:xfrm>
            <a:off x="8748453" y="6495400"/>
            <a:ext cx="1686200" cy="189123"/>
            <a:chOff x="247992" y="6552179"/>
            <a:chExt cx="1686200" cy="189123"/>
          </a:xfrm>
        </p:grpSpPr>
        <p:sp>
          <p:nvSpPr>
            <p:cNvPr id="6" name="Google Shape;239;p3">
              <a:hlinkClick r:id="rId3" action="ppaction://hlinksldjump"/>
              <a:extLst>
                <a:ext uri="{FF2B5EF4-FFF2-40B4-BE49-F238E27FC236}">
                  <a16:creationId xmlns:a16="http://schemas.microsoft.com/office/drawing/2014/main" id="{68DC4102-7BC3-ED2D-E560-D07DF34F710A}"/>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4" action="ppaction://hlinksldjump"/>
              <a:extLst>
                <a:ext uri="{FF2B5EF4-FFF2-40B4-BE49-F238E27FC236}">
                  <a16:creationId xmlns:a16="http://schemas.microsoft.com/office/drawing/2014/main" id="{43AA7030-D5C9-D79F-6BF6-1A0C6F118784}"/>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8" name="Google Shape;241;p3">
              <a:hlinkClick r:id="rId5" action="ppaction://hlinksldjump"/>
              <a:extLst>
                <a:ext uri="{FF2B5EF4-FFF2-40B4-BE49-F238E27FC236}">
                  <a16:creationId xmlns:a16="http://schemas.microsoft.com/office/drawing/2014/main" id="{C7004426-22B1-3523-FF80-87EFA53307A8}"/>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6" action="ppaction://hlinksldjump"/>
              <a:extLst>
                <a:ext uri="{FF2B5EF4-FFF2-40B4-BE49-F238E27FC236}">
                  <a16:creationId xmlns:a16="http://schemas.microsoft.com/office/drawing/2014/main" id="{C3BDC340-AA46-ECEC-3BC4-D35405DB9332}"/>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6" action="ppaction://hlinksldjump"/>
              <a:extLst>
                <a:ext uri="{FF2B5EF4-FFF2-40B4-BE49-F238E27FC236}">
                  <a16:creationId xmlns:a16="http://schemas.microsoft.com/office/drawing/2014/main" id="{BC6B39BE-ED53-02F1-27E8-1FD196E9DED3}"/>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07444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5"/>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5"/>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5"/>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237;p3">
            <a:extLst>
              <a:ext uri="{FF2B5EF4-FFF2-40B4-BE49-F238E27FC236}">
                <a16:creationId xmlns:a16="http://schemas.microsoft.com/office/drawing/2014/main" id="{72234421-AB69-6519-56CD-2C826A0C4C19}"/>
              </a:ext>
            </a:extLst>
          </p:cNvPr>
          <p:cNvSpPr txBox="1"/>
          <p:nvPr/>
        </p:nvSpPr>
        <p:spPr>
          <a:xfrm>
            <a:off x="839923" y="1169218"/>
            <a:ext cx="10826995"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err="1">
                <a:solidFill>
                  <a:schemeClr val="dk1"/>
                </a:solidFill>
                <a:latin typeface="+mn-lt"/>
                <a:ea typeface="Open Sans"/>
                <a:cs typeface="Open Sans"/>
                <a:sym typeface="Open Sans"/>
              </a:rPr>
              <a:t>Membuat</a:t>
            </a:r>
            <a:r>
              <a:rPr lang="en-US" sz="2400" b="1" dirty="0">
                <a:solidFill>
                  <a:schemeClr val="dk1"/>
                </a:solidFill>
                <a:latin typeface="+mn-lt"/>
                <a:ea typeface="Open Sans"/>
                <a:cs typeface="Open Sans"/>
                <a:sym typeface="Open Sans"/>
              </a:rPr>
              <a:t> </a:t>
            </a:r>
            <a:r>
              <a:rPr lang="en-US" sz="2400" b="1" dirty="0" err="1">
                <a:solidFill>
                  <a:schemeClr val="dk1"/>
                </a:solidFill>
                <a:latin typeface="+mn-lt"/>
                <a:ea typeface="Open Sans"/>
                <a:cs typeface="Open Sans"/>
                <a:sym typeface="Open Sans"/>
              </a:rPr>
              <a:t>Matriks</a:t>
            </a:r>
            <a:r>
              <a:rPr lang="en-US" sz="2400" b="1" dirty="0">
                <a:solidFill>
                  <a:schemeClr val="dk1"/>
                </a:solidFill>
                <a:latin typeface="+mn-lt"/>
                <a:ea typeface="Open Sans"/>
                <a:cs typeface="Open Sans"/>
                <a:sym typeface="Open Sans"/>
              </a:rPr>
              <a:t> Keputusan (X)</a:t>
            </a:r>
            <a:endParaRPr lang="en-GB" sz="2400" b="1" dirty="0">
              <a:solidFill>
                <a:schemeClr val="dk1"/>
              </a:solidFill>
              <a:latin typeface="+mn-lt"/>
              <a:ea typeface="Open Sans"/>
              <a:cs typeface="Open Sans"/>
              <a:sym typeface="Open San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lang="en-GB" sz="2000" b="0" i="0" u="none" strike="noStrike" kern="0" cap="none" spc="0" normalizeH="0" baseline="0" noProof="0" dirty="0">
              <a:ln>
                <a:noFill/>
              </a:ln>
              <a:solidFill>
                <a:srgbClr val="000000"/>
              </a:solidFill>
              <a:effectLst/>
              <a:uLnTx/>
              <a:uFillTx/>
              <a:latin typeface="+mn-lt"/>
              <a:ea typeface="Open Sans"/>
              <a:cs typeface="Open Sans"/>
              <a:sym typeface="Open Sans"/>
            </a:endParaRPr>
          </a:p>
          <a:p>
            <a:pPr marR="0" lvl="0" algn="l" defTabSz="914400" rtl="0" eaLnBrk="1" fontAlgn="auto" latinLnBrk="0" hangingPunct="1">
              <a:lnSpc>
                <a:spcPct val="150000"/>
              </a:lnSpc>
              <a:spcBef>
                <a:spcPts val="0"/>
              </a:spcBef>
              <a:spcAft>
                <a:spcPts val="0"/>
              </a:spcAft>
              <a:buClr>
                <a:srgbClr val="000000"/>
              </a:buClr>
              <a:buSzTx/>
              <a:tabLst/>
              <a:defRPr/>
            </a:pPr>
            <a:r>
              <a:rPr lang="en-GB" sz="2000" dirty="0" err="1">
                <a:latin typeface="+mn-lt"/>
                <a:ea typeface="Open Sans"/>
                <a:cs typeface="Open Sans"/>
                <a:sym typeface="Open Sans"/>
              </a:rPr>
              <a:t>Tabel</a:t>
            </a:r>
            <a:r>
              <a:rPr lang="en-GB" sz="2000" dirty="0">
                <a:latin typeface="+mn-lt"/>
                <a:ea typeface="Open Sans"/>
                <a:cs typeface="Open Sans"/>
                <a:sym typeface="Open Sans"/>
              </a:rPr>
              <a:t> </a:t>
            </a:r>
            <a:r>
              <a:rPr lang="en-GB" sz="2000" dirty="0" err="1">
                <a:latin typeface="+mn-lt"/>
                <a:ea typeface="Open Sans"/>
                <a:cs typeface="Open Sans"/>
                <a:sym typeface="Open Sans"/>
              </a:rPr>
              <a:t>berikut</a:t>
            </a:r>
            <a:r>
              <a:rPr lang="en-GB" sz="2000" dirty="0">
                <a:latin typeface="+mn-lt"/>
                <a:ea typeface="Open Sans"/>
                <a:cs typeface="Open Sans"/>
                <a:sym typeface="Open Sans"/>
              </a:rPr>
              <a:t> </a:t>
            </a:r>
            <a:r>
              <a:rPr lang="en-GB" sz="2000" dirty="0" err="1">
                <a:latin typeface="+mn-lt"/>
                <a:ea typeface="Open Sans"/>
                <a:cs typeface="Open Sans"/>
                <a:sym typeface="Open Sans"/>
              </a:rPr>
              <a:t>menunjukkan</a:t>
            </a:r>
            <a:r>
              <a:rPr lang="en-GB" sz="2000" dirty="0">
                <a:latin typeface="+mn-lt"/>
                <a:ea typeface="Open Sans"/>
                <a:cs typeface="Open Sans"/>
                <a:sym typeface="Open Sans"/>
              </a:rPr>
              <a:t> </a:t>
            </a:r>
            <a:r>
              <a:rPr lang="en-GB" sz="2000" dirty="0" err="1">
                <a:latin typeface="+mn-lt"/>
                <a:ea typeface="Open Sans"/>
                <a:cs typeface="Open Sans"/>
                <a:sym typeface="Open Sans"/>
              </a:rPr>
              <a:t>statistik</a:t>
            </a:r>
            <a:r>
              <a:rPr lang="en-GB" sz="2000" dirty="0">
                <a:latin typeface="+mn-lt"/>
                <a:ea typeface="Open Sans"/>
                <a:cs typeface="Open Sans"/>
                <a:sym typeface="Open Sans"/>
              </a:rPr>
              <a:t> </a:t>
            </a:r>
            <a:r>
              <a:rPr lang="en-GB" sz="2000" dirty="0" err="1">
                <a:latin typeface="+mn-lt"/>
                <a:ea typeface="Open Sans"/>
                <a:cs typeface="Open Sans"/>
                <a:sym typeface="Open Sans"/>
              </a:rPr>
              <a:t>hubungan</a:t>
            </a:r>
            <a:r>
              <a:rPr lang="en-GB" sz="2000" dirty="0">
                <a:latin typeface="+mn-lt"/>
                <a:ea typeface="Open Sans"/>
                <a:cs typeface="Open Sans"/>
                <a:sym typeface="Open Sans"/>
              </a:rPr>
              <a:t> </a:t>
            </a:r>
            <a:r>
              <a:rPr lang="en-GB" sz="2000" dirty="0" err="1">
                <a:latin typeface="+mn-lt"/>
                <a:ea typeface="Open Sans"/>
                <a:cs typeface="Open Sans"/>
                <a:sym typeface="Open Sans"/>
              </a:rPr>
              <a:t>antara</a:t>
            </a:r>
            <a:r>
              <a:rPr lang="en-GB" sz="2000" dirty="0">
                <a:latin typeface="+mn-lt"/>
                <a:ea typeface="Open Sans"/>
                <a:cs typeface="Open Sans"/>
                <a:sym typeface="Open Sans"/>
              </a:rPr>
              <a:t> </a:t>
            </a:r>
            <a:r>
              <a:rPr lang="en-GB" sz="2000" dirty="0" err="1">
                <a:latin typeface="+mn-lt"/>
                <a:ea typeface="Open Sans"/>
                <a:cs typeface="Open Sans"/>
                <a:sym typeface="Open Sans"/>
              </a:rPr>
              <a:t>alternatif</a:t>
            </a:r>
            <a:r>
              <a:rPr lang="en-GB" sz="2000" dirty="0">
                <a:latin typeface="+mn-lt"/>
                <a:ea typeface="Open Sans"/>
                <a:cs typeface="Open Sans"/>
                <a:sym typeface="Open Sans"/>
              </a:rPr>
              <a:t> dan </a:t>
            </a:r>
            <a:r>
              <a:rPr lang="en-GB" sz="2000" dirty="0" err="1">
                <a:latin typeface="+mn-lt"/>
                <a:ea typeface="Open Sans"/>
                <a:cs typeface="Open Sans"/>
                <a:sym typeface="Open Sans"/>
              </a:rPr>
              <a:t>kriteria</a:t>
            </a:r>
            <a:r>
              <a:rPr lang="en-GB" sz="2000" dirty="0">
                <a:latin typeface="+mn-lt"/>
                <a:ea typeface="Open Sans"/>
                <a:cs typeface="Open Sans"/>
                <a:sym typeface="Open Sans"/>
              </a:rPr>
              <a:t>. </a:t>
            </a:r>
            <a:r>
              <a:rPr lang="en-GB" sz="2000" dirty="0" err="1">
                <a:latin typeface="+mn-lt"/>
                <a:ea typeface="Open Sans"/>
                <a:cs typeface="Open Sans"/>
                <a:sym typeface="Open Sans"/>
              </a:rPr>
              <a:t>Berikut</a:t>
            </a:r>
            <a:r>
              <a:rPr lang="en-GB" sz="2000" dirty="0">
                <a:latin typeface="+mn-lt"/>
                <a:ea typeface="Open Sans"/>
                <a:cs typeface="Open Sans"/>
                <a:sym typeface="Open Sans"/>
              </a:rPr>
              <a:t> </a:t>
            </a:r>
            <a:r>
              <a:rPr lang="en-GB" sz="2000" dirty="0" err="1">
                <a:latin typeface="+mn-lt"/>
                <a:ea typeface="Open Sans"/>
                <a:cs typeface="Open Sans"/>
                <a:sym typeface="Open Sans"/>
              </a:rPr>
              <a:t>ini</a:t>
            </a:r>
            <a:r>
              <a:rPr lang="en-GB" sz="2000" dirty="0">
                <a:latin typeface="+mn-lt"/>
                <a:ea typeface="Open Sans"/>
                <a:cs typeface="Open Sans"/>
                <a:sym typeface="Open Sans"/>
              </a:rPr>
              <a:t> </a:t>
            </a:r>
            <a:r>
              <a:rPr lang="en-GB" sz="2000" dirty="0" err="1">
                <a:latin typeface="+mn-lt"/>
                <a:ea typeface="Open Sans"/>
                <a:cs typeface="Open Sans"/>
                <a:sym typeface="Open Sans"/>
              </a:rPr>
              <a:t>adalah</a:t>
            </a:r>
            <a:r>
              <a:rPr lang="en-GB" sz="2000" dirty="0">
                <a:latin typeface="+mn-lt"/>
                <a:ea typeface="Open Sans"/>
                <a:cs typeface="Open Sans"/>
                <a:sym typeface="Open Sans"/>
              </a:rPr>
              <a:t> </a:t>
            </a:r>
            <a:r>
              <a:rPr lang="en-GB" sz="2000" dirty="0" err="1">
                <a:latin typeface="+mn-lt"/>
                <a:ea typeface="Open Sans"/>
                <a:cs typeface="Open Sans"/>
                <a:sym typeface="Open Sans"/>
              </a:rPr>
              <a:t>nilai</a:t>
            </a:r>
            <a:r>
              <a:rPr lang="en-GB" sz="2000" dirty="0">
                <a:latin typeface="+mn-lt"/>
                <a:ea typeface="Open Sans"/>
                <a:cs typeface="Open Sans"/>
                <a:sym typeface="Open Sans"/>
              </a:rPr>
              <a:t> yang </a:t>
            </a:r>
            <a:r>
              <a:rPr lang="en-GB" sz="2000" dirty="0" err="1">
                <a:latin typeface="+mn-lt"/>
                <a:ea typeface="Open Sans"/>
                <a:cs typeface="Open Sans"/>
                <a:sym typeface="Open Sans"/>
              </a:rPr>
              <a:t>diberikan</a:t>
            </a:r>
            <a:r>
              <a:rPr lang="en-GB" sz="2000" dirty="0">
                <a:latin typeface="+mn-lt"/>
                <a:ea typeface="Open Sans"/>
                <a:cs typeface="Open Sans"/>
                <a:sym typeface="Open Sans"/>
              </a:rPr>
              <a:t> </a:t>
            </a:r>
            <a:r>
              <a:rPr lang="en-GB" sz="2000" dirty="0" err="1">
                <a:latin typeface="+mn-lt"/>
                <a:ea typeface="Open Sans"/>
                <a:cs typeface="Open Sans"/>
                <a:sym typeface="Open Sans"/>
              </a:rPr>
              <a:t>untuk</a:t>
            </a:r>
            <a:r>
              <a:rPr lang="en-GB" sz="2000" dirty="0">
                <a:latin typeface="+mn-lt"/>
                <a:ea typeface="Open Sans"/>
                <a:cs typeface="Open Sans"/>
                <a:sym typeface="Open Sans"/>
              </a:rPr>
              <a:t> </a:t>
            </a:r>
            <a:r>
              <a:rPr lang="en-GB" sz="2000" dirty="0" err="1">
                <a:latin typeface="+mn-lt"/>
                <a:ea typeface="Open Sans"/>
                <a:cs typeface="Open Sans"/>
                <a:sym typeface="Open Sans"/>
              </a:rPr>
              <a:t>membentuk</a:t>
            </a:r>
            <a:r>
              <a:rPr lang="en-GB" sz="2000" dirty="0">
                <a:latin typeface="+mn-lt"/>
                <a:ea typeface="Open Sans"/>
                <a:cs typeface="Open Sans"/>
                <a:sym typeface="Open Sans"/>
              </a:rPr>
              <a:t> </a:t>
            </a:r>
            <a:r>
              <a:rPr lang="en-GB" sz="2000" dirty="0" err="1">
                <a:latin typeface="+mn-lt"/>
                <a:ea typeface="Open Sans"/>
                <a:cs typeface="Open Sans"/>
                <a:sym typeface="Open Sans"/>
              </a:rPr>
              <a:t>matriks</a:t>
            </a:r>
            <a:r>
              <a:rPr lang="en-GB" sz="2000" dirty="0">
                <a:latin typeface="+mn-lt"/>
                <a:ea typeface="Open Sans"/>
                <a:cs typeface="Open Sans"/>
                <a:sym typeface="Open Sans"/>
              </a:rPr>
              <a:t> </a:t>
            </a:r>
            <a:r>
              <a:rPr lang="en-GB" sz="2000" dirty="0" err="1">
                <a:latin typeface="+mn-lt"/>
                <a:ea typeface="Open Sans"/>
                <a:cs typeface="Open Sans"/>
                <a:sym typeface="Open Sans"/>
              </a:rPr>
              <a:t>keputusan</a:t>
            </a:r>
            <a:r>
              <a:rPr lang="en-GB" sz="2000" dirty="0">
                <a:latin typeface="+mn-lt"/>
                <a:ea typeface="Open Sans"/>
                <a:cs typeface="Open Sans"/>
                <a:sym typeface="Open Sans"/>
              </a:rPr>
              <a:t> (X) </a:t>
            </a:r>
            <a:r>
              <a:rPr lang="en-GB" sz="2000" dirty="0" err="1">
                <a:latin typeface="+mn-lt"/>
                <a:ea typeface="Open Sans"/>
                <a:cs typeface="Open Sans"/>
                <a:sym typeface="Open Sans"/>
              </a:rPr>
              <a:t>berdasarkan</a:t>
            </a:r>
            <a:r>
              <a:rPr lang="en-GB" sz="2000" dirty="0">
                <a:latin typeface="+mn-lt"/>
                <a:ea typeface="Open Sans"/>
                <a:cs typeface="Open Sans"/>
                <a:sym typeface="Open Sans"/>
              </a:rPr>
              <a:t> </a:t>
            </a:r>
            <a:r>
              <a:rPr lang="en-GB" sz="2000" dirty="0" err="1">
                <a:latin typeface="+mn-lt"/>
                <a:ea typeface="Open Sans"/>
                <a:cs typeface="Open Sans"/>
                <a:sym typeface="Open Sans"/>
              </a:rPr>
              <a:t>nilai</a:t>
            </a:r>
            <a:r>
              <a:rPr lang="en-GB" sz="2000" dirty="0">
                <a:latin typeface="+mn-lt"/>
                <a:ea typeface="Open Sans"/>
                <a:cs typeface="Open Sans"/>
                <a:sym typeface="Open Sans"/>
              </a:rPr>
              <a:t> </a:t>
            </a:r>
            <a:r>
              <a:rPr lang="en-GB" sz="2000" dirty="0" err="1">
                <a:latin typeface="+mn-lt"/>
                <a:ea typeface="Open Sans"/>
                <a:cs typeface="Open Sans"/>
                <a:sym typeface="Open Sans"/>
              </a:rPr>
              <a:t>preferensi</a:t>
            </a:r>
            <a:r>
              <a:rPr lang="en-GB" sz="2000" dirty="0">
                <a:latin typeface="+mn-lt"/>
                <a:ea typeface="Open Sans"/>
                <a:cs typeface="Open Sans"/>
                <a:sym typeface="Open Sans"/>
              </a:rPr>
              <a:t> </a:t>
            </a:r>
            <a:r>
              <a:rPr lang="en-GB" sz="2000" dirty="0" err="1">
                <a:latin typeface="+mn-lt"/>
                <a:ea typeface="Open Sans"/>
                <a:cs typeface="Open Sans"/>
                <a:sym typeface="Open Sans"/>
              </a:rPr>
              <a:t>setiap</a:t>
            </a:r>
            <a:r>
              <a:rPr lang="en-GB" sz="2000" dirty="0">
                <a:latin typeface="+mn-lt"/>
                <a:ea typeface="Open Sans"/>
                <a:cs typeface="Open Sans"/>
                <a:sym typeface="Open Sans"/>
              </a:rPr>
              <a:t> </a:t>
            </a:r>
            <a:r>
              <a:rPr lang="en-GB" sz="2000" dirty="0" err="1">
                <a:latin typeface="+mn-lt"/>
                <a:ea typeface="Open Sans"/>
                <a:cs typeface="Open Sans"/>
                <a:sym typeface="Open Sans"/>
              </a:rPr>
              <a:t>kriteria</a:t>
            </a:r>
            <a:r>
              <a:rPr lang="en-GB" sz="2000" dirty="0">
                <a:latin typeface="+mn-lt"/>
                <a:ea typeface="Open Sans"/>
                <a:cs typeface="Open Sans"/>
                <a:sym typeface="Open Sans"/>
              </a:rPr>
              <a:t> </a:t>
            </a:r>
            <a:r>
              <a:rPr lang="en-GB" sz="2000" dirty="0" err="1">
                <a:latin typeface="+mn-lt"/>
                <a:ea typeface="Open Sans"/>
                <a:cs typeface="Open Sans"/>
                <a:sym typeface="Open Sans"/>
              </a:rPr>
              <a:t>terhadap</a:t>
            </a:r>
            <a:r>
              <a:rPr lang="en-GB" sz="2000" dirty="0">
                <a:latin typeface="+mn-lt"/>
                <a:ea typeface="Open Sans"/>
                <a:cs typeface="Open Sans"/>
                <a:sym typeface="Open Sans"/>
              </a:rPr>
              <a:t> </a:t>
            </a:r>
            <a:r>
              <a:rPr lang="en-GB" sz="2000" dirty="0" err="1">
                <a:latin typeface="+mn-lt"/>
                <a:ea typeface="Open Sans"/>
                <a:cs typeface="Open Sans"/>
                <a:sym typeface="Open Sans"/>
              </a:rPr>
              <a:t>semua</a:t>
            </a:r>
            <a:r>
              <a:rPr lang="en-GB" sz="2000" dirty="0">
                <a:latin typeface="+mn-lt"/>
                <a:ea typeface="Open Sans"/>
                <a:cs typeface="Open Sans"/>
                <a:sym typeface="Open Sans"/>
              </a:rPr>
              <a:t> </a:t>
            </a:r>
            <a:r>
              <a:rPr lang="en-GB" sz="2000" dirty="0" err="1">
                <a:latin typeface="+mn-lt"/>
                <a:ea typeface="Open Sans"/>
                <a:cs typeface="Open Sans"/>
                <a:sym typeface="Open Sans"/>
              </a:rPr>
              <a:t>alternatif</a:t>
            </a:r>
            <a:r>
              <a:rPr lang="en-GB" sz="2000" dirty="0">
                <a:latin typeface="+mn-lt"/>
                <a:ea typeface="Open Sans"/>
                <a:cs typeface="Open Sans"/>
                <a:sym typeface="Open Sans"/>
              </a:rPr>
              <a:t>:</a:t>
            </a:r>
            <a:endParaRPr kumimoji="0" lang="en-GB" sz="2000" b="0" i="0" u="none" strike="noStrike" kern="0" cap="none" spc="0" normalizeH="0" baseline="0" noProof="0" dirty="0">
              <a:ln>
                <a:noFill/>
              </a:ln>
              <a:solidFill>
                <a:srgbClr val="000000"/>
              </a:solidFill>
              <a:effectLst/>
              <a:uLnTx/>
              <a:uFillTx/>
              <a:latin typeface="+mn-lt"/>
              <a:ea typeface="Open Sans"/>
              <a:cs typeface="Open Sans"/>
              <a:sym typeface="Open Sans"/>
            </a:endParaRPr>
          </a:p>
        </p:txBody>
      </p:sp>
      <p:grpSp>
        <p:nvGrpSpPr>
          <p:cNvPr id="4" name="Google Shape;238;p3">
            <a:extLst>
              <a:ext uri="{FF2B5EF4-FFF2-40B4-BE49-F238E27FC236}">
                <a16:creationId xmlns:a16="http://schemas.microsoft.com/office/drawing/2014/main" id="{FB19B9BA-BDC2-0E2F-CD6B-A02EA430B039}"/>
              </a:ext>
            </a:extLst>
          </p:cNvPr>
          <p:cNvGrpSpPr/>
          <p:nvPr/>
        </p:nvGrpSpPr>
        <p:grpSpPr>
          <a:xfrm>
            <a:off x="8748453" y="6495400"/>
            <a:ext cx="1686200" cy="189123"/>
            <a:chOff x="247992" y="6552179"/>
            <a:chExt cx="1686200" cy="189123"/>
          </a:xfrm>
        </p:grpSpPr>
        <p:sp>
          <p:nvSpPr>
            <p:cNvPr id="5" name="Google Shape;239;p3">
              <a:hlinkClick r:id="rId3" action="ppaction://hlinksldjump"/>
              <a:extLst>
                <a:ext uri="{FF2B5EF4-FFF2-40B4-BE49-F238E27FC236}">
                  <a16:creationId xmlns:a16="http://schemas.microsoft.com/office/drawing/2014/main" id="{CB98F0D3-205A-F832-392A-AD2539DA834C}"/>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240;p3">
              <a:hlinkClick r:id="rId4" action="ppaction://hlinksldjump"/>
              <a:extLst>
                <a:ext uri="{FF2B5EF4-FFF2-40B4-BE49-F238E27FC236}">
                  <a16:creationId xmlns:a16="http://schemas.microsoft.com/office/drawing/2014/main" id="{8DAA68E2-7DF3-7404-6728-51822E025ABE}"/>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241;p3">
              <a:hlinkClick r:id="rId5" action="ppaction://hlinksldjump"/>
              <a:extLst>
                <a:ext uri="{FF2B5EF4-FFF2-40B4-BE49-F238E27FC236}">
                  <a16:creationId xmlns:a16="http://schemas.microsoft.com/office/drawing/2014/main" id="{4D3D8294-70B9-E632-1D02-30D818023109}"/>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2;p3">
              <a:hlinkClick r:id="rId6" action="ppaction://hlinksldjump"/>
              <a:extLst>
                <a:ext uri="{FF2B5EF4-FFF2-40B4-BE49-F238E27FC236}">
                  <a16:creationId xmlns:a16="http://schemas.microsoft.com/office/drawing/2014/main" id="{348027BC-1C17-E01A-A0D9-31274D300AE2}"/>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3;p3">
              <a:hlinkClick r:id="rId6" action="ppaction://hlinksldjump"/>
              <a:extLst>
                <a:ext uri="{FF2B5EF4-FFF2-40B4-BE49-F238E27FC236}">
                  <a16:creationId xmlns:a16="http://schemas.microsoft.com/office/drawing/2014/main" id="{A7E7DC56-3EFD-33D8-89EC-F4BA629BC060}"/>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aphicFrame>
        <p:nvGraphicFramePr>
          <p:cNvPr id="2" name="Table 1">
            <a:extLst>
              <a:ext uri="{FF2B5EF4-FFF2-40B4-BE49-F238E27FC236}">
                <a16:creationId xmlns:a16="http://schemas.microsoft.com/office/drawing/2014/main" id="{4CFE6E49-928F-DD5A-9A9C-6804A694BCF4}"/>
              </a:ext>
            </a:extLst>
          </p:cNvPr>
          <p:cNvGraphicFramePr>
            <a:graphicFrameLocks noGrp="1"/>
          </p:cNvGraphicFramePr>
          <p:nvPr>
            <p:extLst>
              <p:ext uri="{D42A27DB-BD31-4B8C-83A1-F6EECF244321}">
                <p14:modId xmlns:p14="http://schemas.microsoft.com/office/powerpoint/2010/main" val="3153980573"/>
              </p:ext>
            </p:extLst>
          </p:nvPr>
        </p:nvGraphicFramePr>
        <p:xfrm>
          <a:off x="1799406" y="3791481"/>
          <a:ext cx="8908028" cy="2212507"/>
        </p:xfrm>
        <a:graphic>
          <a:graphicData uri="http://schemas.openxmlformats.org/drawingml/2006/table">
            <a:tbl>
              <a:tblPr firstRow="1" firstCol="1" bandRow="1">
                <a:tableStyleId>{21E4AEA4-8DFA-4A89-87EB-49C32662AFE0}</a:tableStyleId>
              </a:tblPr>
              <a:tblGrid>
                <a:gridCol w="1932265">
                  <a:extLst>
                    <a:ext uri="{9D8B030D-6E8A-4147-A177-3AD203B41FA5}">
                      <a16:colId xmlns:a16="http://schemas.microsoft.com/office/drawing/2014/main" val="3856606099"/>
                    </a:ext>
                  </a:extLst>
                </a:gridCol>
                <a:gridCol w="1037075">
                  <a:extLst>
                    <a:ext uri="{9D8B030D-6E8A-4147-A177-3AD203B41FA5}">
                      <a16:colId xmlns:a16="http://schemas.microsoft.com/office/drawing/2014/main" val="3729619515"/>
                    </a:ext>
                  </a:extLst>
                </a:gridCol>
                <a:gridCol w="1484672">
                  <a:extLst>
                    <a:ext uri="{9D8B030D-6E8A-4147-A177-3AD203B41FA5}">
                      <a16:colId xmlns:a16="http://schemas.microsoft.com/office/drawing/2014/main" val="4292800458"/>
                    </a:ext>
                  </a:extLst>
                </a:gridCol>
                <a:gridCol w="1484672">
                  <a:extLst>
                    <a:ext uri="{9D8B030D-6E8A-4147-A177-3AD203B41FA5}">
                      <a16:colId xmlns:a16="http://schemas.microsoft.com/office/drawing/2014/main" val="1146154879"/>
                    </a:ext>
                  </a:extLst>
                </a:gridCol>
                <a:gridCol w="1484672">
                  <a:extLst>
                    <a:ext uri="{9D8B030D-6E8A-4147-A177-3AD203B41FA5}">
                      <a16:colId xmlns:a16="http://schemas.microsoft.com/office/drawing/2014/main" val="3873886345"/>
                    </a:ext>
                  </a:extLst>
                </a:gridCol>
                <a:gridCol w="1484672">
                  <a:extLst>
                    <a:ext uri="{9D8B030D-6E8A-4147-A177-3AD203B41FA5}">
                      <a16:colId xmlns:a16="http://schemas.microsoft.com/office/drawing/2014/main" val="3200712864"/>
                    </a:ext>
                  </a:extLst>
                </a:gridCol>
              </a:tblGrid>
              <a:tr h="168236">
                <a:tc rowSpan="2">
                  <a:txBody>
                    <a:bodyPr/>
                    <a:lstStyle/>
                    <a:p>
                      <a:pPr marL="0" marR="0">
                        <a:lnSpc>
                          <a:spcPct val="115000"/>
                        </a:lnSpc>
                        <a:spcBef>
                          <a:spcPts val="0"/>
                        </a:spcBef>
                        <a:spcAft>
                          <a:spcPts val="0"/>
                        </a:spcAft>
                      </a:pPr>
                      <a:r>
                        <a:rPr lang="en-US" sz="1600" dirty="0" err="1">
                          <a:effectLst/>
                          <a:latin typeface="+mn-lt"/>
                        </a:rPr>
                        <a:t>Alternatif</a:t>
                      </a:r>
                      <a:r>
                        <a:rPr lang="en-US" sz="1600" dirty="0">
                          <a:effectLst/>
                          <a:latin typeface="+mn-lt"/>
                        </a:rPr>
                        <a:t> </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tc gridSpan="5">
                  <a:txBody>
                    <a:bodyPr/>
                    <a:lstStyle/>
                    <a:p>
                      <a:pPr marL="0" marR="0" algn="ctr">
                        <a:lnSpc>
                          <a:spcPct val="115000"/>
                        </a:lnSpc>
                        <a:spcBef>
                          <a:spcPts val="0"/>
                        </a:spcBef>
                        <a:spcAft>
                          <a:spcPts val="0"/>
                        </a:spcAft>
                      </a:pPr>
                      <a:r>
                        <a:rPr lang="en-US" sz="1600">
                          <a:effectLst/>
                        </a:rPr>
                        <a:t>Kriteria</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85962230"/>
                  </a:ext>
                </a:extLst>
              </a:tr>
              <a:tr h="167536">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mn-lt"/>
                        </a:rPr>
                        <a:t>C1</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mn-lt"/>
                        </a:rPr>
                        <a:t>C2</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mn-lt"/>
                        </a:rPr>
                        <a:t>C3</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mn-lt"/>
                        </a:rPr>
                        <a:t>C4</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mn-lt"/>
                        </a:rPr>
                        <a:t>C5</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1542319"/>
                  </a:ext>
                </a:extLst>
              </a:tr>
              <a:tr h="332346">
                <a:tc>
                  <a:txBody>
                    <a:bodyPr/>
                    <a:lstStyle/>
                    <a:p>
                      <a:pPr marL="0" marR="0">
                        <a:lnSpc>
                          <a:spcPct val="115000"/>
                        </a:lnSpc>
                        <a:spcBef>
                          <a:spcPts val="0"/>
                        </a:spcBef>
                        <a:spcAft>
                          <a:spcPts val="0"/>
                        </a:spcAft>
                      </a:pPr>
                      <a:r>
                        <a:rPr lang="en-US" sz="1600" dirty="0">
                          <a:effectLst/>
                          <a:latin typeface="+mn-lt"/>
                        </a:rPr>
                        <a:t>Pelita </a:t>
                      </a:r>
                      <a:r>
                        <a:rPr lang="en-US" sz="1600" dirty="0" err="1">
                          <a:effectLst/>
                          <a:latin typeface="+mn-lt"/>
                        </a:rPr>
                        <a:t>Bangsa</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mn-lt"/>
                        </a:rPr>
                        <a:t>3</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2</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mn-lt"/>
                        </a:rPr>
                        <a:t>1</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2</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3</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6664592"/>
                  </a:ext>
                </a:extLst>
              </a:tr>
              <a:tr h="332346">
                <a:tc>
                  <a:txBody>
                    <a:bodyPr/>
                    <a:lstStyle/>
                    <a:p>
                      <a:pPr marL="0" marR="0">
                        <a:lnSpc>
                          <a:spcPct val="115000"/>
                        </a:lnSpc>
                        <a:spcBef>
                          <a:spcPts val="0"/>
                        </a:spcBef>
                        <a:spcAft>
                          <a:spcPts val="0"/>
                        </a:spcAft>
                      </a:pPr>
                      <a:r>
                        <a:rPr lang="en-US" sz="1600">
                          <a:effectLst/>
                          <a:latin typeface="+mn-lt"/>
                        </a:rPr>
                        <a:t>Pelita Harapan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5</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mn-lt"/>
                        </a:rPr>
                        <a:t>1</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2</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0448362"/>
                  </a:ext>
                </a:extLst>
              </a:tr>
              <a:tr h="350623">
                <a:tc>
                  <a:txBody>
                    <a:bodyPr/>
                    <a:lstStyle/>
                    <a:p>
                      <a:pPr marL="0" marR="0">
                        <a:lnSpc>
                          <a:spcPct val="115000"/>
                        </a:lnSpc>
                        <a:spcBef>
                          <a:spcPts val="0"/>
                        </a:spcBef>
                        <a:spcAft>
                          <a:spcPts val="0"/>
                        </a:spcAft>
                      </a:pPr>
                      <a:r>
                        <a:rPr lang="en-US" sz="1600" dirty="0" err="1">
                          <a:effectLst/>
                          <a:latin typeface="+mn-lt"/>
                        </a:rPr>
                        <a:t>Kreatif</a:t>
                      </a:r>
                      <a:r>
                        <a:rPr lang="en-US" sz="1600" dirty="0">
                          <a:effectLst/>
                          <a:latin typeface="+mn-lt"/>
                        </a:rPr>
                        <a:t> Pemuda</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5</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2</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mn-lt"/>
                        </a:rPr>
                        <a:t>1</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mn-lt"/>
                        </a:rPr>
                        <a:t>4</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2842379"/>
                  </a:ext>
                </a:extLst>
              </a:tr>
              <a:tr h="332346">
                <a:tc>
                  <a:txBody>
                    <a:bodyPr/>
                    <a:lstStyle/>
                    <a:p>
                      <a:pPr marL="0" marR="0">
                        <a:lnSpc>
                          <a:spcPct val="115000"/>
                        </a:lnSpc>
                        <a:spcBef>
                          <a:spcPts val="0"/>
                        </a:spcBef>
                        <a:spcAft>
                          <a:spcPts val="0"/>
                        </a:spcAft>
                      </a:pPr>
                      <a:r>
                        <a:rPr lang="en-US" sz="1600">
                          <a:effectLst/>
                          <a:latin typeface="+mn-lt"/>
                        </a:rPr>
                        <a:t>Kemapertika</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2</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mn-lt"/>
                        </a:rPr>
                        <a:t>1</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0006570"/>
                  </a:ext>
                </a:extLst>
              </a:tr>
              <a:tr h="350623">
                <a:tc>
                  <a:txBody>
                    <a:bodyPr/>
                    <a:lstStyle/>
                    <a:p>
                      <a:pPr marL="0" marR="0">
                        <a:lnSpc>
                          <a:spcPct val="115000"/>
                        </a:lnSpc>
                        <a:spcBef>
                          <a:spcPts val="0"/>
                        </a:spcBef>
                        <a:spcAft>
                          <a:spcPts val="0"/>
                        </a:spcAft>
                      </a:pPr>
                      <a:r>
                        <a:rPr lang="en-US" sz="1600">
                          <a:effectLst/>
                          <a:latin typeface="+mn-lt"/>
                        </a:rPr>
                        <a:t>Teratai Pampang</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4</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2</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2</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mn-lt"/>
                        </a:rPr>
                        <a:t>3</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mn-lt"/>
                        </a:rPr>
                        <a:t>1</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7846252"/>
                  </a:ext>
                </a:extLst>
              </a:tr>
            </a:tbl>
          </a:graphicData>
        </a:graphic>
      </p:graphicFrame>
    </p:spTree>
    <p:extLst>
      <p:ext uri="{BB962C8B-B14F-4D97-AF65-F5344CB8AC3E}">
        <p14:creationId xmlns:p14="http://schemas.microsoft.com/office/powerpoint/2010/main" val="717845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6"/>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6"/>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6"/>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237;p3">
            <a:extLst>
              <a:ext uri="{FF2B5EF4-FFF2-40B4-BE49-F238E27FC236}">
                <a16:creationId xmlns:a16="http://schemas.microsoft.com/office/drawing/2014/main" id="{E6396702-8E00-0149-E261-CD6086A6D488}"/>
              </a:ext>
            </a:extLst>
          </p:cNvPr>
          <p:cNvSpPr txBox="1"/>
          <p:nvPr/>
        </p:nvSpPr>
        <p:spPr>
          <a:xfrm>
            <a:off x="839923" y="1169218"/>
            <a:ext cx="10826995"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err="1">
                <a:solidFill>
                  <a:schemeClr val="dk1"/>
                </a:solidFill>
                <a:latin typeface="+mn-lt"/>
                <a:ea typeface="Open Sans"/>
                <a:cs typeface="Open Sans"/>
                <a:sym typeface="Open Sans"/>
              </a:rPr>
              <a:t>Menentukan</a:t>
            </a:r>
            <a:r>
              <a:rPr lang="en-US" sz="2400" b="1" dirty="0">
                <a:solidFill>
                  <a:schemeClr val="dk1"/>
                </a:solidFill>
                <a:latin typeface="+mn-lt"/>
                <a:ea typeface="Open Sans"/>
                <a:cs typeface="Open Sans"/>
                <a:sym typeface="Open Sans"/>
              </a:rPr>
              <a:t> Nilai </a:t>
            </a:r>
            <a:r>
              <a:rPr lang="en-US" sz="2400" b="1" dirty="0" err="1">
                <a:solidFill>
                  <a:schemeClr val="dk1"/>
                </a:solidFill>
                <a:latin typeface="+mn-lt"/>
                <a:ea typeface="Open Sans"/>
                <a:cs typeface="Open Sans"/>
                <a:sym typeface="Open Sans"/>
              </a:rPr>
              <a:t>Bobot</a:t>
            </a: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r>
              <a:rPr lang="en-GB" sz="2000" dirty="0">
                <a:solidFill>
                  <a:schemeClr val="dk1"/>
                </a:solidFill>
                <a:latin typeface="+mn-lt"/>
                <a:ea typeface="Open Sans"/>
                <a:cs typeface="Open Sans"/>
                <a:sym typeface="Open Sans"/>
              </a:rPr>
              <a:t>Nilai </a:t>
            </a:r>
            <a:r>
              <a:rPr lang="en-GB" sz="2000" dirty="0" err="1">
                <a:solidFill>
                  <a:schemeClr val="dk1"/>
                </a:solidFill>
                <a:latin typeface="+mn-lt"/>
                <a:ea typeface="Open Sans"/>
                <a:cs typeface="Open Sans"/>
                <a:sym typeface="Open Sans"/>
              </a:rPr>
              <a:t>bobot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preferensi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terdiri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dari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bilangan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dari</a:t>
            </a:r>
            <a:r>
              <a:rPr lang="en-GB" sz="2000" dirty="0">
                <a:solidFill>
                  <a:schemeClr val="dk1"/>
                </a:solidFill>
                <a:latin typeface="+mn-lt"/>
                <a:ea typeface="Open Sans"/>
                <a:cs typeface="Open Sans"/>
                <a:sym typeface="Open Sans"/>
              </a:rPr>
              <a:t> 1 </a:t>
            </a:r>
            <a:r>
              <a:rPr lang="en-GB" sz="2000" dirty="0" err="1">
                <a:solidFill>
                  <a:schemeClr val="dk1"/>
                </a:solidFill>
                <a:latin typeface="+mn-lt"/>
                <a:ea typeface="Open Sans"/>
                <a:cs typeface="Open Sans"/>
                <a:sym typeface="Open Sans"/>
              </a:rPr>
              <a:t>sampai</a:t>
            </a:r>
            <a:r>
              <a:rPr lang="en-GB" sz="2000" dirty="0">
                <a:solidFill>
                  <a:schemeClr val="dk1"/>
                </a:solidFill>
                <a:latin typeface="+mn-lt"/>
                <a:ea typeface="Open Sans"/>
                <a:cs typeface="Open Sans"/>
                <a:sym typeface="Open Sans"/>
              </a:rPr>
              <a:t> 5, </a:t>
            </a:r>
            <a:r>
              <a:rPr lang="en-GB" sz="2000" dirty="0" err="1">
                <a:solidFill>
                  <a:schemeClr val="dk1"/>
                </a:solidFill>
                <a:latin typeface="+mn-lt"/>
                <a:ea typeface="Open Sans"/>
                <a:cs typeface="Open Sans"/>
                <a:sym typeface="Open Sans"/>
              </a:rPr>
              <a:t>Semakin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tinggi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preferensi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suatu</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Maka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semakin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tinggi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tingkat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kepentingan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tersebut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mangambil</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sebuah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keputusan</a:t>
            </a:r>
            <a:r>
              <a:rPr lang="en-GB" sz="2000" dirty="0">
                <a:solidFill>
                  <a:schemeClr val="dk1"/>
                </a:solidFill>
                <a:latin typeface="+mn-lt"/>
                <a:ea typeface="Open Sans"/>
                <a:cs typeface="Open Sans"/>
                <a:sym typeface="Open Sans"/>
              </a:rPr>
              <a:t>.</a:t>
            </a:r>
          </a:p>
          <a:p>
            <a:pPr marL="0" marR="0" lvl="0" indent="0" algn="l" rtl="0">
              <a:spcBef>
                <a:spcPts val="0"/>
              </a:spcBef>
              <a:spcAft>
                <a:spcPts val="0"/>
              </a:spcAft>
              <a:buNone/>
            </a:pPr>
            <a:endParaRPr lang="en-GB" sz="2000" dirty="0">
              <a:solidFill>
                <a:schemeClr val="dk1"/>
              </a:solidFill>
              <a:latin typeface="+mn-lt"/>
              <a:ea typeface="Open Sans"/>
              <a:cs typeface="Open Sans"/>
              <a:sym typeface="Open Sans"/>
            </a:endParaRPr>
          </a:p>
          <a:p>
            <a:pPr marL="0" marR="0" lvl="0" indent="0" algn="l" rtl="0">
              <a:spcBef>
                <a:spcPts val="0"/>
              </a:spcBef>
              <a:spcAft>
                <a:spcPts val="0"/>
              </a:spcAft>
              <a:buNone/>
            </a:pPr>
            <a:r>
              <a:rPr lang="en-GB" sz="2000" dirty="0">
                <a:solidFill>
                  <a:schemeClr val="dk1"/>
                </a:solidFill>
                <a:latin typeface="+mn-lt"/>
                <a:ea typeface="Open Sans"/>
                <a:cs typeface="Open Sans"/>
                <a:sym typeface="Open Sans"/>
              </a:rPr>
              <a:t>Nilai </a:t>
            </a:r>
            <a:r>
              <a:rPr lang="en-GB" sz="2000" dirty="0" err="1">
                <a:solidFill>
                  <a:schemeClr val="dk1"/>
                </a:solidFill>
                <a:latin typeface="+mn-lt"/>
                <a:ea typeface="Open Sans"/>
                <a:cs typeface="Open Sans"/>
                <a:sym typeface="Open Sans"/>
              </a:rPr>
              <a:t>preferensi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dari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tiap-tiap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ditentukan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sebagai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a:t>
            </a:r>
          </a:p>
        </p:txBody>
      </p:sp>
      <p:grpSp>
        <p:nvGrpSpPr>
          <p:cNvPr id="7" name="Google Shape;238;p3">
            <a:extLst>
              <a:ext uri="{FF2B5EF4-FFF2-40B4-BE49-F238E27FC236}">
                <a16:creationId xmlns:a16="http://schemas.microsoft.com/office/drawing/2014/main" id="{7A74B39F-FFF0-F767-566D-B0F0EC9059D9}"/>
              </a:ext>
            </a:extLst>
          </p:cNvPr>
          <p:cNvGrpSpPr/>
          <p:nvPr/>
        </p:nvGrpSpPr>
        <p:grpSpPr>
          <a:xfrm>
            <a:off x="8748453" y="6495400"/>
            <a:ext cx="1686200" cy="189123"/>
            <a:chOff x="247992" y="6552179"/>
            <a:chExt cx="1686200" cy="189123"/>
          </a:xfrm>
        </p:grpSpPr>
        <p:sp>
          <p:nvSpPr>
            <p:cNvPr id="8" name="Google Shape;239;p3">
              <a:hlinkClick r:id="rId3" action="ppaction://hlinksldjump"/>
              <a:extLst>
                <a:ext uri="{FF2B5EF4-FFF2-40B4-BE49-F238E27FC236}">
                  <a16:creationId xmlns:a16="http://schemas.microsoft.com/office/drawing/2014/main" id="{FB3DFCC4-ECDD-E914-2E8A-CEBE09885AA4}"/>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0;p3">
              <a:hlinkClick r:id="rId4" action="ppaction://hlinksldjump"/>
              <a:extLst>
                <a:ext uri="{FF2B5EF4-FFF2-40B4-BE49-F238E27FC236}">
                  <a16:creationId xmlns:a16="http://schemas.microsoft.com/office/drawing/2014/main" id="{51B9603A-A5C7-8DB3-ECE6-8B03E9864744}"/>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0" name="Google Shape;241;p3">
              <a:hlinkClick r:id="rId5" action="ppaction://hlinksldjump"/>
              <a:extLst>
                <a:ext uri="{FF2B5EF4-FFF2-40B4-BE49-F238E27FC236}">
                  <a16:creationId xmlns:a16="http://schemas.microsoft.com/office/drawing/2014/main" id="{787EF84B-A104-A8C7-797E-062AAC4F0815}"/>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242;p3">
              <a:hlinkClick r:id="rId6" action="ppaction://hlinksldjump"/>
              <a:extLst>
                <a:ext uri="{FF2B5EF4-FFF2-40B4-BE49-F238E27FC236}">
                  <a16:creationId xmlns:a16="http://schemas.microsoft.com/office/drawing/2014/main" id="{8EB820A1-23F8-23FB-CDD4-2CC4A6E15551}"/>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243;p3">
              <a:hlinkClick r:id="rId6" action="ppaction://hlinksldjump"/>
              <a:extLst>
                <a:ext uri="{FF2B5EF4-FFF2-40B4-BE49-F238E27FC236}">
                  <a16:creationId xmlns:a16="http://schemas.microsoft.com/office/drawing/2014/main" id="{C408384C-D4BA-427E-52DC-006F54FC049C}"/>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aphicFrame>
        <p:nvGraphicFramePr>
          <p:cNvPr id="2" name="Table 1">
            <a:extLst>
              <a:ext uri="{FF2B5EF4-FFF2-40B4-BE49-F238E27FC236}">
                <a16:creationId xmlns:a16="http://schemas.microsoft.com/office/drawing/2014/main" id="{963734F0-F489-879B-473C-B8D451265576}"/>
              </a:ext>
            </a:extLst>
          </p:cNvPr>
          <p:cNvGraphicFramePr>
            <a:graphicFrameLocks noGrp="1"/>
          </p:cNvGraphicFramePr>
          <p:nvPr>
            <p:extLst>
              <p:ext uri="{D42A27DB-BD31-4B8C-83A1-F6EECF244321}">
                <p14:modId xmlns:p14="http://schemas.microsoft.com/office/powerpoint/2010/main" val="569385214"/>
              </p:ext>
            </p:extLst>
          </p:nvPr>
        </p:nvGraphicFramePr>
        <p:xfrm>
          <a:off x="1204658" y="4028101"/>
          <a:ext cx="9755346" cy="1739268"/>
        </p:xfrm>
        <a:graphic>
          <a:graphicData uri="http://schemas.openxmlformats.org/drawingml/2006/table">
            <a:tbl>
              <a:tblPr firstRow="1" firstCol="1" bandRow="1">
                <a:tableStyleId>{21E4AEA4-8DFA-4A89-87EB-49C32662AFE0}</a:tableStyleId>
              </a:tblPr>
              <a:tblGrid>
                <a:gridCol w="1008174">
                  <a:extLst>
                    <a:ext uri="{9D8B030D-6E8A-4147-A177-3AD203B41FA5}">
                      <a16:colId xmlns:a16="http://schemas.microsoft.com/office/drawing/2014/main" val="2778495949"/>
                    </a:ext>
                  </a:extLst>
                </a:gridCol>
                <a:gridCol w="1008174">
                  <a:extLst>
                    <a:ext uri="{9D8B030D-6E8A-4147-A177-3AD203B41FA5}">
                      <a16:colId xmlns:a16="http://schemas.microsoft.com/office/drawing/2014/main" val="3616930681"/>
                    </a:ext>
                  </a:extLst>
                </a:gridCol>
                <a:gridCol w="5071169">
                  <a:extLst>
                    <a:ext uri="{9D8B030D-6E8A-4147-A177-3AD203B41FA5}">
                      <a16:colId xmlns:a16="http://schemas.microsoft.com/office/drawing/2014/main" val="600484369"/>
                    </a:ext>
                  </a:extLst>
                </a:gridCol>
                <a:gridCol w="1008174">
                  <a:extLst>
                    <a:ext uri="{9D8B030D-6E8A-4147-A177-3AD203B41FA5}">
                      <a16:colId xmlns:a16="http://schemas.microsoft.com/office/drawing/2014/main" val="1930502052"/>
                    </a:ext>
                  </a:extLst>
                </a:gridCol>
                <a:gridCol w="1659655">
                  <a:extLst>
                    <a:ext uri="{9D8B030D-6E8A-4147-A177-3AD203B41FA5}">
                      <a16:colId xmlns:a16="http://schemas.microsoft.com/office/drawing/2014/main" val="608929905"/>
                    </a:ext>
                  </a:extLst>
                </a:gridCol>
              </a:tblGrid>
              <a:tr h="0">
                <a:tc>
                  <a:txBody>
                    <a:bodyPr/>
                    <a:lstStyle/>
                    <a:p>
                      <a:pPr marL="0" marR="0">
                        <a:lnSpc>
                          <a:spcPct val="115000"/>
                        </a:lnSpc>
                        <a:spcBef>
                          <a:spcPts val="0"/>
                        </a:spcBef>
                        <a:spcAft>
                          <a:spcPts val="0"/>
                        </a:spcAft>
                      </a:pPr>
                      <a:r>
                        <a:rPr lang="en-US" sz="1800" dirty="0">
                          <a:effectLst/>
                        </a:rPr>
                        <a:t>NO</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Kode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a:effectLst/>
                        </a:rPr>
                        <a:t>Nama </a:t>
                      </a:r>
                      <a:r>
                        <a:rPr lang="en-US" sz="1800" dirty="0" err="1">
                          <a:effectLst/>
                        </a:rPr>
                        <a:t>Kriteria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Atribut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Bobot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3808009"/>
                  </a:ext>
                </a:extLst>
              </a:tr>
              <a:tr h="0">
                <a:tc>
                  <a:txBody>
                    <a:bodyPr/>
                    <a:lstStyle/>
                    <a:p>
                      <a:pPr marL="0" marR="0">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C1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a:effectLst/>
                        </a:rPr>
                        <a:t>Jam </a:t>
                      </a:r>
                      <a:r>
                        <a:rPr lang="en-US" sz="1800" dirty="0" err="1">
                          <a:effectLst/>
                        </a:rPr>
                        <a:t>Operasional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Benefit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1637477"/>
                  </a:ext>
                </a:extLst>
              </a:tr>
              <a:tr h="0">
                <a:tc>
                  <a:txBody>
                    <a:bodyPr/>
                    <a:lstStyle/>
                    <a:p>
                      <a:pPr marL="0" marR="0">
                        <a:lnSpc>
                          <a:spcPct val="115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C2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err="1">
                          <a:effectLst/>
                        </a:rPr>
                        <a:t>Jadwal</a:t>
                      </a:r>
                      <a:r>
                        <a:rPr lang="en-US" sz="1800" dirty="0">
                          <a:effectLst/>
                        </a:rPr>
                        <a:t> </a:t>
                      </a:r>
                      <a:r>
                        <a:rPr lang="en-US" sz="1800" dirty="0" err="1">
                          <a:effectLst/>
                        </a:rPr>
                        <a:t>Operasional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Benefit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53851"/>
                  </a:ext>
                </a:extLst>
              </a:tr>
              <a:tr h="0">
                <a:tc>
                  <a:txBody>
                    <a:bodyPr/>
                    <a:lstStyle/>
                    <a:p>
                      <a:pPr marL="0" marR="0">
                        <a:lnSpc>
                          <a:spcPct val="115000"/>
                        </a:lnSpc>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C3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err="1">
                          <a:effectLst/>
                        </a:rPr>
                        <a:t>Jumlah</a:t>
                      </a:r>
                      <a:r>
                        <a:rPr lang="en-US" sz="1800" dirty="0">
                          <a:effectLst/>
                        </a:rPr>
                        <a:t> </a:t>
                      </a:r>
                      <a:r>
                        <a:rPr lang="en-US" sz="1800" dirty="0" err="1">
                          <a:effectLst/>
                        </a:rPr>
                        <a:t>Nasabah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a:effectLst/>
                        </a:rPr>
                        <a:t>Benefit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3054466"/>
                  </a:ext>
                </a:extLst>
              </a:tr>
              <a:tr h="0">
                <a:tc>
                  <a:txBody>
                    <a:bodyPr/>
                    <a:lstStyle/>
                    <a:p>
                      <a:pPr marL="0" marR="0">
                        <a:lnSpc>
                          <a:spcPct val="115000"/>
                        </a:lnSpc>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C4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Jumlah Tenaga Kerja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a:effectLst/>
                        </a:rPr>
                        <a:t>Benefit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a:effectLst/>
                        </a:rPr>
                        <a:t>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6849818"/>
                  </a:ext>
                </a:extLst>
              </a:tr>
              <a:tr h="0">
                <a:tc>
                  <a:txBody>
                    <a:bodyPr/>
                    <a:lstStyle/>
                    <a:p>
                      <a:pPr marL="0" marR="0">
                        <a:lnSpc>
                          <a:spcPct val="115000"/>
                        </a:lnSpc>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C5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Jumlah Sampah yang Dikumpulkan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a:effectLst/>
                        </a:rPr>
                        <a:t>Benefit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6611935"/>
                  </a:ext>
                </a:extLst>
              </a:tr>
            </a:tbl>
          </a:graphicData>
        </a:graphic>
      </p:graphicFrame>
    </p:spTree>
    <p:extLst>
      <p:ext uri="{BB962C8B-B14F-4D97-AF65-F5344CB8AC3E}">
        <p14:creationId xmlns:p14="http://schemas.microsoft.com/office/powerpoint/2010/main" val="3184465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4821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dirty="0">
                    <a:solidFill>
                      <a:schemeClr val="dk1"/>
                    </a:solidFill>
                    <a:latin typeface="+mn-lt"/>
                    <a:ea typeface="Open Sans"/>
                    <a:cs typeface="Open Sans"/>
                    <a:sym typeface="Open Sans"/>
                  </a:rPr>
                  <a:t>Perhitungan </a:t>
                </a:r>
                <a:r>
                  <a:rPr lang="en-GB" sz="2400" b="1" dirty="0" err="1">
                    <a:solidFill>
                      <a:schemeClr val="dk1"/>
                    </a:solidFill>
                    <a:latin typeface="+mn-lt"/>
                    <a:ea typeface="Open Sans"/>
                    <a:cs typeface="Open Sans"/>
                    <a:sym typeface="Open Sans"/>
                  </a:rPr>
                  <a:t>Metode</a:t>
                </a:r>
                <a:r>
                  <a:rPr lang="en-GB" sz="2400" b="1" dirty="0">
                    <a:solidFill>
                      <a:schemeClr val="dk1"/>
                    </a:solidFill>
                    <a:latin typeface="+mn-lt"/>
                    <a:ea typeface="Open Sans"/>
                    <a:cs typeface="Open Sans"/>
                    <a:sym typeface="Open Sans"/>
                  </a:rPr>
                  <a:t> TOPSIS</a:t>
                </a: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342900" lvl="0" indent="-342900">
                  <a:lnSpc>
                    <a:spcPct val="150000"/>
                  </a:lnSpc>
                  <a:buFont typeface="Arial" panose="020B0604020202020204" pitchFamily="34" charset="0"/>
                  <a:buChar char="•"/>
                </a:pPr>
                <a:r>
                  <a:rPr lang="en-GB" sz="2000" dirty="0" err="1">
                    <a:solidFill>
                      <a:schemeClr val="dk1"/>
                    </a:solidFill>
                    <a:latin typeface="+mn-lt"/>
                    <a:ea typeface="Open Sans"/>
                    <a:cs typeface="Open Sans"/>
                    <a:sym typeface="Open Sans"/>
                  </a:rPr>
                  <a:t>Membuat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keputusan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ternormalisasi</a:t>
                </a:r>
                <a:endParaRPr lang="en-GB" sz="2000" dirty="0">
                  <a:solidFill>
                    <a:schemeClr val="dk1"/>
                  </a:solidFill>
                  <a:latin typeface="+mn-lt"/>
                  <a:ea typeface="Open Sans"/>
                  <a:cs typeface="Open Sans"/>
                  <a:sym typeface="Open Sans"/>
                </a:endParaRPr>
              </a:p>
              <a:p>
                <a:pPr marL="342900">
                  <a:lnSpc>
                    <a:spcPct val="150000"/>
                  </a:lnSpc>
                </a:pPr>
                <a:r>
                  <a:rPr lang="en-US" sz="2000" dirty="0">
                    <a:effectLst/>
                    <a:latin typeface="+mn-lt"/>
                    <a:ea typeface="Times New Roman" panose="02020603050405020304" pitchFamily="18" charset="0"/>
                  </a:rPr>
                  <a:t>Angka masing-masing </a:t>
                </a:r>
                <a:r>
                  <a:rPr lang="en-US" sz="2000" dirty="0" err="1">
                    <a:effectLst/>
                    <a:latin typeface="+mn-lt"/>
                    <a:ea typeface="Times New Roman" panose="02020603050405020304" pitchFamily="18" charset="0"/>
                  </a:rPr>
                  <a:t>patokan</a:t>
                </a:r>
                <a:r>
                  <a:rPr lang="en-US" sz="2000" dirty="0">
                    <a:effectLst/>
                    <a:latin typeface="+mn-lt"/>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2800" i="1">
                            <a:effectLst/>
                            <a:latin typeface="Cambria Math" panose="02040503050406030204" pitchFamily="18" charset="0"/>
                            <a:cs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Cambria Math" panose="02040503050406030204" pitchFamily="18" charset="0"/>
                          </a:rPr>
                          <m:t>𝑋</m:t>
                        </m:r>
                      </m:e>
                      <m:sub>
                        <m:r>
                          <a:rPr lang="en-US" sz="2000" i="1">
                            <a:effectLst/>
                            <a:latin typeface="Cambria Math" panose="02040503050406030204" pitchFamily="18" charset="0"/>
                            <a:ea typeface="Times New Roman" panose="02020603050405020304" pitchFamily="18" charset="0"/>
                            <a:cs typeface="Cambria Math" panose="02040503050406030204" pitchFamily="18" charset="0"/>
                          </a:rPr>
                          <m:t>𝑖𝑗</m:t>
                        </m:r>
                      </m:sub>
                    </m:sSub>
                  </m:oMath>
                </a14:m>
                <a:r>
                  <a:rPr lang="en-US" sz="2000" dirty="0">
                    <a:effectLst/>
                    <a:latin typeface="Times New Roman" panose="02020603050405020304" pitchFamily="18" charset="0"/>
                    <a:ea typeface="Times New Roman" panose="02020603050405020304" pitchFamily="18" charset="0"/>
                  </a:rPr>
                  <a:t>)</a:t>
                </a:r>
                <a:r>
                  <a:rPr lang="en-US" sz="2000" dirty="0">
                    <a:effectLst/>
                    <a:latin typeface="+mn-lt"/>
                    <a:ea typeface="Times New Roman" panose="02020603050405020304" pitchFamily="18" charset="0"/>
                  </a:rPr>
                  <a:t> untuk </a:t>
                </a:r>
                <a:r>
                  <a:rPr lang="en-US" sz="2000" dirty="0" err="1">
                    <a:effectLst/>
                    <a:latin typeface="+mn-lt"/>
                    <a:ea typeface="Times New Roman" panose="02020603050405020304" pitchFamily="18" charset="0"/>
                  </a:rPr>
                  <a:t>keseluruhan</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alternatif</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dijumlahkan</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kemudian</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nilai</a:t>
                </a:r>
                <a:r>
                  <a:rPr lang="en-US" sz="2000" dirty="0">
                    <a:effectLst/>
                    <a:latin typeface="+mn-lt"/>
                    <a:ea typeface="Times New Roman" panose="02020603050405020304" pitchFamily="18" charset="0"/>
                  </a:rPr>
                  <a:t> masing-masing </a:t>
                </a:r>
                <a:r>
                  <a:rPr lang="en-US" sz="2000" dirty="0" err="1">
                    <a:effectLst/>
                    <a:latin typeface="+mn-lt"/>
                    <a:ea typeface="Times New Roman" panose="02020603050405020304" pitchFamily="18" charset="0"/>
                  </a:rPr>
                  <a:t>kriteria</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tersebut</a:t>
                </a:r>
                <a:r>
                  <a:rPr lang="en-US" sz="2000" dirty="0">
                    <a:effectLst/>
                    <a:latin typeface="+mn-lt"/>
                    <a:ea typeface="Times New Roman" panose="02020603050405020304" pitchFamily="18" charset="0"/>
                  </a:rPr>
                  <a:t> di </a:t>
                </a:r>
                <a:r>
                  <a:rPr lang="en-US" sz="2000" dirty="0" err="1">
                    <a:effectLst/>
                    <a:latin typeface="+mn-lt"/>
                    <a:ea typeface="Times New Roman" panose="02020603050405020304" pitchFamily="18" charset="0"/>
                  </a:rPr>
                  <a:t>bagi</a:t>
                </a:r>
                <a:r>
                  <a:rPr lang="en-US" sz="2000" dirty="0">
                    <a:effectLst/>
                    <a:latin typeface="+mn-lt"/>
                    <a:ea typeface="Times New Roman" panose="02020603050405020304" pitchFamily="18" charset="0"/>
                  </a:rPr>
                  <a:t> dengan </a:t>
                </a:r>
                <a:r>
                  <a:rPr lang="en-US" sz="2000" dirty="0" err="1">
                    <a:effectLst/>
                    <a:latin typeface="+mn-lt"/>
                    <a:ea typeface="Times New Roman" panose="02020603050405020304" pitchFamily="18" charset="0"/>
                  </a:rPr>
                  <a:t>hasil</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jumlah</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kriterianya</a:t>
                </a:r>
                <a:r>
                  <a:rPr lang="en-US" sz="2000" dirty="0">
                    <a:effectLst/>
                    <a:latin typeface="+mn-lt"/>
                    <a:ea typeface="Times New Roman" panose="02020603050405020304" pitchFamily="18" charset="0"/>
                  </a:rPr>
                  <a:t>.</a:t>
                </a:r>
                <a:endParaRPr lang="en-GB" sz="2000" dirty="0">
                  <a:solidFill>
                    <a:schemeClr val="dk1"/>
                  </a:solidFill>
                  <a:latin typeface="+mn-lt"/>
                  <a:ea typeface="Open Sans"/>
                  <a:cs typeface="Open Sans"/>
                  <a:sym typeface="Open Sans"/>
                </a:endParaRPr>
              </a:p>
              <a:p>
                <a:pPr marL="342900">
                  <a:lnSpc>
                    <a:spcPct val="150000"/>
                  </a:lnSpc>
                </a:pPr>
                <a14:m>
                  <m:oMathPara xmlns:m="http://schemas.openxmlformats.org/officeDocument/2006/math">
                    <m:oMathParaPr>
                      <m:jc m:val="left"/>
                    </m:oMathParaPr>
                    <m:oMath xmlns:m="http://schemas.openxmlformats.org/officeDocument/2006/math">
                      <m:d>
                        <m:dPr>
                          <m:begChr m:val="["/>
                          <m:endChr m:val="]"/>
                          <m:ctrlPr>
                            <a:rPr lang="en-US" sz="1800" i="1" smtClean="0">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𝑋</m:t>
                          </m:r>
                          <m:r>
                            <a:rPr lang="en-US" sz="1800" i="1">
                              <a:effectLst/>
                              <a:latin typeface="Cambria Math" panose="02040503050406030204" pitchFamily="18" charset="0"/>
                              <a:ea typeface="Times New Roman" panose="02020603050405020304" pitchFamily="18" charset="0"/>
                              <a:cs typeface="TimesNewRomanPSMT"/>
                            </a:rPr>
                            <m:t>1</m:t>
                          </m:r>
                        </m:e>
                      </m:d>
                      <m:r>
                        <a:rPr lang="en-US" sz="1800" i="1">
                          <a:effectLst/>
                          <a:latin typeface="Cambria Math" panose="02040503050406030204" pitchFamily="18" charset="0"/>
                          <a:ea typeface="Times New Roman" panose="02020603050405020304" pitchFamily="18" charset="0"/>
                          <a:cs typeface="TimesNewRomanPSMT"/>
                        </a:rPr>
                        <m:t>=</m:t>
                      </m:r>
                      <m:rad>
                        <m:radPr>
                          <m:degHide m:val="on"/>
                          <m:ctrlPr>
                            <a:rPr lang="en-US" sz="1800" i="1">
                              <a:effectLst/>
                              <a:latin typeface="Cambria Math" panose="02040503050406030204" pitchFamily="18" charset="0"/>
                              <a:ea typeface="Times New Roman" panose="02020603050405020304" pitchFamily="18" charset="0"/>
                              <a:cs typeface="TimesNewRomanPSMT"/>
                            </a:rPr>
                          </m:ctrlPr>
                        </m:radPr>
                        <m:deg/>
                        <m:e>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3</m:t>
                                  </m:r>
                                </m:e>
                              </m:d>
                            </m:e>
                            <m:sup>
                              <m:r>
                                <a:rPr lang="en-US" sz="1800" i="1">
                                  <a:effectLst/>
                                  <a:latin typeface="Cambria Math" panose="02040503050406030204" pitchFamily="18" charset="0"/>
                                  <a:ea typeface="Times New Roman" panose="02020603050405020304" pitchFamily="18" charset="0"/>
                                  <a:cs typeface="TimesNewRomanPSMT"/>
                                </a:rPr>
                                <m:t>2</m:t>
                              </m:r>
                            </m:sup>
                          </m:sSup>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1</m:t>
                                  </m:r>
                                </m:e>
                              </m:d>
                            </m:e>
                            <m:sup>
                              <m:r>
                                <a:rPr lang="en-US" sz="1800" i="1">
                                  <a:effectLst/>
                                  <a:latin typeface="Cambria Math" panose="02040503050406030204" pitchFamily="18" charset="0"/>
                                  <a:ea typeface="Times New Roman" panose="02020603050405020304" pitchFamily="18" charset="0"/>
                                  <a:cs typeface="TimesNewRomanPSMT"/>
                                </a:rPr>
                                <m:t>2</m:t>
                              </m:r>
                            </m:sup>
                          </m:sSup>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5</m:t>
                                  </m:r>
                                </m:e>
                              </m:d>
                            </m:e>
                            <m:sup>
                              <m:r>
                                <a:rPr lang="en-US" sz="1800" i="1">
                                  <a:effectLst/>
                                  <a:latin typeface="Cambria Math" panose="02040503050406030204" pitchFamily="18" charset="0"/>
                                  <a:ea typeface="Times New Roman" panose="02020603050405020304" pitchFamily="18" charset="0"/>
                                  <a:cs typeface="TimesNewRomanPSMT"/>
                                </a:rPr>
                                <m:t>2</m:t>
                              </m:r>
                            </m:sup>
                          </m:sSup>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1</m:t>
                                  </m:r>
                                </m:e>
                              </m:d>
                            </m:e>
                            <m:sup>
                              <m:r>
                                <a:rPr lang="en-US" sz="1800" i="1">
                                  <a:effectLst/>
                                  <a:latin typeface="Cambria Math" panose="02040503050406030204" pitchFamily="18" charset="0"/>
                                  <a:ea typeface="Times New Roman" panose="02020603050405020304" pitchFamily="18" charset="0"/>
                                  <a:cs typeface="TimesNewRomanPSMT"/>
                                </a:rPr>
                                <m:t>2</m:t>
                              </m:r>
                            </m:sup>
                          </m:sSup>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4</m:t>
                                  </m:r>
                                </m:e>
                              </m:d>
                            </m:e>
                            <m:sup>
                              <m:r>
                                <a:rPr lang="en-US" sz="1800" i="1">
                                  <a:effectLst/>
                                  <a:latin typeface="Cambria Math" panose="02040503050406030204" pitchFamily="18" charset="0"/>
                                  <a:ea typeface="Times New Roman" panose="02020603050405020304" pitchFamily="18" charset="0"/>
                                  <a:cs typeface="TimesNewRomanPSMT"/>
                                </a:rPr>
                                <m:t>2</m:t>
                              </m:r>
                            </m:sup>
                          </m:sSup>
                        </m:e>
                      </m:rad>
                      <m:r>
                        <a:rPr lang="en-US" sz="1800" i="1">
                          <a:effectLst/>
                          <a:latin typeface="Cambria Math" panose="02040503050406030204" pitchFamily="18" charset="0"/>
                          <a:ea typeface="Times New Roman" panose="02020603050405020304" pitchFamily="18" charset="0"/>
                          <a:cs typeface="TimesNewRomanPSMT"/>
                        </a:rPr>
                        <m:t>=7.211</m:t>
                      </m:r>
                    </m:oMath>
                  </m:oMathPara>
                </a14:m>
                <a:endParaRPr lang="en-US" sz="1800" i="1" dirty="0">
                  <a:effectLst/>
                  <a:latin typeface="Cambria Math" panose="02040503050406030204" pitchFamily="18" charset="0"/>
                  <a:ea typeface="Times New Roman" panose="02020603050405020304" pitchFamily="18" charset="0"/>
                  <a:cs typeface="TimesNewRomanPSMT"/>
                </a:endParaRPr>
              </a:p>
              <a:p>
                <a:pPr marL="342900">
                  <a:lnSpc>
                    <a:spcPct val="150000"/>
                  </a:lnSpc>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NewRomanPSMT"/>
                        </a:rPr>
                        <m:t>𝑟</m:t>
                      </m:r>
                      <m:r>
                        <a:rPr lang="en-US" sz="1800" i="1">
                          <a:effectLst/>
                          <a:latin typeface="Cambria Math" panose="02040503050406030204" pitchFamily="18" charset="0"/>
                          <a:ea typeface="Times New Roman" panose="02020603050405020304" pitchFamily="18" charset="0"/>
                          <a:cs typeface="TimesNewRomanPSMT"/>
                        </a:rPr>
                        <m:t>11=</m:t>
                      </m:r>
                      <m:f>
                        <m:fPr>
                          <m:ctrlPr>
                            <a:rPr lang="en-US" sz="1800" i="1">
                              <a:effectLst/>
                              <a:latin typeface="Cambria Math" panose="02040503050406030204" pitchFamily="18" charset="0"/>
                              <a:ea typeface="Times New Roman" panose="02020603050405020304" pitchFamily="18" charset="0"/>
                              <a:cs typeface="TimesNewRomanPSMT"/>
                            </a:rPr>
                          </m:ctrlPr>
                        </m:fPr>
                        <m:num>
                          <m:r>
                            <a:rPr lang="en-US" sz="1800" i="1">
                              <a:effectLst/>
                              <a:latin typeface="Cambria Math" panose="02040503050406030204" pitchFamily="18" charset="0"/>
                              <a:ea typeface="Times New Roman" panose="02020603050405020304" pitchFamily="18" charset="0"/>
                              <a:cs typeface="TimesNewRomanPSMT"/>
                            </a:rPr>
                            <m:t>3</m:t>
                          </m:r>
                        </m:num>
                        <m:den>
                          <m:r>
                            <a:rPr lang="en-US" sz="1800" i="1">
                              <a:effectLst/>
                              <a:latin typeface="Cambria Math" panose="02040503050406030204" pitchFamily="18" charset="0"/>
                              <a:ea typeface="Times New Roman" panose="02020603050405020304" pitchFamily="18" charset="0"/>
                              <a:cs typeface="TimesNewRomanPSMT"/>
                            </a:rPr>
                            <m:t>7.211</m:t>
                          </m:r>
                        </m:den>
                      </m:f>
                      <m:r>
                        <a:rPr lang="en-US" sz="1800" i="1">
                          <a:effectLst/>
                          <a:latin typeface="Cambria Math" panose="02040503050406030204" pitchFamily="18" charset="0"/>
                          <a:ea typeface="Times New Roman" panose="02020603050405020304" pitchFamily="18" charset="0"/>
                          <a:cs typeface="TimesNewRomanPSMT"/>
                        </a:rPr>
                        <m:t>=0.416</m:t>
                      </m:r>
                    </m:oMath>
                  </m:oMathPara>
                </a14:m>
                <a:endParaRPr lang="en-GB" sz="2000" dirty="0">
                  <a:solidFill>
                    <a:schemeClr val="dk1"/>
                  </a:solidFill>
                  <a:latin typeface="+mn-lt"/>
                  <a:ea typeface="Open Sans"/>
                  <a:cs typeface="Open Sans"/>
                  <a:sym typeface="Open Sans"/>
                </a:endParaRPr>
              </a:p>
              <a:p>
                <a:pPr marL="342900">
                  <a:lnSpc>
                    <a:spcPct val="150000"/>
                  </a:lnSpc>
                </a:pPr>
                <a:endParaRPr lang="en-GB" sz="2000" dirty="0">
                  <a:solidFill>
                    <a:schemeClr val="dk1"/>
                  </a:solidFill>
                  <a:latin typeface="+mn-lt"/>
                  <a:ea typeface="Open Sans"/>
                  <a:cs typeface="Open Sans"/>
                  <a:sym typeface="Open Sans"/>
                </a:endParaRPr>
              </a:p>
              <a:p>
                <a:pPr marL="342900">
                  <a:lnSpc>
                    <a:spcPct val="150000"/>
                  </a:lnSpc>
                </a:pPr>
                <a:r>
                  <a:rPr lang="en-GB" sz="2000" dirty="0" err="1">
                    <a:solidFill>
                      <a:schemeClr val="dk1"/>
                    </a:solidFill>
                    <a:latin typeface="+mn-lt"/>
                    <a:ea typeface="Open Sans"/>
                    <a:cs typeface="Open Sans"/>
                    <a:sym typeface="Open Sans"/>
                  </a:rPr>
                  <a:t>Demikian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seterusnya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sehingga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diperoleh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(R) </a:t>
                </a: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4821088"/>
              </a:xfrm>
              <a:prstGeom prst="rect">
                <a:avLst/>
              </a:prstGeom>
              <a:blipFill>
                <a:blip r:embed="rId3"/>
                <a:stretch>
                  <a:fillRect l="-901" t="-885" b="-126"/>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96230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3"/>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3"/>
          <p:cNvSpPr/>
          <p:nvPr/>
        </p:nvSpPr>
        <p:spPr>
          <a:xfrm>
            <a:off x="2882728" y="94380"/>
            <a:ext cx="3424216" cy="804311"/>
          </a:xfrm>
          <a:prstGeom prst="roundRect">
            <a:avLst>
              <a:gd name="adj" fmla="val 50000"/>
            </a:avLst>
          </a:prstGeom>
          <a:gradFill>
            <a:gsLst>
              <a:gs pos="0">
                <a:srgbClr val="008080"/>
              </a:gs>
              <a:gs pos="100000">
                <a:srgbClr val="00CC99"/>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3"/>
          <p:cNvSpPr/>
          <p:nvPr/>
        </p:nvSpPr>
        <p:spPr>
          <a:xfrm>
            <a:off x="247992" y="340364"/>
            <a:ext cx="304800" cy="306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2" name="Google Shape;212;p3"/>
          <p:cNvCxnSpPr>
            <a:stCxn id="211" idx="6"/>
            <a:endCxn id="210" idx="1"/>
          </p:cNvCxnSpPr>
          <p:nvPr/>
        </p:nvCxnSpPr>
        <p:spPr>
          <a:xfrm>
            <a:off x="552792" y="493364"/>
            <a:ext cx="2329800" cy="3300"/>
          </a:xfrm>
          <a:prstGeom prst="straightConnector1">
            <a:avLst/>
          </a:prstGeom>
          <a:noFill/>
          <a:ln w="25400" cap="flat" cmpd="sng">
            <a:solidFill>
              <a:srgbClr val="BFBFBF"/>
            </a:solidFill>
            <a:prstDash val="solid"/>
            <a:miter lim="800000"/>
            <a:headEnd type="none" w="sm" len="sm"/>
            <a:tailEnd type="none" w="sm" len="sm"/>
          </a:ln>
        </p:spPr>
      </p:cxnSp>
      <p:sp>
        <p:nvSpPr>
          <p:cNvPr id="229" name="Google Shape;229;p3"/>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3"/>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227;p3">
            <a:extLst>
              <a:ext uri="{FF2B5EF4-FFF2-40B4-BE49-F238E27FC236}">
                <a16:creationId xmlns:a16="http://schemas.microsoft.com/office/drawing/2014/main" id="{B7A05F40-9106-C2B2-F515-ADCF8826C058}"/>
              </a:ext>
            </a:extLst>
          </p:cNvPr>
          <p:cNvSpPr txBox="1"/>
          <p:nvPr/>
        </p:nvSpPr>
        <p:spPr>
          <a:xfrm>
            <a:off x="2882592" y="317999"/>
            <a:ext cx="255020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err="1">
                <a:solidFill>
                  <a:schemeClr val="lt1"/>
                </a:solidFill>
                <a:latin typeface="+mj-lt"/>
                <a:ea typeface="Open Sans ExtraBold"/>
                <a:cs typeface="Open Sans ExtraBold"/>
                <a:sym typeface="Open Sans ExtraBold"/>
              </a:rPr>
              <a:t>Pendahuluan</a:t>
            </a:r>
            <a:endParaRPr lang="en-GB" sz="1800" b="1" dirty="0">
              <a:solidFill>
                <a:schemeClr val="lt1"/>
              </a:solidFill>
              <a:latin typeface="+mj-lt"/>
              <a:ea typeface="Open Sans ExtraBold"/>
              <a:cs typeface="Open Sans ExtraBold"/>
              <a:sym typeface="Open Sans ExtraBold"/>
            </a:endParaRPr>
          </a:p>
        </p:txBody>
      </p:sp>
      <p:sp>
        <p:nvSpPr>
          <p:cNvPr id="2" name="Google Shape;237;p3">
            <a:extLst>
              <a:ext uri="{FF2B5EF4-FFF2-40B4-BE49-F238E27FC236}">
                <a16:creationId xmlns:a16="http://schemas.microsoft.com/office/drawing/2014/main" id="{4A8DDD50-DDB7-CBDA-3F49-4D81AC9C2A27}"/>
              </a:ext>
            </a:extLst>
          </p:cNvPr>
          <p:cNvSpPr txBox="1"/>
          <p:nvPr/>
        </p:nvSpPr>
        <p:spPr>
          <a:xfrm>
            <a:off x="839923" y="1169218"/>
            <a:ext cx="10826995" cy="33239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dirty="0" err="1">
                <a:solidFill>
                  <a:schemeClr val="dk1"/>
                </a:solidFill>
                <a:latin typeface="+mn-lt"/>
                <a:ea typeface="Open Sans"/>
                <a:cs typeface="Open Sans"/>
                <a:sym typeface="Open Sans"/>
              </a:rPr>
              <a:t>Latar</a:t>
            </a:r>
            <a:r>
              <a:rPr lang="en-GB" sz="2400" b="1" dirty="0">
                <a:solidFill>
                  <a:schemeClr val="dk1"/>
                </a:solidFill>
                <a:latin typeface="+mn-lt"/>
                <a:ea typeface="Open Sans"/>
                <a:cs typeface="Open Sans"/>
                <a:sym typeface="Open Sans"/>
              </a:rPr>
              <a:t> </a:t>
            </a:r>
            <a:r>
              <a:rPr lang="en-GB" sz="2400" b="1" dirty="0" err="1">
                <a:solidFill>
                  <a:schemeClr val="dk1"/>
                </a:solidFill>
                <a:latin typeface="+mn-lt"/>
                <a:ea typeface="Open Sans"/>
                <a:cs typeface="Open Sans"/>
                <a:sym typeface="Open Sans"/>
              </a:rPr>
              <a:t>Berlakang</a:t>
            </a: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R="0" lvl="0" algn="l" rtl="0">
              <a:lnSpc>
                <a:spcPct val="150000"/>
              </a:lnSpc>
              <a:spcBef>
                <a:spcPts val="0"/>
              </a:spcBef>
              <a:spcAft>
                <a:spcPts val="0"/>
              </a:spcAft>
            </a:pPr>
            <a:r>
              <a:rPr lang="en-GB" sz="2000" dirty="0">
                <a:solidFill>
                  <a:schemeClr val="dk1"/>
                </a:solidFill>
                <a:latin typeface="+mn-lt"/>
                <a:ea typeface="Open Sans"/>
                <a:cs typeface="Open Sans"/>
                <a:sym typeface="Open Sans"/>
              </a:rPr>
              <a:t>Di </a:t>
            </a:r>
            <a:r>
              <a:rPr lang="en-GB" sz="2000" dirty="0" err="1">
                <a:solidFill>
                  <a:schemeClr val="dk1"/>
                </a:solidFill>
                <a:latin typeface="+mn-lt"/>
                <a:ea typeface="Open Sans"/>
                <a:cs typeface="Open Sans"/>
                <a:sym typeface="Open Sans"/>
              </a:rPr>
              <a:t>kota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makassar</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sendiri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setidaknya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terdapat</a:t>
            </a:r>
            <a:r>
              <a:rPr lang="en-GB" sz="2000" dirty="0">
                <a:solidFill>
                  <a:schemeClr val="dk1"/>
                </a:solidFill>
                <a:latin typeface="+mn-lt"/>
                <a:ea typeface="Open Sans"/>
                <a:cs typeface="Open Sans"/>
                <a:sym typeface="Open Sans"/>
              </a:rPr>
              <a:t> 1000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pernah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ada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namun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hal</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tersebut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terus</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berkurang</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hingga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tersisah</a:t>
            </a:r>
            <a:r>
              <a:rPr lang="en-GB" sz="2000" dirty="0">
                <a:solidFill>
                  <a:schemeClr val="dk1"/>
                </a:solidFill>
                <a:latin typeface="+mn-lt"/>
                <a:ea typeface="Open Sans"/>
                <a:cs typeface="Open Sans"/>
                <a:sym typeface="Open Sans"/>
              </a:rPr>
              <a:t> 381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aktif</a:t>
            </a:r>
            <a:r>
              <a:rPr lang="en-GB" sz="2000" dirty="0">
                <a:solidFill>
                  <a:schemeClr val="dk1"/>
                </a:solidFill>
                <a:latin typeface="+mn-lt"/>
                <a:ea typeface="Open Sans"/>
                <a:cs typeface="Open Sans"/>
                <a:sym typeface="Open Sans"/>
              </a:rPr>
              <a:t> di </a:t>
            </a:r>
            <a:r>
              <a:rPr lang="en-GB" sz="2000" dirty="0" err="1">
                <a:solidFill>
                  <a:schemeClr val="dk1"/>
                </a:solidFill>
                <a:latin typeface="+mn-lt"/>
                <a:ea typeface="Open Sans"/>
                <a:cs typeface="Open Sans"/>
                <a:sym typeface="Open Sans"/>
              </a:rPr>
              <a:t>tahun</a:t>
            </a:r>
            <a:r>
              <a:rPr lang="en-GB" sz="2000" dirty="0">
                <a:solidFill>
                  <a:schemeClr val="dk1"/>
                </a:solidFill>
                <a:latin typeface="+mn-lt"/>
                <a:ea typeface="Open Sans"/>
                <a:cs typeface="Open Sans"/>
                <a:sym typeface="Open Sans"/>
              </a:rPr>
              <a:t> 2023 [2] – [4]. </a:t>
            </a:r>
            <a:r>
              <a:rPr lang="en-GB" sz="2000" dirty="0" err="1">
                <a:solidFill>
                  <a:schemeClr val="dk1"/>
                </a:solidFill>
                <a:latin typeface="+mn-lt"/>
                <a:ea typeface="Open Sans"/>
                <a:cs typeface="Open Sans"/>
                <a:sym typeface="Open Sans"/>
              </a:rPr>
              <a:t>Banyaknya</a:t>
            </a:r>
            <a:r>
              <a:rPr lang="en-GB" sz="2000" dirty="0">
                <a:solidFill>
                  <a:schemeClr val="dk1"/>
                </a:solidFill>
                <a:latin typeface="+mn-lt"/>
                <a:ea typeface="Open Sans"/>
                <a:cs typeface="Open Sans"/>
                <a:sym typeface="Open Sans"/>
              </a:rPr>
              <a:t>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tutup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dikarenakan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kurangnya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pengetahuan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masyarakat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terhadap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pemanfaatan</a:t>
            </a:r>
            <a:r>
              <a:rPr lang="en-GB" sz="2000" dirty="0">
                <a:solidFill>
                  <a:schemeClr val="dk1"/>
                </a:solidFill>
                <a:latin typeface="+mn-lt"/>
                <a:ea typeface="Open Sans"/>
                <a:cs typeface="Open Sans"/>
                <a:sym typeface="Open Sans"/>
              </a:rPr>
              <a:t>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[5].</a:t>
            </a:r>
          </a:p>
          <a:p>
            <a:pPr marR="0" lvl="0" algn="l" rtl="0">
              <a:lnSpc>
                <a:spcPct val="150000"/>
              </a:lnSpc>
              <a:spcBef>
                <a:spcPts val="0"/>
              </a:spcBef>
              <a:spcAft>
                <a:spcPts val="0"/>
              </a:spcAft>
            </a:pPr>
            <a:endParaRPr lang="en-GB" sz="2000" dirty="0">
              <a:solidFill>
                <a:schemeClr val="dk1"/>
              </a:solidFill>
              <a:latin typeface="+mn-lt"/>
              <a:ea typeface="Open Sans"/>
              <a:cs typeface="Open Sans"/>
              <a:sym typeface="Open Sans"/>
            </a:endParaRPr>
          </a:p>
        </p:txBody>
      </p:sp>
    </p:spTree>
    <p:extLst>
      <p:ext uri="{BB962C8B-B14F-4D97-AF65-F5344CB8AC3E}">
        <p14:creationId xmlns:p14="http://schemas.microsoft.com/office/powerpoint/2010/main" val="2141578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lvl="0">
              <a:lnSpc>
                <a:spcPct val="150000"/>
              </a:lnSpc>
            </a:pPr>
            <a:r>
              <a:rPr lang="en-US" sz="2000" dirty="0">
                <a:latin typeface="+mn-lt"/>
                <a:ea typeface="Times New Roman" panose="02020603050405020304" pitchFamily="18" charset="0"/>
              </a:rPr>
              <a:t>Nilai (R) </a:t>
            </a:r>
            <a:r>
              <a:rPr lang="en-US" sz="2000" dirty="0" err="1">
                <a:latin typeface="+mn-lt"/>
                <a:ea typeface="Times New Roman" panose="02020603050405020304" pitchFamily="18" charset="0"/>
              </a:rPr>
              <a:t>sebagai</a:t>
            </a:r>
            <a:r>
              <a:rPr lang="en-US" sz="2000" dirty="0">
                <a:latin typeface="+mn-lt"/>
                <a:ea typeface="Times New Roman" panose="02020603050405020304" pitchFamily="18" charset="0"/>
              </a:rPr>
              <a:t> </a:t>
            </a:r>
            <a:r>
              <a:rPr lang="en-US" sz="2000" dirty="0" err="1">
                <a:latin typeface="+mn-lt"/>
                <a:ea typeface="Times New Roman" panose="02020603050405020304" pitchFamily="18" charset="0"/>
              </a:rPr>
              <a:t>berikut</a:t>
            </a:r>
            <a:r>
              <a:rPr lang="en-US" sz="2000" dirty="0">
                <a:latin typeface="+mn-lt"/>
                <a:ea typeface="Times New Roman" panose="02020603050405020304" pitchFamily="18" charset="0"/>
              </a:rPr>
              <a:t> :</a:t>
            </a:r>
            <a:endParaRPr lang="en-GB" sz="2000" dirty="0">
              <a:solidFill>
                <a:schemeClr val="dk1"/>
              </a:solidFill>
              <a:latin typeface="+mn-lt"/>
              <a:ea typeface="Open Sans"/>
              <a:cs typeface="Open Sans"/>
              <a:sym typeface="Open Sans"/>
            </a:endParaRPr>
          </a:p>
        </p:txBody>
      </p:sp>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3"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4"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5"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6"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6"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aphicFrame>
        <p:nvGraphicFramePr>
          <p:cNvPr id="2" name="Table 1">
            <a:extLst>
              <a:ext uri="{FF2B5EF4-FFF2-40B4-BE49-F238E27FC236}">
                <a16:creationId xmlns:a16="http://schemas.microsoft.com/office/drawing/2014/main" id="{5E098F3D-671B-03E9-0DB3-0DE4C5C556E1}"/>
              </a:ext>
            </a:extLst>
          </p:cNvPr>
          <p:cNvGraphicFramePr>
            <a:graphicFrameLocks noGrp="1"/>
          </p:cNvGraphicFramePr>
          <p:nvPr>
            <p:extLst>
              <p:ext uri="{D42A27DB-BD31-4B8C-83A1-F6EECF244321}">
                <p14:modId xmlns:p14="http://schemas.microsoft.com/office/powerpoint/2010/main" val="3263844244"/>
              </p:ext>
            </p:extLst>
          </p:nvPr>
        </p:nvGraphicFramePr>
        <p:xfrm>
          <a:off x="3872805" y="3163094"/>
          <a:ext cx="4761230" cy="1739268"/>
        </p:xfrm>
        <a:graphic>
          <a:graphicData uri="http://schemas.openxmlformats.org/drawingml/2006/table">
            <a:tbl>
              <a:tblPr firstRow="1" firstCol="1" bandRow="1">
                <a:tableStyleId>{21E4AEA4-8DFA-4A89-87EB-49C32662AFE0}</a:tableStyleId>
              </a:tblPr>
              <a:tblGrid>
                <a:gridCol w="952246">
                  <a:extLst>
                    <a:ext uri="{9D8B030D-6E8A-4147-A177-3AD203B41FA5}">
                      <a16:colId xmlns:a16="http://schemas.microsoft.com/office/drawing/2014/main" val="1479990519"/>
                    </a:ext>
                  </a:extLst>
                </a:gridCol>
                <a:gridCol w="952246">
                  <a:extLst>
                    <a:ext uri="{9D8B030D-6E8A-4147-A177-3AD203B41FA5}">
                      <a16:colId xmlns:a16="http://schemas.microsoft.com/office/drawing/2014/main" val="2679951404"/>
                    </a:ext>
                  </a:extLst>
                </a:gridCol>
                <a:gridCol w="952246">
                  <a:extLst>
                    <a:ext uri="{9D8B030D-6E8A-4147-A177-3AD203B41FA5}">
                      <a16:colId xmlns:a16="http://schemas.microsoft.com/office/drawing/2014/main" val="1112245850"/>
                    </a:ext>
                  </a:extLst>
                </a:gridCol>
                <a:gridCol w="952246">
                  <a:extLst>
                    <a:ext uri="{9D8B030D-6E8A-4147-A177-3AD203B41FA5}">
                      <a16:colId xmlns:a16="http://schemas.microsoft.com/office/drawing/2014/main" val="943177203"/>
                    </a:ext>
                  </a:extLst>
                </a:gridCol>
                <a:gridCol w="952246">
                  <a:extLst>
                    <a:ext uri="{9D8B030D-6E8A-4147-A177-3AD203B41FA5}">
                      <a16:colId xmlns:a16="http://schemas.microsoft.com/office/drawing/2014/main" val="2584304485"/>
                    </a:ext>
                  </a:extLst>
                </a:gridCol>
              </a:tblGrid>
              <a:tr h="196850">
                <a:tc>
                  <a:txBody>
                    <a:bodyPr/>
                    <a:lstStyle/>
                    <a:p>
                      <a:pPr marL="0" marR="0" algn="ctr">
                        <a:lnSpc>
                          <a:spcPct val="115000"/>
                        </a:lnSpc>
                        <a:spcBef>
                          <a:spcPts val="0"/>
                        </a:spcBef>
                        <a:spcAft>
                          <a:spcPts val="0"/>
                        </a:spcAft>
                      </a:pPr>
                      <a:r>
                        <a:rPr lang="en-US" sz="1800" dirty="0">
                          <a:effectLst/>
                        </a:rPr>
                        <a:t>R1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R2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R3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R4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R5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3681677"/>
                  </a:ext>
                </a:extLst>
              </a:tr>
              <a:tr h="196850">
                <a:tc>
                  <a:txBody>
                    <a:bodyPr/>
                    <a:lstStyle/>
                    <a:p>
                      <a:pPr marL="0" marR="0" algn="ctr">
                        <a:lnSpc>
                          <a:spcPct val="115000"/>
                        </a:lnSpc>
                        <a:spcBef>
                          <a:spcPts val="0"/>
                        </a:spcBef>
                        <a:spcAft>
                          <a:spcPts val="0"/>
                        </a:spcAft>
                      </a:pPr>
                      <a:r>
                        <a:rPr lang="en-US" sz="1800" dirty="0">
                          <a:effectLst/>
                        </a:rPr>
                        <a:t>0.416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0.534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0.176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0.458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0.538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8909651"/>
                  </a:ext>
                </a:extLst>
              </a:tr>
              <a:tr h="196850">
                <a:tc>
                  <a:txBody>
                    <a:bodyPr/>
                    <a:lstStyle/>
                    <a:p>
                      <a:pPr marL="0" marR="0" algn="ctr">
                        <a:lnSpc>
                          <a:spcPct val="115000"/>
                        </a:lnSpc>
                        <a:spcBef>
                          <a:spcPts val="0"/>
                        </a:spcBef>
                        <a:spcAft>
                          <a:spcPts val="0"/>
                        </a:spcAft>
                      </a:pPr>
                      <a:r>
                        <a:rPr lang="en-US" sz="1800">
                          <a:effectLst/>
                        </a:rPr>
                        <a:t>0.138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0.267</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0.883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0.229</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0.359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1628222"/>
                  </a:ext>
                </a:extLst>
              </a:tr>
              <a:tr h="196850">
                <a:tc>
                  <a:txBody>
                    <a:bodyPr/>
                    <a:lstStyle/>
                    <a:p>
                      <a:pPr marL="0" marR="0" algn="ctr">
                        <a:lnSpc>
                          <a:spcPct val="115000"/>
                        </a:lnSpc>
                        <a:spcBef>
                          <a:spcPts val="0"/>
                        </a:spcBef>
                        <a:spcAft>
                          <a:spcPts val="0"/>
                        </a:spcAft>
                      </a:pPr>
                      <a:r>
                        <a:rPr lang="en-US" sz="1800">
                          <a:effectLst/>
                        </a:rPr>
                        <a:t>0.693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0.534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0.176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0.229</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0.718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6248051"/>
                  </a:ext>
                </a:extLst>
              </a:tr>
              <a:tr h="196850">
                <a:tc>
                  <a:txBody>
                    <a:bodyPr/>
                    <a:lstStyle/>
                    <a:p>
                      <a:pPr marL="0" marR="0" algn="ctr">
                        <a:lnSpc>
                          <a:spcPct val="115000"/>
                        </a:lnSpc>
                        <a:spcBef>
                          <a:spcPts val="0"/>
                        </a:spcBef>
                        <a:spcAft>
                          <a:spcPts val="0"/>
                        </a:spcAft>
                      </a:pPr>
                      <a:r>
                        <a:rPr lang="en-US" sz="1800">
                          <a:effectLst/>
                        </a:rPr>
                        <a:t>0.138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0.267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0.176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0.458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0.179</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8721556"/>
                  </a:ext>
                </a:extLst>
              </a:tr>
              <a:tr h="196850">
                <a:tc>
                  <a:txBody>
                    <a:bodyPr/>
                    <a:lstStyle/>
                    <a:p>
                      <a:pPr marL="0" marR="0" algn="ctr">
                        <a:lnSpc>
                          <a:spcPct val="115000"/>
                        </a:lnSpc>
                        <a:spcBef>
                          <a:spcPts val="0"/>
                        </a:spcBef>
                        <a:spcAft>
                          <a:spcPts val="0"/>
                        </a:spcAft>
                      </a:pPr>
                      <a:r>
                        <a:rPr lang="en-US" sz="1800">
                          <a:effectLst/>
                        </a:rPr>
                        <a:t>0.554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0.534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0.353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0.688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0.179</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5001385"/>
                  </a:ext>
                </a:extLst>
              </a:tr>
            </a:tbl>
          </a:graphicData>
        </a:graphic>
      </p:graphicFrame>
    </p:spTree>
    <p:extLst>
      <p:ext uri="{BB962C8B-B14F-4D97-AF65-F5344CB8AC3E}">
        <p14:creationId xmlns:p14="http://schemas.microsoft.com/office/powerpoint/2010/main" val="3082161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2308284"/>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GB" sz="2000" dirty="0" err="1">
                    <a:solidFill>
                      <a:schemeClr val="dk1"/>
                    </a:solidFill>
                    <a:latin typeface="+mn-lt"/>
                    <a:ea typeface="Open Sans"/>
                    <a:cs typeface="Open Sans"/>
                    <a:sym typeface="Open Sans"/>
                  </a:rPr>
                  <a:t>Perkalian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Setiap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Bobot</a:t>
                </a:r>
                <a:endParaRPr lang="en-GB" sz="2000" dirty="0">
                  <a:solidFill>
                    <a:schemeClr val="dk1"/>
                  </a:solidFill>
                  <a:latin typeface="+mn-lt"/>
                  <a:ea typeface="Open Sans"/>
                  <a:cs typeface="Open Sans"/>
                  <a:sym typeface="Open Sans"/>
                </a:endParaRPr>
              </a:p>
              <a:p>
                <a:pPr marL="342900" lvl="0">
                  <a:lnSpc>
                    <a:spcPct val="150000"/>
                  </a:lnSpc>
                </a:pPr>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NewRomanPSMT"/>
                        </a:rPr>
                        <m:t>𝑤</m:t>
                      </m:r>
                      <m:r>
                        <a:rPr lang="en-US" sz="1800">
                          <a:effectLst/>
                          <a:latin typeface="Cambria Math" panose="02040503050406030204" pitchFamily="18" charset="0"/>
                          <a:ea typeface="Times New Roman" panose="02020603050405020304" pitchFamily="18" charset="0"/>
                          <a:cs typeface="TimesNewRomanPSMT"/>
                        </a:rPr>
                        <m:t>=</m:t>
                      </m:r>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a:effectLst/>
                              <a:latin typeface="Cambria Math" panose="02040503050406030204" pitchFamily="18" charset="0"/>
                              <a:ea typeface="Times New Roman" panose="02020603050405020304" pitchFamily="18" charset="0"/>
                              <a:cs typeface="TimesNewRomanPSMT"/>
                            </a:rPr>
                            <m:t>4,4,4,3,5</m:t>
                          </m:r>
                        </m:e>
                      </m:d>
                    </m:oMath>
                  </m:oMathPara>
                </a14:m>
                <a:endParaRPr lang="en-US" sz="1800" dirty="0">
                  <a:effectLst/>
                  <a:latin typeface="Cambria Math" panose="02040503050406030204" pitchFamily="18" charset="0"/>
                  <a:ea typeface="Times New Roman" panose="02020603050405020304" pitchFamily="18" charset="0"/>
                  <a:cs typeface="TimesNewRomanPSMT"/>
                </a:endParaRPr>
              </a:p>
              <a:p>
                <a:pPr marL="342900" lvl="0">
                  <a:lnSpc>
                    <a:spcPct val="150000"/>
                  </a:lnSpc>
                </a:pPr>
                <a14:m>
                  <m:oMathPara xmlns:m="http://schemas.openxmlformats.org/officeDocument/2006/math">
                    <m:oMathParaPr>
                      <m:jc m:val="left"/>
                    </m:oMathParaPr>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NewRomanPSMT"/>
                            </a:rPr>
                          </m:ctrlPr>
                        </m:sSubPr>
                        <m:e>
                          <m:r>
                            <a:rPr lang="en-US" sz="1800" i="1">
                              <a:effectLst/>
                              <a:latin typeface="Cambria Math" panose="02040503050406030204" pitchFamily="18" charset="0"/>
                              <a:ea typeface="Times New Roman" panose="02020603050405020304" pitchFamily="18" charset="0"/>
                              <a:cs typeface="TimesNewRomanPSMT"/>
                            </a:rPr>
                            <m:t>𝑦</m:t>
                          </m:r>
                        </m:e>
                        <m:sub>
                          <m:r>
                            <a:rPr lang="en-US" sz="1800">
                              <a:effectLst/>
                              <a:latin typeface="Cambria Math" panose="02040503050406030204" pitchFamily="18" charset="0"/>
                              <a:ea typeface="Times New Roman" panose="02020603050405020304" pitchFamily="18" charset="0"/>
                              <a:cs typeface="TimesNewRomanPSMT"/>
                            </a:rPr>
                            <m:t>11</m:t>
                          </m:r>
                        </m:sub>
                      </m:sSub>
                      <m:r>
                        <a:rPr lang="en-US" sz="1800">
                          <a:effectLst/>
                          <a:latin typeface="Cambria Math" panose="02040503050406030204" pitchFamily="18" charset="0"/>
                          <a:ea typeface="Times New Roman" panose="02020603050405020304" pitchFamily="18" charset="0"/>
                          <a:cs typeface="TimesNewRomanPSMT"/>
                        </a:rPr>
                        <m:t>=</m:t>
                      </m:r>
                      <m:sSub>
                        <m:sSubPr>
                          <m:ctrlPr>
                            <a:rPr lang="en-US" sz="1800" i="1">
                              <a:effectLst/>
                              <a:latin typeface="Cambria Math" panose="02040503050406030204" pitchFamily="18" charset="0"/>
                              <a:ea typeface="Times New Roman" panose="02020603050405020304" pitchFamily="18" charset="0"/>
                              <a:cs typeface="TimesNewRomanPSMT"/>
                            </a:rPr>
                          </m:ctrlPr>
                        </m:sSubPr>
                        <m:e>
                          <m:r>
                            <a:rPr lang="en-US" sz="1800" i="1">
                              <a:effectLst/>
                              <a:latin typeface="Cambria Math" panose="02040503050406030204" pitchFamily="18" charset="0"/>
                              <a:ea typeface="Times New Roman" panose="02020603050405020304" pitchFamily="18" charset="0"/>
                              <a:cs typeface="TimesNewRomanPSMT"/>
                            </a:rPr>
                            <m:t>𝑤</m:t>
                          </m:r>
                        </m:e>
                        <m:sub>
                          <m:r>
                            <a:rPr lang="en-US" sz="1800">
                              <a:effectLst/>
                              <a:latin typeface="Cambria Math" panose="02040503050406030204" pitchFamily="18" charset="0"/>
                              <a:ea typeface="Times New Roman" panose="02020603050405020304" pitchFamily="18" charset="0"/>
                              <a:cs typeface="TimesNewRomanPSMT"/>
                            </a:rPr>
                            <m:t>1</m:t>
                          </m:r>
                        </m:sub>
                      </m:sSub>
                      <m:r>
                        <a:rPr lang="en-US" sz="1800">
                          <a:effectLst/>
                          <a:latin typeface="Cambria Math" panose="02040503050406030204" pitchFamily="18" charset="0"/>
                          <a:ea typeface="Times New Roman" panose="02020603050405020304" pitchFamily="18" charset="0"/>
                          <a:cs typeface="TimesNewRomanPSMT"/>
                        </a:rPr>
                        <m:t>×</m:t>
                      </m:r>
                      <m:sSub>
                        <m:sSubPr>
                          <m:ctrlPr>
                            <a:rPr lang="en-US" sz="1800" i="1">
                              <a:effectLst/>
                              <a:latin typeface="Cambria Math" panose="02040503050406030204" pitchFamily="18" charset="0"/>
                              <a:ea typeface="Times New Roman" panose="02020603050405020304" pitchFamily="18" charset="0"/>
                              <a:cs typeface="TimesNewRomanPSMT"/>
                            </a:rPr>
                          </m:ctrlPr>
                        </m:sSubPr>
                        <m:e>
                          <m:r>
                            <a:rPr lang="en-US" sz="1800" i="1">
                              <a:effectLst/>
                              <a:latin typeface="Cambria Math" panose="02040503050406030204" pitchFamily="18" charset="0"/>
                              <a:ea typeface="Times New Roman" panose="02020603050405020304" pitchFamily="18" charset="0"/>
                              <a:cs typeface="TimesNewRomanPSMT"/>
                            </a:rPr>
                            <m:t>𝑟</m:t>
                          </m:r>
                        </m:e>
                        <m:sub>
                          <m:r>
                            <a:rPr lang="en-US" sz="1800">
                              <a:effectLst/>
                              <a:latin typeface="Cambria Math" panose="02040503050406030204" pitchFamily="18" charset="0"/>
                              <a:ea typeface="Times New Roman" panose="02020603050405020304" pitchFamily="18" charset="0"/>
                              <a:cs typeface="TimesNewRomanPSMT"/>
                            </a:rPr>
                            <m:t>11</m:t>
                          </m:r>
                        </m:sub>
                      </m:sSub>
                      <m:r>
                        <a:rPr lang="en-US" sz="1800">
                          <a:effectLst/>
                          <a:latin typeface="Cambria Math" panose="02040503050406030204" pitchFamily="18" charset="0"/>
                          <a:ea typeface="Times New Roman" panose="02020603050405020304" pitchFamily="18" charset="0"/>
                          <a:cs typeface="TimesNewRomanPSMT"/>
                        </a:rPr>
                        <m:t>=4×0.416=1.6641</m:t>
                      </m:r>
                    </m:oMath>
                  </m:oMathPara>
                </a14:m>
                <a:endParaRPr lang="en-US" sz="1800" dirty="0">
                  <a:effectLst/>
                  <a:latin typeface="TimesNewRomanPSMT"/>
                  <a:ea typeface="Times New Roman" panose="02020603050405020304" pitchFamily="18" charset="0"/>
                  <a:cs typeface="TimesNewRomanPSMT"/>
                </a:endParaRPr>
              </a:p>
              <a:p>
                <a:pPr marL="342900" lvl="0" indent="-342900">
                  <a:lnSpc>
                    <a:spcPct val="150000"/>
                  </a:lnSpc>
                  <a:buFont typeface="Arial" panose="020B0604020202020204" pitchFamily="34" charset="0"/>
                  <a:buChar char="•"/>
                </a:pPr>
                <a:endParaRPr lang="en-GB" sz="2000" dirty="0">
                  <a:solidFill>
                    <a:schemeClr val="dk1"/>
                  </a:solidFill>
                  <a:latin typeface="+mn-lt"/>
                  <a:ea typeface="Open Sans"/>
                  <a:cs typeface="Open Sans"/>
                  <a:sym typeface="Open Sans"/>
                </a:endParaRPr>
              </a:p>
              <a:p>
                <a:pPr marL="342900" lvl="0">
                  <a:lnSpc>
                    <a:spcPct val="150000"/>
                  </a:lnSpc>
                </a:pPr>
                <a:r>
                  <a:rPr lang="en-GB" sz="2000" dirty="0">
                    <a:solidFill>
                      <a:schemeClr val="dk1"/>
                    </a:solidFill>
                    <a:latin typeface="+mn-lt"/>
                    <a:ea typeface="Open Sans"/>
                    <a:cs typeface="Open Sans"/>
                    <a:sym typeface="Open Sans"/>
                  </a:rPr>
                  <a:t>Proses </a:t>
                </a:r>
                <a:r>
                  <a:rPr lang="en-GB" sz="2000" dirty="0" err="1">
                    <a:solidFill>
                      <a:schemeClr val="dk1"/>
                    </a:solidFill>
                    <a:latin typeface="+mn-lt"/>
                    <a:ea typeface="Open Sans"/>
                    <a:cs typeface="Open Sans"/>
                    <a:sym typeface="Open Sans"/>
                  </a:rPr>
                  <a:t>tersebut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berlanjut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hingga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diperoleh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2308284"/>
              </a:xfrm>
              <a:prstGeom prst="rect">
                <a:avLst/>
              </a:prstGeom>
              <a:blipFill>
                <a:blip r:embed="rId3"/>
                <a:stretch>
                  <a:fillRect l="-507" b="-1587"/>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aphicFrame>
        <p:nvGraphicFramePr>
          <p:cNvPr id="2" name="Table 1">
            <a:extLst>
              <a:ext uri="{FF2B5EF4-FFF2-40B4-BE49-F238E27FC236}">
                <a16:creationId xmlns:a16="http://schemas.microsoft.com/office/drawing/2014/main" id="{27D1EE7A-9FDC-8865-B977-FCC123994AD4}"/>
              </a:ext>
            </a:extLst>
          </p:cNvPr>
          <p:cNvGraphicFramePr>
            <a:graphicFrameLocks noGrp="1"/>
          </p:cNvGraphicFramePr>
          <p:nvPr/>
        </p:nvGraphicFramePr>
        <p:xfrm>
          <a:off x="3869312" y="3779142"/>
          <a:ext cx="4768215" cy="1739268"/>
        </p:xfrm>
        <a:graphic>
          <a:graphicData uri="http://schemas.openxmlformats.org/drawingml/2006/table">
            <a:tbl>
              <a:tblPr firstRow="1" firstCol="1" bandRow="1">
                <a:tableStyleId>{21E4AEA4-8DFA-4A89-87EB-49C32662AFE0}</a:tableStyleId>
              </a:tblPr>
              <a:tblGrid>
                <a:gridCol w="953643">
                  <a:extLst>
                    <a:ext uri="{9D8B030D-6E8A-4147-A177-3AD203B41FA5}">
                      <a16:colId xmlns:a16="http://schemas.microsoft.com/office/drawing/2014/main" val="1993112423"/>
                    </a:ext>
                  </a:extLst>
                </a:gridCol>
                <a:gridCol w="953643">
                  <a:extLst>
                    <a:ext uri="{9D8B030D-6E8A-4147-A177-3AD203B41FA5}">
                      <a16:colId xmlns:a16="http://schemas.microsoft.com/office/drawing/2014/main" val="1592755046"/>
                    </a:ext>
                  </a:extLst>
                </a:gridCol>
                <a:gridCol w="953643">
                  <a:extLst>
                    <a:ext uri="{9D8B030D-6E8A-4147-A177-3AD203B41FA5}">
                      <a16:colId xmlns:a16="http://schemas.microsoft.com/office/drawing/2014/main" val="3052365822"/>
                    </a:ext>
                  </a:extLst>
                </a:gridCol>
                <a:gridCol w="953643">
                  <a:extLst>
                    <a:ext uri="{9D8B030D-6E8A-4147-A177-3AD203B41FA5}">
                      <a16:colId xmlns:a16="http://schemas.microsoft.com/office/drawing/2014/main" val="2927643109"/>
                    </a:ext>
                  </a:extLst>
                </a:gridCol>
                <a:gridCol w="953643">
                  <a:extLst>
                    <a:ext uri="{9D8B030D-6E8A-4147-A177-3AD203B41FA5}">
                      <a16:colId xmlns:a16="http://schemas.microsoft.com/office/drawing/2014/main" val="3824632704"/>
                    </a:ext>
                  </a:extLst>
                </a:gridCol>
              </a:tblGrid>
              <a:tr h="229870">
                <a:tc>
                  <a:txBody>
                    <a:bodyPr/>
                    <a:lstStyle/>
                    <a:p>
                      <a:pPr marL="0" marR="0" algn="ctr">
                        <a:lnSpc>
                          <a:spcPct val="115000"/>
                        </a:lnSpc>
                        <a:spcBef>
                          <a:spcPts val="0"/>
                        </a:spcBef>
                        <a:spcAft>
                          <a:spcPts val="0"/>
                        </a:spcAft>
                      </a:pPr>
                      <a:r>
                        <a:rPr lang="en-US" sz="1800">
                          <a:effectLst/>
                        </a:rPr>
                        <a:t>Y1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Y2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Y3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Y4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Y5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14109027"/>
                  </a:ext>
                </a:extLst>
              </a:tr>
              <a:tr h="229870">
                <a:tc>
                  <a:txBody>
                    <a:bodyPr/>
                    <a:lstStyle/>
                    <a:p>
                      <a:pPr marL="0" marR="0" algn="ctr">
                        <a:lnSpc>
                          <a:spcPct val="115000"/>
                        </a:lnSpc>
                        <a:spcBef>
                          <a:spcPts val="0"/>
                        </a:spcBef>
                        <a:spcAft>
                          <a:spcPts val="0"/>
                        </a:spcAft>
                      </a:pPr>
                      <a:r>
                        <a:rPr lang="en-US" sz="1800">
                          <a:effectLst/>
                        </a:rPr>
                        <a:t>1.6641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2.1380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0.7071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1.3764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2.6940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6508586"/>
                  </a:ext>
                </a:extLst>
              </a:tr>
              <a:tr h="229870">
                <a:tc>
                  <a:txBody>
                    <a:bodyPr/>
                    <a:lstStyle/>
                    <a:p>
                      <a:pPr marL="0" marR="0" algn="ctr">
                        <a:lnSpc>
                          <a:spcPct val="115000"/>
                        </a:lnSpc>
                        <a:spcBef>
                          <a:spcPts val="0"/>
                        </a:spcBef>
                        <a:spcAft>
                          <a:spcPts val="0"/>
                        </a:spcAft>
                      </a:pPr>
                      <a:r>
                        <a:rPr lang="en-US" sz="1800">
                          <a:effectLst/>
                        </a:rPr>
                        <a:t>0.5547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1.0690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3.5355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0.6882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1.7960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5902041"/>
                  </a:ext>
                </a:extLst>
              </a:tr>
              <a:tr h="229870">
                <a:tc>
                  <a:txBody>
                    <a:bodyPr/>
                    <a:lstStyle/>
                    <a:p>
                      <a:pPr marL="0" marR="0" algn="ctr">
                        <a:lnSpc>
                          <a:spcPct val="115000"/>
                        </a:lnSpc>
                        <a:spcBef>
                          <a:spcPts val="0"/>
                        </a:spcBef>
                        <a:spcAft>
                          <a:spcPts val="0"/>
                        </a:spcAft>
                      </a:pPr>
                      <a:r>
                        <a:rPr lang="en-US" sz="1800" dirty="0">
                          <a:effectLst/>
                        </a:rPr>
                        <a:t>2.7735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2.1380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0.7071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0.6882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3.5921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1676953"/>
                  </a:ext>
                </a:extLst>
              </a:tr>
              <a:tr h="229870">
                <a:tc>
                  <a:txBody>
                    <a:bodyPr/>
                    <a:lstStyle/>
                    <a:p>
                      <a:pPr marL="0" marR="0" algn="ctr">
                        <a:lnSpc>
                          <a:spcPct val="115000"/>
                        </a:lnSpc>
                        <a:spcBef>
                          <a:spcPts val="0"/>
                        </a:spcBef>
                        <a:spcAft>
                          <a:spcPts val="0"/>
                        </a:spcAft>
                      </a:pPr>
                      <a:r>
                        <a:rPr lang="en-US" sz="1800">
                          <a:effectLst/>
                        </a:rPr>
                        <a:t>0.5547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1.0690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0.7071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1.3764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0.8980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5521"/>
                  </a:ext>
                </a:extLst>
              </a:tr>
              <a:tr h="229870">
                <a:tc>
                  <a:txBody>
                    <a:bodyPr/>
                    <a:lstStyle/>
                    <a:p>
                      <a:pPr marL="0" marR="0" algn="ctr">
                        <a:lnSpc>
                          <a:spcPct val="115000"/>
                        </a:lnSpc>
                        <a:spcBef>
                          <a:spcPts val="0"/>
                        </a:spcBef>
                        <a:spcAft>
                          <a:spcPts val="0"/>
                        </a:spcAft>
                      </a:pPr>
                      <a:r>
                        <a:rPr lang="en-US" sz="1800">
                          <a:effectLst/>
                        </a:rPr>
                        <a:t>2.2188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2.1380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1.4142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2.0647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0.8980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2740825"/>
                  </a:ext>
                </a:extLst>
              </a:tr>
            </a:tbl>
          </a:graphicData>
        </a:graphic>
      </p:graphicFrame>
    </p:spTree>
    <p:extLst>
      <p:ext uri="{BB962C8B-B14F-4D97-AF65-F5344CB8AC3E}">
        <p14:creationId xmlns:p14="http://schemas.microsoft.com/office/powerpoint/2010/main" val="4071182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3693278"/>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GB" sz="2000" dirty="0">
                    <a:solidFill>
                      <a:schemeClr val="dk1"/>
                    </a:solidFill>
                    <a:latin typeface="+mn-lt"/>
                    <a:ea typeface="Open Sans"/>
                    <a:cs typeface="Open Sans"/>
                    <a:sym typeface="Open Sans"/>
                  </a:rPr>
                  <a:t>Menentukan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Solusi Ideal </a:t>
                </a:r>
                <a:r>
                  <a:rPr lang="en-GB" sz="2000" dirty="0" err="1">
                    <a:solidFill>
                      <a:schemeClr val="dk1"/>
                    </a:solidFill>
                    <a:latin typeface="+mn-lt"/>
                    <a:ea typeface="Open Sans"/>
                    <a:cs typeface="Open Sans"/>
                    <a:sym typeface="Open Sans"/>
                  </a:rPr>
                  <a:t>Positif</a:t>
                </a:r>
                <a:r>
                  <a:rPr lang="en-GB" sz="2000" dirty="0">
                    <a:solidFill>
                      <a:schemeClr val="dk1"/>
                    </a:solidFill>
                    <a:latin typeface="+mn-lt"/>
                    <a:ea typeface="Open Sans"/>
                    <a:cs typeface="Open Sans"/>
                    <a:sym typeface="Open Sans"/>
                  </a:rPr>
                  <a:t> dan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Solusi Ideal </a:t>
                </a:r>
                <a:r>
                  <a:rPr lang="en-GB" sz="2000" dirty="0" err="1">
                    <a:solidFill>
                      <a:schemeClr val="dk1"/>
                    </a:solidFill>
                    <a:latin typeface="+mn-lt"/>
                    <a:ea typeface="Open Sans"/>
                    <a:cs typeface="Open Sans"/>
                    <a:sym typeface="Open Sans"/>
                  </a:rPr>
                  <a:t>Negatif</a:t>
                </a:r>
                <a:endParaRPr lang="en-GB" sz="2000" dirty="0">
                  <a:solidFill>
                    <a:schemeClr val="dk1"/>
                  </a:solidFill>
                  <a:latin typeface="+mn-lt"/>
                  <a:ea typeface="Open Sans"/>
                  <a:cs typeface="Open Sans"/>
                  <a:sym typeface="Open Sans"/>
                </a:endParaRPr>
              </a:p>
              <a:p>
                <a:pPr marL="342900" lvl="0">
                  <a:lnSpc>
                    <a:spcPct val="150000"/>
                  </a:lnSpc>
                </a:pPr>
                <a:endParaRPr lang="en-GB" sz="2000" dirty="0">
                  <a:solidFill>
                    <a:schemeClr val="dk1"/>
                  </a:solidFill>
                  <a:latin typeface="+mn-lt"/>
                  <a:ea typeface="Open Sans"/>
                  <a:cs typeface="Open Sans"/>
                  <a:sym typeface="Open Sans"/>
                </a:endParaRPr>
              </a:p>
              <a:p>
                <a:pPr marL="342900" lvl="0">
                  <a:lnSpc>
                    <a:spcPct val="150000"/>
                  </a:lnSpc>
                </a:pPr>
                <a:r>
                  <a:rPr lang="en-GB" sz="2000" dirty="0" err="1">
                    <a:solidFill>
                      <a:schemeClr val="dk1"/>
                    </a:solidFill>
                    <a:latin typeface="+mn-lt"/>
                    <a:ea typeface="Open Sans"/>
                    <a:cs typeface="Open Sans"/>
                    <a:sym typeface="Open Sans"/>
                  </a:rPr>
                  <a:t>Setelah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menemukan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solusi</a:t>
                </a:r>
                <a:r>
                  <a:rPr lang="en-GB" sz="2000" dirty="0">
                    <a:solidFill>
                      <a:schemeClr val="dk1"/>
                    </a:solidFill>
                    <a:latin typeface="+mn-lt"/>
                    <a:ea typeface="Open Sans"/>
                    <a:cs typeface="Open Sans"/>
                    <a:sym typeface="Open Sans"/>
                  </a:rPr>
                  <a:t> ideal </a:t>
                </a:r>
                <a:r>
                  <a:rPr lang="en-GB" sz="2000" dirty="0" err="1">
                    <a:solidFill>
                      <a:schemeClr val="dk1"/>
                    </a:solidFill>
                    <a:latin typeface="+mn-lt"/>
                    <a:ea typeface="Open Sans"/>
                    <a:cs typeface="Open Sans"/>
                    <a:sym typeface="Open Sans"/>
                  </a:rPr>
                  <a:t>positif</a:t>
                </a:r>
                <a:r>
                  <a:rPr lang="en-GB" sz="2000" dirty="0">
                    <a:solidFill>
                      <a:schemeClr val="dk1"/>
                    </a:solidFill>
                    <a:latin typeface="+mn-lt"/>
                    <a:ea typeface="Open Sans"/>
                    <a:cs typeface="Open Sans"/>
                    <a:sym typeface="Open Sans"/>
                  </a:rPr>
                  <a:t> dan </a:t>
                </a:r>
                <a:r>
                  <a:rPr lang="en-GB" sz="2000" dirty="0" err="1">
                    <a:solidFill>
                      <a:schemeClr val="dk1"/>
                    </a:solidFill>
                    <a:latin typeface="+mn-lt"/>
                    <a:ea typeface="Open Sans"/>
                    <a:cs typeface="Open Sans"/>
                    <a:sym typeface="Open Sans"/>
                  </a:rPr>
                  <a:t>negatif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persamaan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menjadi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jelas</a:t>
                </a:r>
                <a:endParaRPr lang="en-GB" sz="2000" dirty="0">
                  <a:solidFill>
                    <a:schemeClr val="dk1"/>
                  </a:solidFill>
                  <a:latin typeface="+mn-lt"/>
                  <a:ea typeface="Open Sans"/>
                  <a:cs typeface="Open Sans"/>
                  <a:sym typeface="Open Sans"/>
                </a:endParaRPr>
              </a:p>
              <a:p>
                <a:pPr marL="342900" lvl="0">
                  <a:lnSpc>
                    <a:spcPct val="150000"/>
                  </a:lnSpc>
                </a:pPr>
                <a14:m>
                  <m:oMathPara xmlns:m="http://schemas.openxmlformats.org/officeDocument/2006/math">
                    <m:oMathParaPr>
                      <m:jc m:val="left"/>
                    </m:oMathParaPr>
                    <m:oMath xmlns:m="http://schemas.openxmlformats.org/officeDocument/2006/math">
                      <m:sSup>
                        <m:sSupPr>
                          <m:ctrlPr>
                            <a:rPr lang="en-US" sz="1800" i="1" smtClean="0">
                              <a:effectLst/>
                              <a:latin typeface="Cambria Math" panose="02040503050406030204" pitchFamily="18" charset="0"/>
                              <a:ea typeface="Times New Roman" panose="02020603050405020304" pitchFamily="18" charset="0"/>
                              <a:cs typeface="TimesNewRomanPSMT"/>
                            </a:rPr>
                          </m:ctrlPr>
                        </m:sSupPr>
                        <m:e>
                          <m:r>
                            <a:rPr lang="en-US" sz="1800" i="1">
                              <a:effectLst/>
                              <a:latin typeface="Cambria Math" panose="02040503050406030204" pitchFamily="18" charset="0"/>
                              <a:ea typeface="Times New Roman" panose="02020603050405020304" pitchFamily="18" charset="0"/>
                              <a:cs typeface="TimesNewRomanPSMT"/>
                            </a:rPr>
                            <m:t>𝐴</m:t>
                          </m:r>
                        </m:e>
                        <m:sup>
                          <m:r>
                            <a:rPr lang="en-US" sz="1800">
                              <a:effectLst/>
                              <a:latin typeface="Cambria Math" panose="02040503050406030204" pitchFamily="18" charset="0"/>
                              <a:ea typeface="Times New Roman" panose="02020603050405020304" pitchFamily="18" charset="0"/>
                              <a:cs typeface="TimesNewRomanPSMT"/>
                            </a:rPr>
                            <m:t>+</m:t>
                          </m:r>
                        </m:sup>
                      </m:sSup>
                      <m:r>
                        <a:rPr lang="en-US" sz="1800">
                          <a:effectLst/>
                          <a:latin typeface="Cambria Math" panose="02040503050406030204" pitchFamily="18" charset="0"/>
                          <a:ea typeface="Times New Roman" panose="02020603050405020304" pitchFamily="18" charset="0"/>
                          <a:cs typeface="TimesNewRomanPSMT"/>
                        </a:rPr>
                        <m:t>=</m:t>
                      </m:r>
                      <m:d>
                        <m:dPr>
                          <m:ctrlPr>
                            <a:rPr lang="en-US" sz="1800" i="1">
                              <a:effectLst/>
                              <a:latin typeface="Cambria Math" panose="02040503050406030204" pitchFamily="18" charset="0"/>
                              <a:ea typeface="Times New Roman" panose="02020603050405020304" pitchFamily="18" charset="0"/>
                              <a:cs typeface="TimesNewRomanPSMT"/>
                            </a:rPr>
                          </m:ctrlPr>
                        </m:dPr>
                        <m:e>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𝑦</m:t>
                              </m:r>
                            </m:e>
                            <m:sub>
                              <m:r>
                                <a:rPr lang="en-US" sz="1800">
                                  <a:effectLst/>
                                  <a:latin typeface="Cambria Math" panose="02040503050406030204" pitchFamily="18" charset="0"/>
                                  <a:ea typeface="Times New Roman" panose="02020603050405020304" pitchFamily="18" charset="0"/>
                                  <a:cs typeface="TimesNewRomanPSMT"/>
                                </a:rPr>
                                <m:t>1</m:t>
                              </m:r>
                            </m:sub>
                            <m:sup>
                              <m:r>
                                <a:rPr lang="en-US" sz="1800">
                                  <a:effectLst/>
                                  <a:latin typeface="Cambria Math" panose="02040503050406030204" pitchFamily="18" charset="0"/>
                                  <a:ea typeface="Times New Roman" panose="02020603050405020304" pitchFamily="18" charset="0"/>
                                  <a:cs typeface="TimesNewRomanPSMT"/>
                                </a:rPr>
                                <m:t>+</m:t>
                              </m:r>
                            </m:sup>
                          </m:sSubSup>
                          <m:r>
                            <a:rPr lang="en-US" sz="1800">
                              <a:effectLst/>
                              <a:latin typeface="Cambria Math" panose="02040503050406030204" pitchFamily="18" charset="0"/>
                              <a:ea typeface="Times New Roman" panose="02020603050405020304" pitchFamily="18" charset="0"/>
                              <a:cs typeface="TimesNewRomanPSMT"/>
                            </a:rPr>
                            <m:t>,</m:t>
                          </m:r>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𝑦</m:t>
                              </m:r>
                            </m:e>
                            <m:sub>
                              <m:r>
                                <a:rPr lang="en-US" sz="1800">
                                  <a:effectLst/>
                                  <a:latin typeface="Cambria Math" panose="02040503050406030204" pitchFamily="18" charset="0"/>
                                  <a:ea typeface="Times New Roman" panose="02020603050405020304" pitchFamily="18" charset="0"/>
                                  <a:cs typeface="TimesNewRomanPSMT"/>
                                </a:rPr>
                                <m:t>2</m:t>
                              </m:r>
                            </m:sub>
                            <m:sup>
                              <m:r>
                                <a:rPr lang="en-US" sz="1800">
                                  <a:effectLst/>
                                  <a:latin typeface="Cambria Math" panose="02040503050406030204" pitchFamily="18" charset="0"/>
                                  <a:ea typeface="Times New Roman" panose="02020603050405020304" pitchFamily="18" charset="0"/>
                                  <a:cs typeface="TimesNewRomanPSMT"/>
                                </a:rPr>
                                <m:t>+</m:t>
                              </m:r>
                            </m:sup>
                          </m:sSubSup>
                          <m:r>
                            <a:rPr lang="en-US" sz="1800">
                              <a:effectLst/>
                              <a:latin typeface="Cambria Math" panose="02040503050406030204" pitchFamily="18" charset="0"/>
                              <a:ea typeface="Times New Roman" panose="02020603050405020304" pitchFamily="18" charset="0"/>
                              <a:cs typeface="TimesNewRomanPSMT"/>
                            </a:rPr>
                            <m:t>,</m:t>
                          </m:r>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𝑦</m:t>
                              </m:r>
                            </m:e>
                            <m:sub>
                              <m:r>
                                <a:rPr lang="en-US" sz="1800">
                                  <a:effectLst/>
                                  <a:latin typeface="Cambria Math" panose="02040503050406030204" pitchFamily="18" charset="0"/>
                                  <a:ea typeface="Times New Roman" panose="02020603050405020304" pitchFamily="18" charset="0"/>
                                  <a:cs typeface="TimesNewRomanPSMT"/>
                                </a:rPr>
                                <m:t>3</m:t>
                              </m:r>
                            </m:sub>
                            <m:sup>
                              <m:r>
                                <a:rPr lang="en-US" sz="1800">
                                  <a:effectLst/>
                                  <a:latin typeface="Cambria Math" panose="02040503050406030204" pitchFamily="18" charset="0"/>
                                  <a:ea typeface="Times New Roman" panose="02020603050405020304" pitchFamily="18" charset="0"/>
                                  <a:cs typeface="TimesNewRomanPSMT"/>
                                </a:rPr>
                                <m:t>+</m:t>
                              </m:r>
                            </m:sup>
                          </m:sSubSup>
                          <m:r>
                            <a:rPr lang="en-US" sz="1800">
                              <a:effectLst/>
                              <a:latin typeface="Cambria Math" panose="02040503050406030204" pitchFamily="18" charset="0"/>
                              <a:ea typeface="Times New Roman" panose="02020603050405020304" pitchFamily="18" charset="0"/>
                              <a:cs typeface="TimesNewRomanPSMT"/>
                            </a:rPr>
                            <m:t>,⋯,</m:t>
                          </m:r>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𝑦</m:t>
                              </m:r>
                            </m:e>
                            <m:sub>
                              <m:r>
                                <a:rPr lang="en-US" sz="1800" i="1">
                                  <a:effectLst/>
                                  <a:latin typeface="Cambria Math" panose="02040503050406030204" pitchFamily="18" charset="0"/>
                                  <a:ea typeface="Times New Roman" panose="02020603050405020304" pitchFamily="18" charset="0"/>
                                  <a:cs typeface="TimesNewRomanPSMT"/>
                                </a:rPr>
                                <m:t>𝑛</m:t>
                              </m:r>
                            </m:sub>
                            <m:sup>
                              <m:r>
                                <a:rPr lang="en-US" sz="1800">
                                  <a:effectLst/>
                                  <a:latin typeface="Cambria Math" panose="02040503050406030204" pitchFamily="18" charset="0"/>
                                  <a:ea typeface="Times New Roman" panose="02020603050405020304" pitchFamily="18" charset="0"/>
                                  <a:cs typeface="TimesNewRomanPSMT"/>
                                </a:rPr>
                                <m:t>+</m:t>
                              </m:r>
                            </m:sup>
                          </m:sSubSup>
                        </m:e>
                      </m:d>
                    </m:oMath>
                  </m:oMathPara>
                </a14:m>
                <a:endParaRPr lang="en-US" sz="1800" i="1" dirty="0">
                  <a:effectLst/>
                  <a:latin typeface="Cambria Math" panose="02040503050406030204" pitchFamily="18" charset="0"/>
                  <a:ea typeface="Times New Roman" panose="02020603050405020304" pitchFamily="18" charset="0"/>
                  <a:cs typeface="TimesNewRomanPSMT"/>
                </a:endParaRPr>
              </a:p>
              <a:p>
                <a:pPr marL="342900" lvl="0">
                  <a:lnSpc>
                    <a:spcPct val="150000"/>
                  </a:lnSpc>
                </a:pPr>
                <a14:m>
                  <m:oMathPara xmlns:m="http://schemas.openxmlformats.org/officeDocument/2006/math">
                    <m:oMathParaPr>
                      <m:jc m:val="left"/>
                    </m:oMathParaPr>
                    <m:oMath xmlns:m="http://schemas.openxmlformats.org/officeDocument/2006/math">
                      <m:sSup>
                        <m:sSupPr>
                          <m:ctrlPr>
                            <a:rPr lang="en-US" sz="1800" i="1" smtClean="0">
                              <a:effectLst/>
                              <a:latin typeface="Cambria Math" panose="02040503050406030204" pitchFamily="18" charset="0"/>
                              <a:ea typeface="Times New Roman" panose="02020603050405020304" pitchFamily="18" charset="0"/>
                              <a:cs typeface="TimesNewRomanPSMT"/>
                            </a:rPr>
                          </m:ctrlPr>
                        </m:sSupPr>
                        <m:e>
                          <m:r>
                            <a:rPr lang="en-US" sz="1800" i="1">
                              <a:effectLst/>
                              <a:latin typeface="Cambria Math" panose="02040503050406030204" pitchFamily="18" charset="0"/>
                              <a:ea typeface="Times New Roman" panose="02020603050405020304" pitchFamily="18" charset="0"/>
                              <a:cs typeface="TimesNewRomanPSMT"/>
                            </a:rPr>
                            <m:t>𝐴</m:t>
                          </m:r>
                        </m:e>
                        <m:sup>
                          <m:r>
                            <a:rPr lang="en-US" sz="1800" i="1">
                              <a:effectLst/>
                              <a:latin typeface="Cambria Math" panose="02040503050406030204" pitchFamily="18" charset="0"/>
                              <a:ea typeface="Times New Roman" panose="02020603050405020304" pitchFamily="18" charset="0"/>
                              <a:cs typeface="TimesNewRomanPSMT"/>
                            </a:rPr>
                            <m:t>−</m:t>
                          </m:r>
                        </m:sup>
                      </m:sSup>
                      <m:r>
                        <a:rPr lang="en-US" sz="1800">
                          <a:effectLst/>
                          <a:latin typeface="Cambria Math" panose="02040503050406030204" pitchFamily="18" charset="0"/>
                          <a:ea typeface="Times New Roman" panose="02020603050405020304" pitchFamily="18" charset="0"/>
                          <a:cs typeface="TimesNewRomanPSMT"/>
                        </a:rPr>
                        <m:t>=</m:t>
                      </m:r>
                      <m:d>
                        <m:dPr>
                          <m:ctrlPr>
                            <a:rPr lang="en-US" sz="1800" i="1">
                              <a:effectLst/>
                              <a:latin typeface="Cambria Math" panose="02040503050406030204" pitchFamily="18" charset="0"/>
                              <a:ea typeface="Times New Roman" panose="02020603050405020304" pitchFamily="18" charset="0"/>
                              <a:cs typeface="TimesNewRomanPSMT"/>
                            </a:rPr>
                          </m:ctrlPr>
                        </m:dPr>
                        <m:e>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𝑦</m:t>
                              </m:r>
                            </m:e>
                            <m:sub>
                              <m:r>
                                <a:rPr lang="en-US" sz="1800">
                                  <a:effectLst/>
                                  <a:latin typeface="Cambria Math" panose="02040503050406030204" pitchFamily="18" charset="0"/>
                                  <a:ea typeface="Times New Roman" panose="02020603050405020304" pitchFamily="18" charset="0"/>
                                  <a:cs typeface="TimesNewRomanPSMT"/>
                                </a:rPr>
                                <m:t>1</m:t>
                              </m:r>
                            </m:sub>
                            <m:sup>
                              <m:r>
                                <a:rPr lang="en-US" sz="1800" i="1">
                                  <a:effectLst/>
                                  <a:latin typeface="Cambria Math" panose="02040503050406030204" pitchFamily="18" charset="0"/>
                                  <a:ea typeface="Times New Roman" panose="02020603050405020304" pitchFamily="18" charset="0"/>
                                  <a:cs typeface="TimesNewRomanPSMT"/>
                                </a:rPr>
                                <m:t>−</m:t>
                              </m:r>
                            </m:sup>
                          </m:sSubSup>
                          <m:r>
                            <a:rPr lang="en-US" sz="1800">
                              <a:effectLst/>
                              <a:latin typeface="Cambria Math" panose="02040503050406030204" pitchFamily="18" charset="0"/>
                              <a:ea typeface="Times New Roman" panose="02020603050405020304" pitchFamily="18" charset="0"/>
                              <a:cs typeface="TimesNewRomanPSMT"/>
                            </a:rPr>
                            <m:t>,</m:t>
                          </m:r>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𝑦</m:t>
                              </m:r>
                            </m:e>
                            <m:sub>
                              <m:r>
                                <a:rPr lang="en-US" sz="1800">
                                  <a:effectLst/>
                                  <a:latin typeface="Cambria Math" panose="02040503050406030204" pitchFamily="18" charset="0"/>
                                  <a:ea typeface="Times New Roman" panose="02020603050405020304" pitchFamily="18" charset="0"/>
                                  <a:cs typeface="TimesNewRomanPSMT"/>
                                </a:rPr>
                                <m:t>2</m:t>
                              </m:r>
                            </m:sub>
                            <m:sup>
                              <m:r>
                                <a:rPr lang="en-US" sz="1800" i="1">
                                  <a:effectLst/>
                                  <a:latin typeface="Cambria Math" panose="02040503050406030204" pitchFamily="18" charset="0"/>
                                  <a:ea typeface="Times New Roman" panose="02020603050405020304" pitchFamily="18" charset="0"/>
                                  <a:cs typeface="TimesNewRomanPSMT"/>
                                </a:rPr>
                                <m:t>−</m:t>
                              </m:r>
                            </m:sup>
                          </m:sSubSup>
                          <m:r>
                            <a:rPr lang="en-US" sz="1800">
                              <a:effectLst/>
                              <a:latin typeface="Cambria Math" panose="02040503050406030204" pitchFamily="18" charset="0"/>
                              <a:ea typeface="Times New Roman" panose="02020603050405020304" pitchFamily="18" charset="0"/>
                              <a:cs typeface="TimesNewRomanPSMT"/>
                            </a:rPr>
                            <m:t>,</m:t>
                          </m:r>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𝑦</m:t>
                              </m:r>
                            </m:e>
                            <m:sub>
                              <m:r>
                                <a:rPr lang="en-US" sz="1800">
                                  <a:effectLst/>
                                  <a:latin typeface="Cambria Math" panose="02040503050406030204" pitchFamily="18" charset="0"/>
                                  <a:ea typeface="Times New Roman" panose="02020603050405020304" pitchFamily="18" charset="0"/>
                                  <a:cs typeface="TimesNewRomanPSMT"/>
                                </a:rPr>
                                <m:t>3</m:t>
                              </m:r>
                            </m:sub>
                            <m:sup>
                              <m:r>
                                <a:rPr lang="en-US" sz="1800" i="1">
                                  <a:effectLst/>
                                  <a:latin typeface="Cambria Math" panose="02040503050406030204" pitchFamily="18" charset="0"/>
                                  <a:ea typeface="Times New Roman" panose="02020603050405020304" pitchFamily="18" charset="0"/>
                                  <a:cs typeface="TimesNewRomanPSMT"/>
                                </a:rPr>
                                <m:t>−</m:t>
                              </m:r>
                            </m:sup>
                          </m:sSubSup>
                          <m:r>
                            <a:rPr lang="en-US" sz="1800">
                              <a:effectLst/>
                              <a:latin typeface="Cambria Math" panose="02040503050406030204" pitchFamily="18" charset="0"/>
                              <a:ea typeface="Times New Roman" panose="02020603050405020304" pitchFamily="18" charset="0"/>
                              <a:cs typeface="TimesNewRomanPSMT"/>
                            </a:rPr>
                            <m:t>,⋯,</m:t>
                          </m:r>
                          <m:sSubSup>
                            <m:sSubSupPr>
                              <m:ctrlPr>
                                <a:rPr lang="en-US" sz="1800" i="1">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𝑦</m:t>
                              </m:r>
                            </m:e>
                            <m:sub>
                              <m:r>
                                <a:rPr lang="en-US" sz="1800" i="1">
                                  <a:effectLst/>
                                  <a:latin typeface="Cambria Math" panose="02040503050406030204" pitchFamily="18" charset="0"/>
                                  <a:ea typeface="Times New Roman" panose="02020603050405020304" pitchFamily="18" charset="0"/>
                                  <a:cs typeface="TimesNewRomanPSMT"/>
                                </a:rPr>
                                <m:t>𝑛</m:t>
                              </m:r>
                            </m:sub>
                            <m:sup>
                              <m:r>
                                <a:rPr lang="en-US" sz="1800" i="1">
                                  <a:effectLst/>
                                  <a:latin typeface="Cambria Math" panose="02040503050406030204" pitchFamily="18" charset="0"/>
                                  <a:ea typeface="Times New Roman" panose="02020603050405020304" pitchFamily="18" charset="0"/>
                                  <a:cs typeface="TimesNewRomanPSMT"/>
                                </a:rPr>
                                <m:t>−</m:t>
                              </m:r>
                            </m:sup>
                          </m:sSubSup>
                        </m:e>
                      </m:d>
                    </m:oMath>
                  </m:oMathPara>
                </a14:m>
                <a:endParaRPr lang="en-GB" sz="2000" dirty="0">
                  <a:solidFill>
                    <a:schemeClr val="dk1"/>
                  </a:solidFill>
                  <a:latin typeface="+mn-lt"/>
                  <a:ea typeface="Open Sans"/>
                  <a:cs typeface="Open Sans"/>
                  <a:sym typeface="Open Sans"/>
                </a:endParaRPr>
              </a:p>
              <a:p>
                <a:pPr marL="342900" lvl="0">
                  <a:lnSpc>
                    <a:spcPct val="150000"/>
                  </a:lnSpc>
                </a:pPr>
                <a:endParaRPr lang="en-GB" sz="2000" dirty="0">
                  <a:solidFill>
                    <a:schemeClr val="dk1"/>
                  </a:solidFill>
                  <a:latin typeface="+mn-lt"/>
                  <a:ea typeface="Open Sans"/>
                  <a:cs typeface="Open Sans"/>
                  <a:sym typeface="Open Sans"/>
                </a:endParaRPr>
              </a:p>
              <a:p>
                <a:pPr marL="342900" lvl="0">
                  <a:lnSpc>
                    <a:spcPct val="150000"/>
                  </a:lnSpc>
                </a:pPr>
                <a:r>
                  <a:rPr lang="en-GB" sz="2000" dirty="0" err="1">
                    <a:solidFill>
                      <a:schemeClr val="dk1"/>
                    </a:solidFill>
                    <a:latin typeface="+mn-lt"/>
                    <a:ea typeface="Open Sans"/>
                    <a:cs typeface="Open Sans"/>
                    <a:sym typeface="Open Sans"/>
                  </a:rPr>
                  <a:t>Maka</a:t>
                </a:r>
                <a:r>
                  <a:rPr lang="en-GB" sz="2000" dirty="0">
                    <a:solidFill>
                      <a:schemeClr val="dk1"/>
                    </a:solidFill>
                    <a:latin typeface="+mn-lt"/>
                    <a:ea typeface="Open Sans"/>
                    <a:cs typeface="Open Sans"/>
                    <a:sym typeface="Open Sans"/>
                  </a:rPr>
                  <a:t> di </a:t>
                </a:r>
                <a:r>
                  <a:rPr lang="en-GB" sz="2000" dirty="0" err="1">
                    <a:solidFill>
                      <a:schemeClr val="dk1"/>
                    </a:solidFill>
                    <a:latin typeface="+mn-lt"/>
                    <a:ea typeface="Open Sans"/>
                    <a:cs typeface="Open Sans"/>
                    <a:sym typeface="Open Sans"/>
                  </a:rPr>
                  <a:t>dapatkan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hasil</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tertera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dalam</a:t>
                </a:r>
                <a:r>
                  <a:rPr lang="en-GB" sz="2000" dirty="0">
                    <a:solidFill>
                      <a:schemeClr val="dk1"/>
                    </a:solidFill>
                    <a:latin typeface="+mn-lt"/>
                    <a:ea typeface="Open Sans"/>
                    <a:cs typeface="Open Sans"/>
                    <a:sym typeface="Open Sans"/>
                  </a:rPr>
                  <a:t> table di </a:t>
                </a:r>
                <a:r>
                  <a:rPr lang="en-GB" sz="2000" dirty="0" err="1">
                    <a:solidFill>
                      <a:schemeClr val="dk1"/>
                    </a:solidFill>
                    <a:latin typeface="+mn-lt"/>
                    <a:ea typeface="Open Sans"/>
                    <a:cs typeface="Open Sans"/>
                    <a:sym typeface="Open Sans"/>
                  </a:rPr>
                  <a:t>bawah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ini</a:t>
                </a:r>
                <a:r>
                  <a:rPr lang="en-GB" sz="2000" dirty="0">
                    <a:solidFill>
                      <a:schemeClr val="dk1"/>
                    </a:solidFill>
                    <a:latin typeface="+mn-lt"/>
                    <a:ea typeface="Open Sans"/>
                    <a:cs typeface="Open Sans"/>
                    <a:sym typeface="Open Sans"/>
                  </a:rPr>
                  <a:t> :</a:t>
                </a: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3693278"/>
              </a:xfrm>
              <a:prstGeom prst="rect">
                <a:avLst/>
              </a:prstGeom>
              <a:blipFill>
                <a:blip r:embed="rId3"/>
                <a:stretch>
                  <a:fillRect l="-507" b="-495"/>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2FD9DBB3-C14A-C2EC-924B-73D13FD49E61}"/>
                  </a:ext>
                </a:extLst>
              </p:cNvPr>
              <p:cNvGraphicFramePr>
                <a:graphicFrameLocks noGrp="1"/>
              </p:cNvGraphicFramePr>
              <p:nvPr>
                <p:extLst>
                  <p:ext uri="{D42A27DB-BD31-4B8C-83A1-F6EECF244321}">
                    <p14:modId xmlns:p14="http://schemas.microsoft.com/office/powerpoint/2010/main" val="2335037687"/>
                  </p:ext>
                </p:extLst>
              </p:nvPr>
            </p:nvGraphicFramePr>
            <p:xfrm>
              <a:off x="3201284" y="5095760"/>
              <a:ext cx="6094824" cy="875672"/>
            </p:xfrm>
            <a:graphic>
              <a:graphicData uri="http://schemas.openxmlformats.org/drawingml/2006/table">
                <a:tbl>
                  <a:tblPr firstRow="1" firstCol="1" bandRow="1">
                    <a:tableStyleId>{21E4AEA4-8DFA-4A89-87EB-49C32662AFE0}</a:tableStyleId>
                  </a:tblPr>
                  <a:tblGrid>
                    <a:gridCol w="1015804">
                      <a:extLst>
                        <a:ext uri="{9D8B030D-6E8A-4147-A177-3AD203B41FA5}">
                          <a16:colId xmlns:a16="http://schemas.microsoft.com/office/drawing/2014/main" val="2994021321"/>
                        </a:ext>
                      </a:extLst>
                    </a:gridCol>
                    <a:gridCol w="1015804">
                      <a:extLst>
                        <a:ext uri="{9D8B030D-6E8A-4147-A177-3AD203B41FA5}">
                          <a16:colId xmlns:a16="http://schemas.microsoft.com/office/drawing/2014/main" val="3156515477"/>
                        </a:ext>
                      </a:extLst>
                    </a:gridCol>
                    <a:gridCol w="1015804">
                      <a:extLst>
                        <a:ext uri="{9D8B030D-6E8A-4147-A177-3AD203B41FA5}">
                          <a16:colId xmlns:a16="http://schemas.microsoft.com/office/drawing/2014/main" val="3401285989"/>
                        </a:ext>
                      </a:extLst>
                    </a:gridCol>
                    <a:gridCol w="1015804">
                      <a:extLst>
                        <a:ext uri="{9D8B030D-6E8A-4147-A177-3AD203B41FA5}">
                          <a16:colId xmlns:a16="http://schemas.microsoft.com/office/drawing/2014/main" val="490890601"/>
                        </a:ext>
                      </a:extLst>
                    </a:gridCol>
                    <a:gridCol w="1015804">
                      <a:extLst>
                        <a:ext uri="{9D8B030D-6E8A-4147-A177-3AD203B41FA5}">
                          <a16:colId xmlns:a16="http://schemas.microsoft.com/office/drawing/2014/main" val="1166889005"/>
                        </a:ext>
                      </a:extLst>
                    </a:gridCol>
                    <a:gridCol w="1015804">
                      <a:extLst>
                        <a:ext uri="{9D8B030D-6E8A-4147-A177-3AD203B41FA5}">
                          <a16:colId xmlns:a16="http://schemas.microsoft.com/office/drawing/2014/main" val="1932477053"/>
                        </a:ext>
                      </a:extLst>
                    </a:gridCol>
                  </a:tblGrid>
                  <a:tr h="437836">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1" i="1">
                                    <a:effectLst/>
                                    <a:latin typeface="Cambria Math" panose="02040503050406030204" pitchFamily="18" charset="0"/>
                                  </a:rPr>
                                  <m:t>𝑨</m:t>
                                </m:r>
                                <m:r>
                                  <a:rPr lang="en-US" sz="1800" b="1">
                                    <a:effectLst/>
                                    <a:latin typeface="Cambria Math" panose="02040503050406030204" pitchFamily="18" charset="0"/>
                                  </a:rPr>
                                  <m:t>+</m:t>
                                </m:r>
                              </m:oMath>
                            </m:oMathPara>
                          </a14:m>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b="0" dirty="0">
                              <a:solidFill>
                                <a:schemeClr val="tx1"/>
                              </a:solidFill>
                              <a:effectLst/>
                            </a:rPr>
                            <a:t>2.7735</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2.1380</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3.5355</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2.0647</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3.5921</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extLst>
                      <a:ext uri="{0D108BD9-81ED-4DB2-BD59-A6C34878D82A}">
                        <a16:rowId xmlns:a16="http://schemas.microsoft.com/office/drawing/2014/main" val="3322301664"/>
                      </a:ext>
                    </a:extLst>
                  </a:tr>
                  <a:tr h="437836">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1" i="1">
                                    <a:effectLst/>
                                    <a:latin typeface="Cambria Math" panose="02040503050406030204" pitchFamily="18" charset="0"/>
                                  </a:rPr>
                                  <m:t>𝑨</m:t>
                                </m:r>
                                <m:r>
                                  <a:rPr lang="en-US" sz="1800" b="1">
                                    <a:effectLst/>
                                    <a:latin typeface="Cambria Math" panose="02040503050406030204" pitchFamily="18" charset="0"/>
                                  </a:rPr>
                                  <m:t>−</m:t>
                                </m:r>
                              </m:oMath>
                            </m:oMathPara>
                          </a14:m>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b="0" dirty="0">
                              <a:solidFill>
                                <a:schemeClr val="tx1"/>
                              </a:solidFill>
                              <a:effectLst/>
                            </a:rPr>
                            <a:t>0.5547</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1.0690</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0.7071</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0.6882</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0.8980</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extLst>
                      <a:ext uri="{0D108BD9-81ED-4DB2-BD59-A6C34878D82A}">
                        <a16:rowId xmlns:a16="http://schemas.microsoft.com/office/drawing/2014/main" val="4196368223"/>
                      </a:ext>
                    </a:extLst>
                  </a:tr>
                </a:tbl>
              </a:graphicData>
            </a:graphic>
          </p:graphicFrame>
        </mc:Choice>
        <mc:Fallback xmlns="">
          <p:graphicFrame>
            <p:nvGraphicFramePr>
              <p:cNvPr id="14" name="Table 13">
                <a:extLst>
                  <a:ext uri="{FF2B5EF4-FFF2-40B4-BE49-F238E27FC236}">
                    <a16:creationId xmlns:a16="http://schemas.microsoft.com/office/drawing/2014/main" id="{2FD9DBB3-C14A-C2EC-924B-73D13FD49E61}"/>
                  </a:ext>
                </a:extLst>
              </p:cNvPr>
              <p:cNvGraphicFramePr>
                <a:graphicFrameLocks noGrp="1"/>
              </p:cNvGraphicFramePr>
              <p:nvPr>
                <p:extLst>
                  <p:ext uri="{D42A27DB-BD31-4B8C-83A1-F6EECF244321}">
                    <p14:modId xmlns:p14="http://schemas.microsoft.com/office/powerpoint/2010/main" val="2335037687"/>
                  </p:ext>
                </p:extLst>
              </p:nvPr>
            </p:nvGraphicFramePr>
            <p:xfrm>
              <a:off x="3201284" y="5095760"/>
              <a:ext cx="6094824" cy="875672"/>
            </p:xfrm>
            <a:graphic>
              <a:graphicData uri="http://schemas.openxmlformats.org/drawingml/2006/table">
                <a:tbl>
                  <a:tblPr firstRow="1" firstCol="1" bandRow="1">
                    <a:tableStyleId>{21E4AEA4-8DFA-4A89-87EB-49C32662AFE0}</a:tableStyleId>
                  </a:tblPr>
                  <a:tblGrid>
                    <a:gridCol w="1015804">
                      <a:extLst>
                        <a:ext uri="{9D8B030D-6E8A-4147-A177-3AD203B41FA5}">
                          <a16:colId xmlns:a16="http://schemas.microsoft.com/office/drawing/2014/main" val="2994021321"/>
                        </a:ext>
                      </a:extLst>
                    </a:gridCol>
                    <a:gridCol w="1015804">
                      <a:extLst>
                        <a:ext uri="{9D8B030D-6E8A-4147-A177-3AD203B41FA5}">
                          <a16:colId xmlns:a16="http://schemas.microsoft.com/office/drawing/2014/main" val="3156515477"/>
                        </a:ext>
                      </a:extLst>
                    </a:gridCol>
                    <a:gridCol w="1015804">
                      <a:extLst>
                        <a:ext uri="{9D8B030D-6E8A-4147-A177-3AD203B41FA5}">
                          <a16:colId xmlns:a16="http://schemas.microsoft.com/office/drawing/2014/main" val="3401285989"/>
                        </a:ext>
                      </a:extLst>
                    </a:gridCol>
                    <a:gridCol w="1015804">
                      <a:extLst>
                        <a:ext uri="{9D8B030D-6E8A-4147-A177-3AD203B41FA5}">
                          <a16:colId xmlns:a16="http://schemas.microsoft.com/office/drawing/2014/main" val="490890601"/>
                        </a:ext>
                      </a:extLst>
                    </a:gridCol>
                    <a:gridCol w="1015804">
                      <a:extLst>
                        <a:ext uri="{9D8B030D-6E8A-4147-A177-3AD203B41FA5}">
                          <a16:colId xmlns:a16="http://schemas.microsoft.com/office/drawing/2014/main" val="1166889005"/>
                        </a:ext>
                      </a:extLst>
                    </a:gridCol>
                    <a:gridCol w="1015804">
                      <a:extLst>
                        <a:ext uri="{9D8B030D-6E8A-4147-A177-3AD203B41FA5}">
                          <a16:colId xmlns:a16="http://schemas.microsoft.com/office/drawing/2014/main" val="1932477053"/>
                        </a:ext>
                      </a:extLst>
                    </a:gridCol>
                  </a:tblGrid>
                  <a:tr h="437836">
                    <a:tc>
                      <a:txBody>
                        <a:bodyPr/>
                        <a:lstStyle/>
                        <a:p>
                          <a:endParaRPr lang="en-US"/>
                        </a:p>
                      </a:txBody>
                      <a:tcPr marL="68580" marR="68580" marT="0" marB="0" anchor="ctr">
                        <a:blipFill>
                          <a:blip r:embed="rId9"/>
                          <a:stretch>
                            <a:fillRect l="-599" t="-1370" r="-501796" b="-113699"/>
                          </a:stretch>
                        </a:blipFill>
                      </a:tcPr>
                    </a:tc>
                    <a:tc>
                      <a:txBody>
                        <a:bodyPr/>
                        <a:lstStyle/>
                        <a:p>
                          <a:pPr marL="0" marR="0" algn="ctr">
                            <a:lnSpc>
                              <a:spcPct val="115000"/>
                            </a:lnSpc>
                            <a:spcBef>
                              <a:spcPts val="0"/>
                            </a:spcBef>
                            <a:spcAft>
                              <a:spcPts val="0"/>
                            </a:spcAft>
                          </a:pPr>
                          <a:r>
                            <a:rPr lang="en-US" sz="1800" b="0" dirty="0">
                              <a:solidFill>
                                <a:schemeClr val="tx1"/>
                              </a:solidFill>
                              <a:effectLst/>
                            </a:rPr>
                            <a:t>2.7735</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2.1380</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3.5355</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2.0647</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3.5921</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extLst>
                      <a:ext uri="{0D108BD9-81ED-4DB2-BD59-A6C34878D82A}">
                        <a16:rowId xmlns:a16="http://schemas.microsoft.com/office/drawing/2014/main" val="3322301664"/>
                      </a:ext>
                    </a:extLst>
                  </a:tr>
                  <a:tr h="437836">
                    <a:tc>
                      <a:txBody>
                        <a:bodyPr/>
                        <a:lstStyle/>
                        <a:p>
                          <a:endParaRPr lang="en-US"/>
                        </a:p>
                      </a:txBody>
                      <a:tcPr marL="68580" marR="68580" marT="0" marB="0" anchor="ctr">
                        <a:blipFill>
                          <a:blip r:embed="rId9"/>
                          <a:stretch>
                            <a:fillRect l="-599" t="-102778" r="-501796" b="-15278"/>
                          </a:stretch>
                        </a:blipFill>
                      </a:tcPr>
                    </a:tc>
                    <a:tc>
                      <a:txBody>
                        <a:bodyPr/>
                        <a:lstStyle/>
                        <a:p>
                          <a:pPr marL="0" marR="0" algn="ctr">
                            <a:lnSpc>
                              <a:spcPct val="115000"/>
                            </a:lnSpc>
                            <a:spcBef>
                              <a:spcPts val="0"/>
                            </a:spcBef>
                            <a:spcAft>
                              <a:spcPts val="0"/>
                            </a:spcAft>
                          </a:pPr>
                          <a:r>
                            <a:rPr lang="en-US" sz="1800" b="0" dirty="0">
                              <a:solidFill>
                                <a:schemeClr val="tx1"/>
                              </a:solidFill>
                              <a:effectLst/>
                            </a:rPr>
                            <a:t>0.5547</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1.0690</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0.7071</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0.6882</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800" b="0" dirty="0">
                              <a:solidFill>
                                <a:schemeClr val="tx1"/>
                              </a:solidFill>
                              <a:effectLst/>
                            </a:rPr>
                            <a:t>0.8980</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8D7CD"/>
                        </a:solidFill>
                      </a:tcPr>
                    </a:tc>
                    <a:extLst>
                      <a:ext uri="{0D108BD9-81ED-4DB2-BD59-A6C34878D82A}">
                        <a16:rowId xmlns:a16="http://schemas.microsoft.com/office/drawing/2014/main" val="4196368223"/>
                      </a:ext>
                    </a:extLst>
                  </a:tr>
                </a:tbl>
              </a:graphicData>
            </a:graphic>
          </p:graphicFrame>
        </mc:Fallback>
      </mc:AlternateContent>
    </p:spTree>
    <p:extLst>
      <p:ext uri="{BB962C8B-B14F-4D97-AF65-F5344CB8AC3E}">
        <p14:creationId xmlns:p14="http://schemas.microsoft.com/office/powerpoint/2010/main" val="2565739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4855776"/>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GB" sz="2000" dirty="0">
                    <a:solidFill>
                      <a:schemeClr val="dk1"/>
                    </a:solidFill>
                    <a:latin typeface="+mn-lt"/>
                    <a:ea typeface="Open Sans"/>
                    <a:cs typeface="Open Sans"/>
                    <a:sym typeface="Open Sans"/>
                  </a:rPr>
                  <a:t>Menentukan Jarak Antara Nilai </a:t>
                </a:r>
                <a:r>
                  <a:rPr lang="en-GB" sz="2000" dirty="0" err="1">
                    <a:solidFill>
                      <a:schemeClr val="dk1"/>
                    </a:solidFill>
                    <a:latin typeface="+mn-lt"/>
                    <a:ea typeface="Open Sans"/>
                    <a:cs typeface="Open Sans"/>
                    <a:sym typeface="Open Sans"/>
                  </a:rPr>
                  <a:t>Setiap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Alternatif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Dengan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Solusi Ideal </a:t>
                </a:r>
                <a:r>
                  <a:rPr lang="en-GB" sz="2000" dirty="0" err="1">
                    <a:solidFill>
                      <a:schemeClr val="dk1"/>
                    </a:solidFill>
                    <a:latin typeface="+mn-lt"/>
                    <a:ea typeface="Open Sans"/>
                    <a:cs typeface="Open Sans"/>
                    <a:sym typeface="Open Sans"/>
                  </a:rPr>
                  <a:t>Positif</a:t>
                </a:r>
                <a:r>
                  <a:rPr lang="en-GB" sz="2000" dirty="0">
                    <a:solidFill>
                      <a:schemeClr val="dk1"/>
                    </a:solidFill>
                    <a:latin typeface="+mn-lt"/>
                    <a:ea typeface="Open Sans"/>
                    <a:cs typeface="Open Sans"/>
                    <a:sym typeface="Open Sans"/>
                  </a:rPr>
                  <a:t> Dan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Solusi Ideal </a:t>
                </a:r>
                <a:r>
                  <a:rPr lang="en-GB" sz="2000" dirty="0" err="1">
                    <a:solidFill>
                      <a:schemeClr val="dk1"/>
                    </a:solidFill>
                    <a:latin typeface="+mn-lt"/>
                    <a:ea typeface="Open Sans"/>
                    <a:cs typeface="Open Sans"/>
                    <a:sym typeface="Open Sans"/>
                  </a:rPr>
                  <a:t>Negatif</a:t>
                </a:r>
                <a:endParaRPr lang="en-GB" sz="2000" dirty="0">
                  <a:solidFill>
                    <a:schemeClr val="dk1"/>
                  </a:solidFill>
                  <a:latin typeface="+mn-lt"/>
                  <a:ea typeface="Open Sans"/>
                  <a:cs typeface="Open Sans"/>
                  <a:sym typeface="Open Sans"/>
                </a:endParaRPr>
              </a:p>
              <a:p>
                <a:pPr marL="342900" lvl="0">
                  <a:lnSpc>
                    <a:spcPct val="150000"/>
                  </a:lnSpc>
                </a:pPr>
                <a:r>
                  <a:rPr lang="en-GB" sz="2000" dirty="0">
                    <a:solidFill>
                      <a:schemeClr val="dk1"/>
                    </a:solidFill>
                    <a:latin typeface="+mn-lt"/>
                    <a:ea typeface="Open Sans"/>
                    <a:cs typeface="Open Sans"/>
                    <a:sym typeface="Open Sans"/>
                  </a:rPr>
                  <a:t>Solusi ideal </a:t>
                </a:r>
                <a:r>
                  <a:rPr lang="en-GB" sz="2000" dirty="0" err="1">
                    <a:solidFill>
                      <a:schemeClr val="dk1"/>
                    </a:solidFill>
                    <a:latin typeface="+mn-lt"/>
                    <a:ea typeface="Open Sans"/>
                    <a:cs typeface="Open Sans"/>
                    <a:sym typeface="Open Sans"/>
                  </a:rPr>
                  <a:t>positif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dihitung</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sebagai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p>
              <a:p>
                <a:pPr marL="342900" lvl="0">
                  <a:lnSpc>
                    <a:spcPct val="150000"/>
                  </a:lnSpc>
                </a:pPr>
                <a14:m>
                  <m:oMathPara xmlns:m="http://schemas.openxmlformats.org/officeDocument/2006/math">
                    <m:oMathParaPr>
                      <m:jc m:val="left"/>
                    </m:oMathParaPr>
                    <m:oMath xmlns:m="http://schemas.openxmlformats.org/officeDocument/2006/math">
                      <m:sSubSup>
                        <m:sSubSupPr>
                          <m:ctrlPr>
                            <a:rPr lang="en-US" sz="1800" i="1" smtClean="0">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𝐷</m:t>
                          </m:r>
                        </m:e>
                        <m:sub>
                          <m:r>
                            <a:rPr lang="en-US" sz="1800" i="1">
                              <a:effectLst/>
                              <a:latin typeface="Cambria Math" panose="02040503050406030204" pitchFamily="18" charset="0"/>
                              <a:ea typeface="Times New Roman" panose="02020603050405020304" pitchFamily="18" charset="0"/>
                              <a:cs typeface="TimesNewRomanPSMT"/>
                            </a:rPr>
                            <m:t>1</m:t>
                          </m:r>
                        </m:sub>
                        <m:sup>
                          <m:r>
                            <a:rPr lang="en-US" sz="1800" i="1">
                              <a:effectLst/>
                              <a:latin typeface="Cambria Math" panose="02040503050406030204" pitchFamily="18" charset="0"/>
                              <a:ea typeface="Times New Roman" panose="02020603050405020304" pitchFamily="18" charset="0"/>
                              <a:cs typeface="TimesNewRomanPSMT"/>
                            </a:rPr>
                            <m:t>+</m:t>
                          </m:r>
                        </m:sup>
                      </m:sSubSup>
                      <m:r>
                        <a:rPr lang="en-US" sz="1800" i="1">
                          <a:effectLst/>
                          <a:latin typeface="Cambria Math" panose="02040503050406030204" pitchFamily="18" charset="0"/>
                          <a:ea typeface="Times New Roman" panose="02020603050405020304" pitchFamily="18" charset="0"/>
                          <a:cs typeface="TimesNewRomanPSMT"/>
                        </a:rPr>
                        <m:t>=</m:t>
                      </m:r>
                      <m:rad>
                        <m:radPr>
                          <m:degHide m:val="on"/>
                          <m:ctrlPr>
                            <a:rPr lang="en-US" sz="1800" i="1">
                              <a:effectLst/>
                              <a:latin typeface="Cambria Math" panose="02040503050406030204" pitchFamily="18" charset="0"/>
                              <a:ea typeface="Times New Roman" panose="02020603050405020304" pitchFamily="18" charset="0"/>
                              <a:cs typeface="TimesNewRomanPSMT"/>
                            </a:rPr>
                          </m:ctrlPr>
                        </m:radPr>
                        <m:deg/>
                        <m:e>
                          <m:eqArr>
                            <m:eqArrPr>
                              <m:ctrlPr>
                                <a:rPr lang="en-US" sz="1800" i="1">
                                  <a:effectLst/>
                                  <a:latin typeface="Cambria Math" panose="02040503050406030204" pitchFamily="18" charset="0"/>
                                  <a:ea typeface="Times New Roman" panose="02020603050405020304" pitchFamily="18" charset="0"/>
                                  <a:cs typeface="TimesNewRomanPSMT"/>
                                </a:rPr>
                              </m:ctrlPr>
                            </m:eqArrPr>
                            <m:e>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1.6641−2.7735</m:t>
                                      </m:r>
                                    </m:e>
                                  </m:d>
                                </m:e>
                                <m:sup>
                                  <m:r>
                                    <a:rPr lang="en-US" sz="1800" i="1">
                                      <a:effectLst/>
                                      <a:latin typeface="Cambria Math" panose="02040503050406030204" pitchFamily="18" charset="0"/>
                                      <a:ea typeface="Times New Roman" panose="02020603050405020304" pitchFamily="18" charset="0"/>
                                      <a:cs typeface="TimesNewRomanPSMT"/>
                                    </a:rPr>
                                    <m:t>2</m:t>
                                  </m:r>
                                </m:sup>
                              </m:sSup>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2.1380−2.1380</m:t>
                                      </m:r>
                                    </m:e>
                                  </m:d>
                                </m:e>
                                <m:sup>
                                  <m:r>
                                    <a:rPr lang="en-US" sz="1800" i="1">
                                      <a:effectLst/>
                                      <a:latin typeface="Cambria Math" panose="02040503050406030204" pitchFamily="18" charset="0"/>
                                      <a:ea typeface="Times New Roman" panose="02020603050405020304" pitchFamily="18" charset="0"/>
                                      <a:cs typeface="TimesNewRomanPSMT"/>
                                    </a:rPr>
                                    <m:t>2</m:t>
                                  </m:r>
                                </m:sup>
                              </m:sSup>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0.7071−3.5355</m:t>
                                      </m:r>
                                    </m:e>
                                  </m:d>
                                </m:e>
                                <m:sup>
                                  <m:r>
                                    <a:rPr lang="en-US" sz="1800" i="1">
                                      <a:effectLst/>
                                      <a:latin typeface="Cambria Math" panose="02040503050406030204" pitchFamily="18" charset="0"/>
                                      <a:ea typeface="Times New Roman" panose="02020603050405020304" pitchFamily="18" charset="0"/>
                                      <a:cs typeface="TimesNewRomanPSMT"/>
                                    </a:rPr>
                                    <m:t>2</m:t>
                                  </m:r>
                                </m:sup>
                              </m:sSup>
                            </m:e>
                            <m:e>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1.3764−2.0647</m:t>
                                      </m:r>
                                    </m:e>
                                  </m:d>
                                </m:e>
                                <m:sup>
                                  <m:r>
                                    <a:rPr lang="en-US" sz="1800" i="1">
                                      <a:effectLst/>
                                      <a:latin typeface="Cambria Math" panose="02040503050406030204" pitchFamily="18" charset="0"/>
                                      <a:ea typeface="Times New Roman" panose="02020603050405020304" pitchFamily="18" charset="0"/>
                                      <a:cs typeface="TimesNewRomanPSMT"/>
                                    </a:rPr>
                                    <m:t>2</m:t>
                                  </m:r>
                                </m:sup>
                              </m:sSup>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2.6940−3.5921</m:t>
                                      </m:r>
                                    </m:e>
                                  </m:d>
                                </m:e>
                                <m:sup>
                                  <m:r>
                                    <a:rPr lang="en-US" sz="1800" i="1">
                                      <a:effectLst/>
                                      <a:latin typeface="Cambria Math" panose="02040503050406030204" pitchFamily="18" charset="0"/>
                                      <a:ea typeface="Times New Roman" panose="02020603050405020304" pitchFamily="18" charset="0"/>
                                      <a:cs typeface="TimesNewRomanPSMT"/>
                                    </a:rPr>
                                    <m:t>2</m:t>
                                  </m:r>
                                </m:sup>
                              </m:sSup>
                            </m:e>
                          </m:eqArr>
                        </m:e>
                      </m:rad>
                      <m:r>
                        <a:rPr lang="en-US" sz="1800" i="1">
                          <a:effectLst/>
                          <a:latin typeface="Cambria Math" panose="02040503050406030204" pitchFamily="18" charset="0"/>
                          <a:ea typeface="Times New Roman" panose="02020603050405020304" pitchFamily="18" charset="0"/>
                          <a:cs typeface="TimesNewRomanPSMT"/>
                        </a:rPr>
                        <m:t>=</m:t>
                      </m:r>
                      <m:r>
                        <a:rPr lang="en-US" sz="1800" i="1">
                          <a:effectLst/>
                          <a:latin typeface="Cambria Math" panose="02040503050406030204" pitchFamily="18" charset="0"/>
                          <a:ea typeface="MS Gothic" panose="020B0609070205080204" pitchFamily="49" charset="-128"/>
                          <a:cs typeface="Times New Roman" panose="02020603050405020304" pitchFamily="18" charset="0"/>
                        </a:rPr>
                        <m:t>3.242</m:t>
                      </m:r>
                    </m:oMath>
                  </m:oMathPara>
                </a14:m>
                <a:endParaRPr lang="en-GB" sz="2000" dirty="0">
                  <a:solidFill>
                    <a:schemeClr val="dk1"/>
                  </a:solidFill>
                  <a:latin typeface="+mn-lt"/>
                  <a:ea typeface="Open Sans"/>
                  <a:cs typeface="Open Sans"/>
                  <a:sym typeface="Open Sans"/>
                </a:endParaRPr>
              </a:p>
              <a:p>
                <a:pPr marL="342900">
                  <a:lnSpc>
                    <a:spcPct val="150000"/>
                  </a:lnSpc>
                </a:pPr>
                <a:r>
                  <a:rPr lang="en-GB" sz="2000" dirty="0">
                    <a:solidFill>
                      <a:schemeClr val="dk1"/>
                    </a:solidFill>
                    <a:latin typeface="+mn-lt"/>
                    <a:ea typeface="Open Sans"/>
                    <a:cs typeface="Open Sans"/>
                    <a:sym typeface="Open Sans"/>
                  </a:rPr>
                  <a:t>Solusi ideal </a:t>
                </a:r>
                <a:r>
                  <a:rPr lang="en-GB" sz="2000" dirty="0" err="1">
                    <a:solidFill>
                      <a:schemeClr val="dk1"/>
                    </a:solidFill>
                    <a:latin typeface="+mn-lt"/>
                    <a:ea typeface="Open Sans"/>
                    <a:cs typeface="Open Sans"/>
                    <a:sym typeface="Open Sans"/>
                  </a:rPr>
                  <a:t>negatif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dihitung</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sebagai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p>
              <a:p>
                <a:pPr marL="342900">
                  <a:lnSpc>
                    <a:spcPct val="150000"/>
                  </a:lnSpc>
                </a:pPr>
                <a14:m>
                  <m:oMathPara xmlns:m="http://schemas.openxmlformats.org/officeDocument/2006/math">
                    <m:oMathParaPr>
                      <m:jc m:val="left"/>
                    </m:oMathParaPr>
                    <m:oMath xmlns:m="http://schemas.openxmlformats.org/officeDocument/2006/math">
                      <m:sSubSup>
                        <m:sSubSupPr>
                          <m:ctrlPr>
                            <a:rPr lang="en-US" sz="1800" i="1" smtClean="0">
                              <a:effectLst/>
                              <a:latin typeface="Cambria Math" panose="02040503050406030204" pitchFamily="18" charset="0"/>
                              <a:ea typeface="Times New Roman" panose="02020603050405020304" pitchFamily="18" charset="0"/>
                              <a:cs typeface="TimesNewRomanPSMT"/>
                            </a:rPr>
                          </m:ctrlPr>
                        </m:sSubSupPr>
                        <m:e>
                          <m:r>
                            <a:rPr lang="en-US" sz="1800" i="1">
                              <a:effectLst/>
                              <a:latin typeface="Cambria Math" panose="02040503050406030204" pitchFamily="18" charset="0"/>
                              <a:ea typeface="Times New Roman" panose="02020603050405020304" pitchFamily="18" charset="0"/>
                              <a:cs typeface="TimesNewRomanPSMT"/>
                            </a:rPr>
                            <m:t>𝐷</m:t>
                          </m:r>
                        </m:e>
                        <m:sub>
                          <m:r>
                            <a:rPr lang="en-US" sz="1800" i="1">
                              <a:effectLst/>
                              <a:latin typeface="Cambria Math" panose="02040503050406030204" pitchFamily="18" charset="0"/>
                              <a:ea typeface="Times New Roman" panose="02020603050405020304" pitchFamily="18" charset="0"/>
                              <a:cs typeface="TimesNewRomanPSMT"/>
                            </a:rPr>
                            <m:t>1</m:t>
                          </m:r>
                        </m:sub>
                        <m:sup>
                          <m:r>
                            <a:rPr lang="en-US" sz="1800" i="1">
                              <a:effectLst/>
                              <a:latin typeface="Cambria Math" panose="02040503050406030204" pitchFamily="18" charset="0"/>
                              <a:ea typeface="Times New Roman" panose="02020603050405020304" pitchFamily="18" charset="0"/>
                              <a:cs typeface="TimesNewRomanPSMT"/>
                            </a:rPr>
                            <m:t>−</m:t>
                          </m:r>
                        </m:sup>
                      </m:sSubSup>
                      <m:r>
                        <a:rPr lang="en-US" sz="1800" i="1">
                          <a:effectLst/>
                          <a:latin typeface="Cambria Math" panose="02040503050406030204" pitchFamily="18" charset="0"/>
                          <a:ea typeface="Times New Roman" panose="02020603050405020304" pitchFamily="18" charset="0"/>
                          <a:cs typeface="TimesNewRomanPSMT"/>
                        </a:rPr>
                        <m:t>=</m:t>
                      </m:r>
                      <m:rad>
                        <m:radPr>
                          <m:degHide m:val="on"/>
                          <m:ctrlPr>
                            <a:rPr lang="en-US" sz="1800" i="1">
                              <a:effectLst/>
                              <a:latin typeface="Cambria Math" panose="02040503050406030204" pitchFamily="18" charset="0"/>
                              <a:ea typeface="Times New Roman" panose="02020603050405020304" pitchFamily="18" charset="0"/>
                              <a:cs typeface="TimesNewRomanPSMT"/>
                            </a:rPr>
                          </m:ctrlPr>
                        </m:radPr>
                        <m:deg/>
                        <m:e>
                          <m:eqArr>
                            <m:eqArrPr>
                              <m:ctrlPr>
                                <a:rPr lang="en-US" sz="1800" i="1">
                                  <a:effectLst/>
                                  <a:latin typeface="Cambria Math" panose="02040503050406030204" pitchFamily="18" charset="0"/>
                                  <a:ea typeface="Times New Roman" panose="02020603050405020304" pitchFamily="18" charset="0"/>
                                  <a:cs typeface="TimesNewRomanPSMT"/>
                                </a:rPr>
                              </m:ctrlPr>
                            </m:eqArrPr>
                            <m:e>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1.6641−0.5547</m:t>
                                      </m:r>
                                    </m:e>
                                  </m:d>
                                </m:e>
                                <m:sup>
                                  <m:r>
                                    <a:rPr lang="en-US" sz="1800" i="1">
                                      <a:effectLst/>
                                      <a:latin typeface="Cambria Math" panose="02040503050406030204" pitchFamily="18" charset="0"/>
                                      <a:ea typeface="Times New Roman" panose="02020603050405020304" pitchFamily="18" charset="0"/>
                                      <a:cs typeface="TimesNewRomanPSMT"/>
                                    </a:rPr>
                                    <m:t>2</m:t>
                                  </m:r>
                                </m:sup>
                              </m:sSup>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2.1380−1.0690</m:t>
                                      </m:r>
                                    </m:e>
                                  </m:d>
                                </m:e>
                                <m:sup>
                                  <m:r>
                                    <a:rPr lang="en-US" sz="1800" i="1">
                                      <a:effectLst/>
                                      <a:latin typeface="Cambria Math" panose="02040503050406030204" pitchFamily="18" charset="0"/>
                                      <a:ea typeface="Times New Roman" panose="02020603050405020304" pitchFamily="18" charset="0"/>
                                      <a:cs typeface="TimesNewRomanPSMT"/>
                                    </a:rPr>
                                    <m:t>2</m:t>
                                  </m:r>
                                </m:sup>
                              </m:sSup>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0.7071−0.7071</m:t>
                                      </m:r>
                                    </m:e>
                                  </m:d>
                                </m:e>
                                <m:sup>
                                  <m:r>
                                    <a:rPr lang="en-US" sz="1800" i="1">
                                      <a:effectLst/>
                                      <a:latin typeface="Cambria Math" panose="02040503050406030204" pitchFamily="18" charset="0"/>
                                      <a:ea typeface="Times New Roman" panose="02020603050405020304" pitchFamily="18" charset="0"/>
                                      <a:cs typeface="TimesNewRomanPSMT"/>
                                    </a:rPr>
                                    <m:t>2</m:t>
                                  </m:r>
                                </m:sup>
                              </m:sSup>
                            </m:e>
                            <m:e>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1.3764−0.6882</m:t>
                                      </m:r>
                                    </m:e>
                                  </m:d>
                                </m:e>
                                <m:sup>
                                  <m:r>
                                    <a:rPr lang="en-US" sz="1800" i="1">
                                      <a:effectLst/>
                                      <a:latin typeface="Cambria Math" panose="02040503050406030204" pitchFamily="18" charset="0"/>
                                      <a:ea typeface="Times New Roman" panose="02020603050405020304" pitchFamily="18" charset="0"/>
                                      <a:cs typeface="TimesNewRomanPSMT"/>
                                    </a:rPr>
                                    <m:t>2</m:t>
                                  </m:r>
                                </m:sup>
                              </m:sSup>
                              <m:r>
                                <a:rPr lang="en-US" sz="1800" i="1">
                                  <a:effectLst/>
                                  <a:latin typeface="Cambria Math" panose="02040503050406030204" pitchFamily="18" charset="0"/>
                                  <a:ea typeface="Times New Roman" panose="02020603050405020304" pitchFamily="18" charset="0"/>
                                  <a:cs typeface="TimesNewRomanPSMT"/>
                                </a:rPr>
                                <m:t>+</m:t>
                              </m:r>
                              <m:sSup>
                                <m:sSupPr>
                                  <m:ctrlPr>
                                    <a:rPr lang="en-US" sz="1800" i="1">
                                      <a:effectLst/>
                                      <a:latin typeface="Cambria Math" panose="02040503050406030204" pitchFamily="18" charset="0"/>
                                      <a:ea typeface="Times New Roman" panose="02020603050405020304" pitchFamily="18" charset="0"/>
                                      <a:cs typeface="TimesNewRomanPSMT"/>
                                    </a:rPr>
                                  </m:ctrlPr>
                                </m:sSupPr>
                                <m:e>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2.6940−0.8980</m:t>
                                      </m:r>
                                    </m:e>
                                  </m:d>
                                </m:e>
                                <m:sup>
                                  <m:r>
                                    <a:rPr lang="en-US" sz="1800" i="1">
                                      <a:effectLst/>
                                      <a:latin typeface="Cambria Math" panose="02040503050406030204" pitchFamily="18" charset="0"/>
                                      <a:ea typeface="Times New Roman" panose="02020603050405020304" pitchFamily="18" charset="0"/>
                                      <a:cs typeface="TimesNewRomanPSMT"/>
                                    </a:rPr>
                                    <m:t>2</m:t>
                                  </m:r>
                                </m:sup>
                              </m:sSup>
                            </m:e>
                          </m:eqArr>
                        </m:e>
                      </m:rad>
                      <m:r>
                        <a:rPr lang="en-US" sz="1800" i="1">
                          <a:effectLst/>
                          <a:latin typeface="Cambria Math" panose="02040503050406030204" pitchFamily="18" charset="0"/>
                          <a:ea typeface="Times New Roman" panose="02020603050405020304" pitchFamily="18" charset="0"/>
                          <a:cs typeface="TimesNewRomanPSMT"/>
                        </a:rPr>
                        <m:t>=</m:t>
                      </m:r>
                      <m:r>
                        <a:rPr lang="en-US" sz="1800" i="1">
                          <a:effectLst/>
                          <a:latin typeface="Cambria Math" panose="02040503050406030204" pitchFamily="18" charset="0"/>
                          <a:ea typeface="MS Gothic" panose="020B0609070205080204" pitchFamily="49" charset="-128"/>
                          <a:cs typeface="Times New Roman" panose="02020603050405020304" pitchFamily="18" charset="0"/>
                        </a:rPr>
                        <m:t>2.464</m:t>
                      </m:r>
                    </m:oMath>
                  </m:oMathPara>
                </a14:m>
                <a:endParaRPr lang="en-US" sz="1800" dirty="0">
                  <a:effectLst/>
                  <a:latin typeface="TimesNewRomanPSMT"/>
                  <a:ea typeface="Times New Roman" panose="02020603050405020304" pitchFamily="18" charset="0"/>
                  <a:cs typeface="TimesNewRomanPSMT"/>
                </a:endParaRPr>
              </a:p>
              <a:p>
                <a:pPr marL="342900" lvl="0" indent="-342900">
                  <a:lnSpc>
                    <a:spcPct val="150000"/>
                  </a:lnSpc>
                  <a:buFont typeface="Arial" panose="020B0604020202020204" pitchFamily="34" charset="0"/>
                  <a:buChar char="•"/>
                </a:pPr>
                <a:endParaRPr lang="en-GB" sz="2000" dirty="0">
                  <a:solidFill>
                    <a:schemeClr val="dk1"/>
                  </a:solidFill>
                  <a:latin typeface="+mn-lt"/>
                  <a:ea typeface="Open Sans"/>
                  <a:cs typeface="Open Sans"/>
                  <a:sym typeface="Open Sans"/>
                </a:endParaRP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4855776"/>
              </a:xfrm>
              <a:prstGeom prst="rect">
                <a:avLst/>
              </a:prstGeom>
              <a:blipFill>
                <a:blip r:embed="rId3"/>
                <a:stretch>
                  <a:fillRect l="-507"/>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947862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3188140"/>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GB" sz="2000" dirty="0">
                    <a:solidFill>
                      <a:schemeClr val="dk1"/>
                    </a:solidFill>
                    <a:latin typeface="+mn-lt"/>
                    <a:ea typeface="Open Sans"/>
                    <a:cs typeface="Open Sans"/>
                    <a:sym typeface="Open Sans"/>
                  </a:rPr>
                  <a:t>Menentukan Nilai </a:t>
                </a:r>
                <a:r>
                  <a:rPr lang="en-GB" sz="2000" dirty="0" err="1">
                    <a:solidFill>
                      <a:schemeClr val="dk1"/>
                    </a:solidFill>
                    <a:latin typeface="+mn-lt"/>
                    <a:ea typeface="Open Sans"/>
                    <a:cs typeface="Open Sans"/>
                    <a:sym typeface="Open Sans"/>
                  </a:rPr>
                  <a:t>Preferensi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Setiap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Alternatif</a:t>
                </a:r>
                <a:endParaRPr lang="en-GB" sz="2000" dirty="0">
                  <a:solidFill>
                    <a:schemeClr val="dk1"/>
                  </a:solidFill>
                  <a:latin typeface="+mn-lt"/>
                  <a:ea typeface="Open Sans"/>
                  <a:cs typeface="Open Sans"/>
                  <a:sym typeface="Open Sans"/>
                </a:endParaRPr>
              </a:p>
              <a:p>
                <a:pPr marL="342900" lvl="0">
                  <a:lnSpc>
                    <a:spcPct val="150000"/>
                  </a:lnSpc>
                </a:pPr>
                <a:r>
                  <a:rPr lang="en-GB" sz="2000" dirty="0">
                    <a:solidFill>
                      <a:schemeClr val="dk1"/>
                    </a:solidFill>
                    <a:latin typeface="+mn-lt"/>
                    <a:ea typeface="Open Sans"/>
                    <a:cs typeface="Open Sans"/>
                    <a:sym typeface="Open Sans"/>
                  </a:rPr>
                  <a:t>Nilai </a:t>
                </a:r>
                <a14:m>
                  <m:oMath xmlns:m="http://schemas.openxmlformats.org/officeDocument/2006/math">
                    <m:sSub>
                      <m:sSubPr>
                        <m:ctrlPr>
                          <a:rPr lang="en-GB" sz="2000" i="1" smtClean="0">
                            <a:solidFill>
                              <a:schemeClr val="dk1"/>
                            </a:solidFill>
                            <a:latin typeface="Cambria Math" panose="02040503050406030204" pitchFamily="18" charset="0"/>
                            <a:ea typeface="Open Sans"/>
                            <a:cs typeface="Open Sans"/>
                            <a:sym typeface="Open Sans"/>
                          </a:rPr>
                        </m:ctrlPr>
                      </m:sSubPr>
                      <m:e>
                        <m:r>
                          <a:rPr lang="en-US" sz="2000" b="0" i="1" smtClean="0">
                            <a:solidFill>
                              <a:schemeClr val="dk1"/>
                            </a:solidFill>
                            <a:latin typeface="Cambria Math" panose="02040503050406030204" pitchFamily="18" charset="0"/>
                            <a:ea typeface="Open Sans"/>
                            <a:cs typeface="Open Sans"/>
                            <a:sym typeface="Open Sans"/>
                          </a:rPr>
                          <m:t>𝑉</m:t>
                        </m:r>
                      </m:e>
                      <m:sub>
                        <m:r>
                          <a:rPr lang="en-US" sz="2000" b="0" i="1" smtClean="0">
                            <a:solidFill>
                              <a:schemeClr val="dk1"/>
                            </a:solidFill>
                            <a:latin typeface="Cambria Math" panose="02040503050406030204" pitchFamily="18" charset="0"/>
                            <a:ea typeface="Open Sans"/>
                            <a:cs typeface="Open Sans"/>
                            <a:sym typeface="Open Sans"/>
                          </a:rPr>
                          <m:t>𝑖</m:t>
                        </m:r>
                      </m:sub>
                    </m:sSub>
                  </m:oMath>
                </a14:m>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lebih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besar</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menunjukkan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bahwa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alternatif</a:t>
                </a:r>
                <a:r>
                  <a:rPr lang="en-GB" sz="2000" dirty="0">
                    <a:solidFill>
                      <a:schemeClr val="dk1"/>
                    </a:solidFill>
                    <a:latin typeface="+mn-lt"/>
                    <a:ea typeface="Open Sans"/>
                    <a:cs typeface="Open Sans"/>
                    <a:sym typeface="Open Sans"/>
                  </a:rPr>
                  <a:t> </a:t>
                </a:r>
                <a14:m>
                  <m:oMath xmlns:m="http://schemas.openxmlformats.org/officeDocument/2006/math">
                    <m:sSub>
                      <m:sSubPr>
                        <m:ctrlPr>
                          <a:rPr lang="en-GB" sz="2000" i="1">
                            <a:solidFill>
                              <a:schemeClr val="dk1"/>
                            </a:solidFill>
                            <a:latin typeface="Cambria Math" panose="02040503050406030204" pitchFamily="18" charset="0"/>
                            <a:ea typeface="Open Sans"/>
                            <a:cs typeface="Open Sans"/>
                            <a:sym typeface="Open Sans"/>
                          </a:rPr>
                        </m:ctrlPr>
                      </m:sSubPr>
                      <m:e>
                        <m:r>
                          <a:rPr lang="en-US" sz="2000" i="1">
                            <a:solidFill>
                              <a:schemeClr val="dk1"/>
                            </a:solidFill>
                            <a:latin typeface="Cambria Math" panose="02040503050406030204" pitchFamily="18" charset="0"/>
                            <a:ea typeface="Open Sans"/>
                            <a:cs typeface="Open Sans"/>
                            <a:sym typeface="Open Sans"/>
                          </a:rPr>
                          <m:t>𝑉</m:t>
                        </m:r>
                      </m:e>
                      <m:sub>
                        <m:r>
                          <a:rPr lang="en-US" sz="2000" i="1">
                            <a:solidFill>
                              <a:schemeClr val="dk1"/>
                            </a:solidFill>
                            <a:latin typeface="Cambria Math" panose="02040503050406030204" pitchFamily="18" charset="0"/>
                            <a:ea typeface="Open Sans"/>
                            <a:cs typeface="Open Sans"/>
                            <a:sym typeface="Open Sans"/>
                          </a:rPr>
                          <m:t>𝑖</m:t>
                        </m:r>
                      </m:sub>
                    </m:sSub>
                  </m:oMath>
                </a14:m>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lebih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dipilih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Menghitung</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preferensi</a:t>
                </a:r>
                <a:r>
                  <a:rPr lang="en-GB" sz="2000" dirty="0">
                    <a:solidFill>
                      <a:schemeClr val="dk1"/>
                    </a:solidFill>
                    <a:latin typeface="+mn-lt"/>
                    <a:ea typeface="Open Sans"/>
                    <a:cs typeface="Open Sans"/>
                    <a:sym typeface="Open Sans"/>
                  </a:rPr>
                  <a:t>:</a:t>
                </a:r>
              </a:p>
              <a:p>
                <a:pPr marL="342900" lvl="0">
                  <a:lnSpc>
                    <a:spcPct val="150000"/>
                  </a:lnSpc>
                </a:pPr>
                <a14:m>
                  <m:oMathPara xmlns:m="http://schemas.openxmlformats.org/officeDocument/2006/math">
                    <m:oMathParaPr>
                      <m:jc m:val="left"/>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NewRomanPSMT"/>
                            </a:rPr>
                          </m:ctrlPr>
                        </m:sSubPr>
                        <m:e>
                          <m:r>
                            <a:rPr lang="en-US" sz="1800" i="1">
                              <a:effectLst/>
                              <a:latin typeface="Cambria Math" panose="02040503050406030204" pitchFamily="18" charset="0"/>
                              <a:ea typeface="Times New Roman" panose="02020603050405020304" pitchFamily="18" charset="0"/>
                              <a:cs typeface="TimesNewRomanPSMT"/>
                            </a:rPr>
                            <m:t>𝑣</m:t>
                          </m:r>
                        </m:e>
                        <m:sub>
                          <m:r>
                            <a:rPr lang="en-US" sz="1800" i="1">
                              <a:effectLst/>
                              <a:latin typeface="Cambria Math" panose="02040503050406030204" pitchFamily="18" charset="0"/>
                              <a:ea typeface="Times New Roman" panose="02020603050405020304" pitchFamily="18" charset="0"/>
                              <a:cs typeface="TimesNewRomanPSMT"/>
                            </a:rPr>
                            <m:t>1</m:t>
                          </m:r>
                        </m:sub>
                      </m:sSub>
                      <m:r>
                        <a:rPr lang="en-US" sz="1800">
                          <a:effectLst/>
                          <a:latin typeface="Cambria Math" panose="02040503050406030204" pitchFamily="18" charset="0"/>
                          <a:ea typeface="Times New Roman" panose="02020603050405020304" pitchFamily="18" charset="0"/>
                          <a:cs typeface="TimesNewRomanPSMT"/>
                        </a:rPr>
                        <m:t>=</m:t>
                      </m:r>
                      <m:f>
                        <m:fPr>
                          <m:ctrlPr>
                            <a:rPr lang="en-US" sz="1800" i="1">
                              <a:effectLst/>
                              <a:latin typeface="Cambria Math" panose="02040503050406030204" pitchFamily="18" charset="0"/>
                              <a:ea typeface="Times New Roman" panose="02020603050405020304" pitchFamily="18" charset="0"/>
                              <a:cs typeface="TimesNewRomanPSMT"/>
                            </a:rPr>
                          </m:ctrlPr>
                        </m:fPr>
                        <m:num>
                          <m:r>
                            <a:rPr lang="en-US" sz="1800" i="1">
                              <a:effectLst/>
                              <a:latin typeface="Cambria Math" panose="02040503050406030204" pitchFamily="18" charset="0"/>
                              <a:ea typeface="Times New Roman" panose="02020603050405020304" pitchFamily="18" charset="0"/>
                              <a:cs typeface="TimesNewRomanPSMT"/>
                            </a:rPr>
                            <m:t>2.464</m:t>
                          </m:r>
                        </m:num>
                        <m:den>
                          <m:r>
                            <a:rPr lang="en-US" sz="1800">
                              <a:effectLst/>
                              <a:latin typeface="Cambria Math" panose="02040503050406030204" pitchFamily="18" charset="0"/>
                              <a:ea typeface="Times New Roman" panose="02020603050405020304" pitchFamily="18" charset="0"/>
                              <a:cs typeface="TimesNewRomanPSMT"/>
                            </a:rPr>
                            <m:t>2.464+3.</m:t>
                          </m:r>
                          <m:r>
                            <a:rPr lang="en-US" sz="1800" i="1">
                              <a:effectLst/>
                              <a:latin typeface="Cambria Math" panose="02040503050406030204" pitchFamily="18" charset="0"/>
                              <a:ea typeface="MS Gothic" panose="020B0609070205080204" pitchFamily="49" charset="-128"/>
                              <a:cs typeface="Times New Roman" panose="02020603050405020304" pitchFamily="18" charset="0"/>
                            </a:rPr>
                            <m:t>242</m:t>
                          </m:r>
                        </m:den>
                      </m:f>
                      <m:r>
                        <a:rPr lang="en-US" sz="1800" i="1">
                          <a:effectLst/>
                          <a:latin typeface="Cambria Math" panose="02040503050406030204" pitchFamily="18" charset="0"/>
                          <a:ea typeface="Times New Roman" panose="02020603050405020304" pitchFamily="18" charset="0"/>
                          <a:cs typeface="TimesNewRomanPSMT"/>
                        </a:rPr>
                        <m:t>=0.</m:t>
                      </m:r>
                      <m:r>
                        <a:rPr lang="en-US" sz="1800">
                          <a:effectLst/>
                          <a:latin typeface="Cambria Math" panose="02040503050406030204" pitchFamily="18" charset="0"/>
                          <a:ea typeface="Times New Roman" panose="02020603050405020304" pitchFamily="18" charset="0"/>
                          <a:cs typeface="TimesNewRomanPSMT"/>
                        </a:rPr>
                        <m:t>4319</m:t>
                      </m:r>
                    </m:oMath>
                  </m:oMathPara>
                </a14:m>
                <a:endParaRPr lang="en-US" sz="1800" dirty="0">
                  <a:effectLst/>
                  <a:latin typeface="TimesNewRomanPSMT"/>
                  <a:ea typeface="Times New Roman" panose="02020603050405020304" pitchFamily="18" charset="0"/>
                  <a:cs typeface="TimesNewRomanPSMT"/>
                </a:endParaRPr>
              </a:p>
              <a:p>
                <a:pPr lvl="0">
                  <a:lnSpc>
                    <a:spcPct val="150000"/>
                  </a:lnSpc>
                </a:pPr>
                <a:endParaRPr lang="en-GB" sz="2000" dirty="0">
                  <a:solidFill>
                    <a:schemeClr val="dk1"/>
                  </a:solidFill>
                  <a:latin typeface="+mn-lt"/>
                  <a:ea typeface="Open Sans"/>
                  <a:cs typeface="Open Sans"/>
                  <a:sym typeface="Open Sans"/>
                </a:endParaRPr>
              </a:p>
              <a:p>
                <a:pPr marL="342900" lvl="0">
                  <a:lnSpc>
                    <a:spcPct val="150000"/>
                  </a:lnSpc>
                </a:pPr>
                <a:r>
                  <a:rPr lang="en-GB" sz="2000" dirty="0">
                    <a:solidFill>
                      <a:schemeClr val="dk1"/>
                    </a:solidFill>
                    <a:latin typeface="+mn-lt"/>
                    <a:ea typeface="Open Sans"/>
                    <a:cs typeface="Open Sans"/>
                    <a:sym typeface="Open Sans"/>
                  </a:rPr>
                  <a:t>Proses </a:t>
                </a:r>
                <a:r>
                  <a:rPr lang="en-GB" sz="2000" dirty="0" err="1">
                    <a:solidFill>
                      <a:schemeClr val="dk1"/>
                    </a:solidFill>
                    <a:latin typeface="+mn-lt"/>
                    <a:ea typeface="Open Sans"/>
                    <a:cs typeface="Open Sans"/>
                    <a:sym typeface="Open Sans"/>
                  </a:rPr>
                  <a:t>tersebut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berlanjut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hingga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menghasilkan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perangkingan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seperti</a:t>
                </a:r>
                <a:r>
                  <a:rPr lang="en-GB" sz="2000" dirty="0">
                    <a:solidFill>
                      <a:schemeClr val="dk1"/>
                    </a:solidFill>
                    <a:latin typeface="+mn-lt"/>
                    <a:ea typeface="Open Sans"/>
                    <a:cs typeface="Open Sans"/>
                    <a:sym typeface="Open Sans"/>
                  </a:rPr>
                  <a:t> table </a:t>
                </a: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a:t>
                </a: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3188140"/>
              </a:xfrm>
              <a:prstGeom prst="rect">
                <a:avLst/>
              </a:prstGeom>
              <a:blipFill>
                <a:blip r:embed="rId3"/>
                <a:stretch>
                  <a:fillRect l="-507" b="-765"/>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218637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3"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4"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5"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6"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6"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aphicFrame>
        <p:nvGraphicFramePr>
          <p:cNvPr id="2" name="Table 1">
            <a:extLst>
              <a:ext uri="{FF2B5EF4-FFF2-40B4-BE49-F238E27FC236}">
                <a16:creationId xmlns:a16="http://schemas.microsoft.com/office/drawing/2014/main" id="{462AC9E2-DB38-DF18-DABC-C8343277265F}"/>
              </a:ext>
            </a:extLst>
          </p:cNvPr>
          <p:cNvGraphicFramePr>
            <a:graphicFrameLocks noGrp="1"/>
          </p:cNvGraphicFramePr>
          <p:nvPr>
            <p:extLst>
              <p:ext uri="{D42A27DB-BD31-4B8C-83A1-F6EECF244321}">
                <p14:modId xmlns:p14="http://schemas.microsoft.com/office/powerpoint/2010/main" val="763762920"/>
              </p:ext>
            </p:extLst>
          </p:nvPr>
        </p:nvGraphicFramePr>
        <p:xfrm>
          <a:off x="2071148" y="2791994"/>
          <a:ext cx="7899404" cy="1739268"/>
        </p:xfrm>
        <a:graphic>
          <a:graphicData uri="http://schemas.openxmlformats.org/drawingml/2006/table">
            <a:tbl>
              <a:tblPr firstRow="1" firstCol="1" bandRow="1">
                <a:tableStyleId>{21E4AEA4-8DFA-4A89-87EB-49C32662AFE0}</a:tableStyleId>
              </a:tblPr>
              <a:tblGrid>
                <a:gridCol w="1974851">
                  <a:extLst>
                    <a:ext uri="{9D8B030D-6E8A-4147-A177-3AD203B41FA5}">
                      <a16:colId xmlns:a16="http://schemas.microsoft.com/office/drawing/2014/main" val="2922636395"/>
                    </a:ext>
                  </a:extLst>
                </a:gridCol>
                <a:gridCol w="1974851">
                  <a:extLst>
                    <a:ext uri="{9D8B030D-6E8A-4147-A177-3AD203B41FA5}">
                      <a16:colId xmlns:a16="http://schemas.microsoft.com/office/drawing/2014/main" val="1171550787"/>
                    </a:ext>
                  </a:extLst>
                </a:gridCol>
                <a:gridCol w="1974851">
                  <a:extLst>
                    <a:ext uri="{9D8B030D-6E8A-4147-A177-3AD203B41FA5}">
                      <a16:colId xmlns:a16="http://schemas.microsoft.com/office/drawing/2014/main" val="3084301524"/>
                    </a:ext>
                  </a:extLst>
                </a:gridCol>
                <a:gridCol w="1974851">
                  <a:extLst>
                    <a:ext uri="{9D8B030D-6E8A-4147-A177-3AD203B41FA5}">
                      <a16:colId xmlns:a16="http://schemas.microsoft.com/office/drawing/2014/main" val="1617916215"/>
                    </a:ext>
                  </a:extLst>
                </a:gridCol>
              </a:tblGrid>
              <a:tr h="245110">
                <a:tc>
                  <a:txBody>
                    <a:bodyPr/>
                    <a:lstStyle/>
                    <a:p>
                      <a:pPr marL="0" marR="0" algn="ctr">
                        <a:lnSpc>
                          <a:spcPct val="115000"/>
                        </a:lnSpc>
                        <a:spcBef>
                          <a:spcPts val="0"/>
                        </a:spcBef>
                        <a:spcAft>
                          <a:spcPts val="0"/>
                        </a:spcAft>
                      </a:pPr>
                      <a:r>
                        <a:rPr lang="en-US" sz="1800">
                          <a:effectLst/>
                        </a:rPr>
                        <a:t>Alternatif</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Nama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V</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Rank</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1230387"/>
                  </a:ext>
                </a:extLst>
              </a:tr>
              <a:tr h="245110">
                <a:tc>
                  <a:txBody>
                    <a:bodyPr/>
                    <a:lstStyle/>
                    <a:p>
                      <a:pPr marL="0" marR="0" algn="ctr">
                        <a:lnSpc>
                          <a:spcPct val="115000"/>
                        </a:lnSpc>
                        <a:spcBef>
                          <a:spcPts val="0"/>
                        </a:spcBef>
                        <a:spcAft>
                          <a:spcPts val="0"/>
                        </a:spcAft>
                      </a:pPr>
                      <a:r>
                        <a:rPr lang="en-US" sz="1800">
                          <a:effectLst/>
                        </a:rPr>
                        <a:t>A01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Pelita Bangsa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0.4319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8607261"/>
                  </a:ext>
                </a:extLst>
              </a:tr>
              <a:tr h="245110">
                <a:tc>
                  <a:txBody>
                    <a:bodyPr/>
                    <a:lstStyle/>
                    <a:p>
                      <a:pPr marL="0" marR="0" algn="ctr">
                        <a:lnSpc>
                          <a:spcPct val="115000"/>
                        </a:lnSpc>
                        <a:spcBef>
                          <a:spcPts val="0"/>
                        </a:spcBef>
                        <a:spcAft>
                          <a:spcPts val="0"/>
                        </a:spcAft>
                      </a:pPr>
                      <a:r>
                        <a:rPr lang="en-US" sz="1800">
                          <a:effectLst/>
                        </a:rPr>
                        <a:t>A02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Pelita Harapan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0.4701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80042345"/>
                  </a:ext>
                </a:extLst>
              </a:tr>
              <a:tr h="245110">
                <a:tc>
                  <a:txBody>
                    <a:bodyPr/>
                    <a:lstStyle/>
                    <a:p>
                      <a:pPr marL="0" marR="0" algn="ctr">
                        <a:lnSpc>
                          <a:spcPct val="115000"/>
                        </a:lnSpc>
                        <a:spcBef>
                          <a:spcPts val="0"/>
                        </a:spcBef>
                        <a:spcAft>
                          <a:spcPts val="0"/>
                        </a:spcAft>
                      </a:pPr>
                      <a:r>
                        <a:rPr lang="en-US" sz="1800">
                          <a:effectLst/>
                        </a:rPr>
                        <a:t>A03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Kreatif Pemuda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0.5371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6955941"/>
                  </a:ext>
                </a:extLst>
              </a:tr>
              <a:tr h="245110">
                <a:tc>
                  <a:txBody>
                    <a:bodyPr/>
                    <a:lstStyle/>
                    <a:p>
                      <a:pPr marL="0" marR="0" algn="ctr">
                        <a:lnSpc>
                          <a:spcPct val="115000"/>
                        </a:lnSpc>
                        <a:spcBef>
                          <a:spcPts val="0"/>
                        </a:spcBef>
                        <a:spcAft>
                          <a:spcPts val="0"/>
                        </a:spcAft>
                      </a:pPr>
                      <a:r>
                        <a:rPr lang="en-US" sz="1800">
                          <a:effectLst/>
                        </a:rPr>
                        <a:t>A04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Kemapertika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0.1285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6134901"/>
                  </a:ext>
                </a:extLst>
              </a:tr>
              <a:tr h="245110">
                <a:tc>
                  <a:txBody>
                    <a:bodyPr/>
                    <a:lstStyle/>
                    <a:p>
                      <a:pPr marL="0" marR="0" algn="ctr">
                        <a:lnSpc>
                          <a:spcPct val="115000"/>
                        </a:lnSpc>
                        <a:spcBef>
                          <a:spcPts val="0"/>
                        </a:spcBef>
                        <a:spcAft>
                          <a:spcPts val="0"/>
                        </a:spcAft>
                      </a:pPr>
                      <a:r>
                        <a:rPr lang="en-US" sz="1800">
                          <a:effectLst/>
                        </a:rPr>
                        <a:t>A05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Teratai Pampang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0.4196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3499809"/>
                  </a:ext>
                </a:extLst>
              </a:tr>
            </a:tbl>
          </a:graphicData>
        </a:graphic>
      </p:graphicFrame>
    </p:spTree>
    <p:extLst>
      <p:ext uri="{BB962C8B-B14F-4D97-AF65-F5344CB8AC3E}">
        <p14:creationId xmlns:p14="http://schemas.microsoft.com/office/powerpoint/2010/main" val="4191924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46507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dirty="0">
                    <a:solidFill>
                      <a:schemeClr val="dk1"/>
                    </a:solidFill>
                    <a:latin typeface="+mn-lt"/>
                    <a:ea typeface="Open Sans"/>
                    <a:cs typeface="Open Sans"/>
                    <a:sym typeface="Open Sans"/>
                  </a:rPr>
                  <a:t>Perhitungan </a:t>
                </a:r>
                <a:r>
                  <a:rPr lang="en-GB" sz="2400" b="1" dirty="0" err="1">
                    <a:solidFill>
                      <a:schemeClr val="dk1"/>
                    </a:solidFill>
                    <a:latin typeface="+mn-lt"/>
                    <a:ea typeface="Open Sans"/>
                    <a:cs typeface="Open Sans"/>
                    <a:sym typeface="Open Sans"/>
                  </a:rPr>
                  <a:t>Metode</a:t>
                </a:r>
                <a:r>
                  <a:rPr lang="en-GB" sz="2400" b="1" dirty="0">
                    <a:solidFill>
                      <a:schemeClr val="dk1"/>
                    </a:solidFill>
                    <a:latin typeface="+mn-lt"/>
                    <a:ea typeface="Open Sans"/>
                    <a:cs typeface="Open Sans"/>
                    <a:sym typeface="Open Sans"/>
                  </a:rPr>
                  <a:t> VIKOR</a:t>
                </a: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342900" lvl="0" indent="-342900">
                  <a:lnSpc>
                    <a:spcPct val="150000"/>
                  </a:lnSpc>
                  <a:buFont typeface="Arial" panose="020B0604020202020204" pitchFamily="34" charset="0"/>
                  <a:buChar char="•"/>
                </a:pPr>
                <a:r>
                  <a:rPr lang="nn-NO" sz="2000" dirty="0">
                    <a:solidFill>
                      <a:schemeClr val="dk1"/>
                    </a:solidFill>
                    <a:latin typeface="+mn-lt"/>
                    <a:ea typeface="Open Sans"/>
                    <a:cs typeface="Open Sans"/>
                    <a:sym typeface="Open Sans"/>
                  </a:rPr>
                  <a:t>Menentukan Nilai Maximum dan Minimum dari Solusi Ideal Setiap Kriteria untuk Membuat Matriks Normalisasi</a:t>
                </a:r>
              </a:p>
              <a:p>
                <a:pPr marL="342900" lvl="0" indent="-342900">
                  <a:lnSpc>
                    <a:spcPct val="150000"/>
                  </a:lnSpc>
                  <a:buFont typeface="Arial" panose="020B0604020202020204" pitchFamily="34" charset="0"/>
                  <a:buChar char="•"/>
                </a:pPr>
                <a:endParaRPr lang="nn-NO" sz="2000" dirty="0">
                  <a:solidFill>
                    <a:schemeClr val="dk1"/>
                  </a:solidFill>
                  <a:latin typeface="+mn-lt"/>
                  <a:ea typeface="Open Sans"/>
                  <a:cs typeface="Open Sans"/>
                  <a:sym typeface="Open Sans"/>
                </a:endParaRPr>
              </a:p>
              <a:p>
                <a:pPr marL="342900" lvl="0" indent="-342900">
                  <a:lnSpc>
                    <a:spcPct val="150000"/>
                  </a:lnSpc>
                  <a:buFont typeface="Arial" panose="020B0604020202020204" pitchFamily="34" charset="0"/>
                  <a:buChar char="•"/>
                </a:pPr>
                <a:endParaRPr lang="nn-NO" sz="2000" dirty="0">
                  <a:solidFill>
                    <a:schemeClr val="dk1"/>
                  </a:solidFill>
                  <a:latin typeface="+mn-lt"/>
                  <a:ea typeface="Open Sans"/>
                  <a:cs typeface="Open Sans"/>
                  <a:sym typeface="Open Sans"/>
                </a:endParaRPr>
              </a:p>
              <a:p>
                <a:pPr marL="342900" lvl="0" indent="-342900">
                  <a:lnSpc>
                    <a:spcPct val="150000"/>
                  </a:lnSpc>
                  <a:buFont typeface="Arial" panose="020B0604020202020204" pitchFamily="34" charset="0"/>
                  <a:buChar char="•"/>
                </a:pPr>
                <a:endParaRPr lang="nn-NO" sz="2000" dirty="0">
                  <a:solidFill>
                    <a:schemeClr val="dk1"/>
                  </a:solidFill>
                  <a:latin typeface="+mn-lt"/>
                  <a:ea typeface="Open Sans"/>
                  <a:cs typeface="Open Sans"/>
                  <a:sym typeface="Open Sans"/>
                </a:endParaRPr>
              </a:p>
              <a:p>
                <a:pPr marL="342900">
                  <a:lnSpc>
                    <a:spcPct val="150000"/>
                  </a:lnSpc>
                </a:pPr>
                <a14:m>
                  <m:oMathPara xmlns:m="http://schemas.openxmlformats.org/officeDocument/2006/math">
                    <m:oMathParaPr>
                      <m:jc m:val="left"/>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NewRomanPSMT"/>
                            </a:rPr>
                          </m:ctrlPr>
                        </m:sSubPr>
                        <m:e>
                          <m:r>
                            <a:rPr lang="en-US" sz="1800" i="1">
                              <a:effectLst/>
                              <a:latin typeface="Cambria Math" panose="02040503050406030204" pitchFamily="18" charset="0"/>
                              <a:ea typeface="Times New Roman" panose="02020603050405020304" pitchFamily="18" charset="0"/>
                              <a:cs typeface="TimesNewRomanPSMT"/>
                            </a:rPr>
                            <m:t>𝑁</m:t>
                          </m:r>
                        </m:e>
                        <m:sub>
                          <m:r>
                            <a:rPr lang="en-US" sz="1800" i="1">
                              <a:effectLst/>
                              <a:latin typeface="Cambria Math" panose="02040503050406030204" pitchFamily="18" charset="0"/>
                              <a:ea typeface="Times New Roman" panose="02020603050405020304" pitchFamily="18" charset="0"/>
                              <a:cs typeface="TimesNewRomanPSMT"/>
                            </a:rPr>
                            <m:t>11</m:t>
                          </m:r>
                        </m:sub>
                      </m:sSub>
                      <m:r>
                        <a:rPr lang="en-US" sz="1800">
                          <a:effectLst/>
                          <a:latin typeface="Cambria Math" panose="02040503050406030204" pitchFamily="18" charset="0"/>
                          <a:ea typeface="Times New Roman" panose="02020603050405020304" pitchFamily="18" charset="0"/>
                          <a:cs typeface="TimesNewRomanPSMT"/>
                        </a:rPr>
                        <m:t>=</m:t>
                      </m:r>
                      <m:f>
                        <m:fPr>
                          <m:ctrlPr>
                            <a:rPr lang="en-US" sz="1800" i="1">
                              <a:effectLst/>
                              <a:latin typeface="Cambria Math" panose="02040503050406030204" pitchFamily="18" charset="0"/>
                              <a:ea typeface="Times New Roman" panose="02020603050405020304" pitchFamily="18" charset="0"/>
                              <a:cs typeface="TimesNewRomanPSMT"/>
                            </a:rPr>
                          </m:ctrlPr>
                        </m:fPr>
                        <m:num>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5−</m:t>
                              </m:r>
                              <m:r>
                                <a:rPr lang="en-US" sz="1800">
                                  <a:effectLst/>
                                  <a:latin typeface="Cambria Math" panose="02040503050406030204" pitchFamily="18" charset="0"/>
                                  <a:ea typeface="Times New Roman" panose="02020603050405020304" pitchFamily="18" charset="0"/>
                                  <a:cs typeface="TimesNewRomanPSMT"/>
                                </a:rPr>
                                <m:t>3</m:t>
                              </m:r>
                            </m:e>
                          </m:d>
                        </m:num>
                        <m:den>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a:effectLst/>
                                  <a:latin typeface="Cambria Math" panose="02040503050406030204" pitchFamily="18" charset="0"/>
                                  <a:ea typeface="Times New Roman" panose="02020603050405020304" pitchFamily="18" charset="0"/>
                                  <a:cs typeface="TimesNewRomanPSMT"/>
                                </a:rPr>
                                <m:t>5</m:t>
                              </m:r>
                              <m:r>
                                <a:rPr lang="en-US" sz="1800" i="1">
                                  <a:effectLst/>
                                  <a:latin typeface="Cambria Math" panose="02040503050406030204" pitchFamily="18" charset="0"/>
                                  <a:ea typeface="Times New Roman" panose="02020603050405020304" pitchFamily="18" charset="0"/>
                                  <a:cs typeface="TimesNewRomanPSMT"/>
                                </a:rPr>
                                <m:t>−</m:t>
                              </m:r>
                              <m:r>
                                <a:rPr lang="en-US" sz="1800">
                                  <a:effectLst/>
                                  <a:latin typeface="Cambria Math" panose="02040503050406030204" pitchFamily="18" charset="0"/>
                                  <a:ea typeface="Times New Roman" panose="02020603050405020304" pitchFamily="18" charset="0"/>
                                  <a:cs typeface="TimesNewRomanPSMT"/>
                                </a:rPr>
                                <m:t>1</m:t>
                              </m:r>
                            </m:e>
                          </m:d>
                        </m:den>
                      </m:f>
                      <m:r>
                        <a:rPr lang="en-US" sz="1800" i="1">
                          <a:effectLst/>
                          <a:latin typeface="Cambria Math" panose="02040503050406030204" pitchFamily="18" charset="0"/>
                          <a:ea typeface="Times New Roman" panose="02020603050405020304" pitchFamily="18" charset="0"/>
                          <a:cs typeface="TimesNewRomanPSMT"/>
                        </a:rPr>
                        <m:t>=</m:t>
                      </m:r>
                      <m:f>
                        <m:fPr>
                          <m:ctrlPr>
                            <a:rPr lang="en-US" sz="1800" i="1">
                              <a:effectLst/>
                              <a:latin typeface="Cambria Math" panose="02040503050406030204" pitchFamily="18" charset="0"/>
                              <a:ea typeface="Times New Roman" panose="02020603050405020304" pitchFamily="18" charset="0"/>
                              <a:cs typeface="TimesNewRomanPSMT"/>
                            </a:rPr>
                          </m:ctrlPr>
                        </m:fPr>
                        <m:num>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2</m:t>
                              </m:r>
                            </m:e>
                          </m:d>
                        </m:num>
                        <m:den>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a:effectLst/>
                                  <a:latin typeface="Cambria Math" panose="02040503050406030204" pitchFamily="18" charset="0"/>
                                  <a:ea typeface="Times New Roman" panose="02020603050405020304" pitchFamily="18" charset="0"/>
                                  <a:cs typeface="TimesNewRomanPSMT"/>
                                </a:rPr>
                                <m:t>4</m:t>
                              </m:r>
                            </m:e>
                          </m:d>
                        </m:den>
                      </m:f>
                      <m:r>
                        <a:rPr lang="en-US" sz="1800" i="1">
                          <a:effectLst/>
                          <a:latin typeface="Cambria Math" panose="02040503050406030204" pitchFamily="18" charset="0"/>
                          <a:ea typeface="Times New Roman" panose="02020603050405020304" pitchFamily="18" charset="0"/>
                          <a:cs typeface="TimesNewRomanPSMT"/>
                        </a:rPr>
                        <m:t>=0.5</m:t>
                      </m:r>
                    </m:oMath>
                  </m:oMathPara>
                </a14:m>
                <a:endParaRPr lang="en-US" sz="1800" dirty="0">
                  <a:effectLst/>
                  <a:latin typeface="TimesNewRomanPSMT"/>
                  <a:ea typeface="Times New Roman" panose="02020603050405020304" pitchFamily="18" charset="0"/>
                  <a:cs typeface="TimesNewRomanPSMT"/>
                </a:endParaRPr>
              </a:p>
              <a:p>
                <a:pPr marL="342900" lvl="0">
                  <a:lnSpc>
                    <a:spcPct val="150000"/>
                  </a:lnSpc>
                </a:pPr>
                <a:r>
                  <a:rPr lang="nn-NO" sz="2000" dirty="0">
                    <a:solidFill>
                      <a:schemeClr val="dk1"/>
                    </a:solidFill>
                    <a:latin typeface="+mn-lt"/>
                    <a:ea typeface="Open Sans"/>
                    <a:cs typeface="Open Sans"/>
                    <a:sym typeface="Open Sans"/>
                  </a:rPr>
                  <a:t>Dan seterusnya sehingga menghasilkan nilai normalisasi berikut :</a:t>
                </a: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4650785"/>
              </a:xfrm>
              <a:prstGeom prst="rect">
                <a:avLst/>
              </a:prstGeom>
              <a:blipFill>
                <a:blip r:embed="rId3"/>
                <a:stretch>
                  <a:fillRect l="-901" t="-917" b="-262"/>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aphicFrame>
        <p:nvGraphicFramePr>
          <p:cNvPr id="11" name="Table 10">
            <a:extLst>
              <a:ext uri="{FF2B5EF4-FFF2-40B4-BE49-F238E27FC236}">
                <a16:creationId xmlns:a16="http://schemas.microsoft.com/office/drawing/2014/main" id="{F69D9DF7-7EBC-8863-F76A-DDA291B1AB4C}"/>
              </a:ext>
            </a:extLst>
          </p:cNvPr>
          <p:cNvGraphicFramePr>
            <a:graphicFrameLocks noGrp="1"/>
          </p:cNvGraphicFramePr>
          <p:nvPr>
            <p:extLst>
              <p:ext uri="{D42A27DB-BD31-4B8C-83A1-F6EECF244321}">
                <p14:modId xmlns:p14="http://schemas.microsoft.com/office/powerpoint/2010/main" val="1655939081"/>
              </p:ext>
            </p:extLst>
          </p:nvPr>
        </p:nvGraphicFramePr>
        <p:xfrm>
          <a:off x="3925000" y="3429000"/>
          <a:ext cx="4656840" cy="727150"/>
        </p:xfrm>
        <a:graphic>
          <a:graphicData uri="http://schemas.openxmlformats.org/drawingml/2006/table">
            <a:tbl>
              <a:tblPr firstRow="1" firstCol="1" bandRow="1">
                <a:tableStyleId>{21E4AEA4-8DFA-4A89-87EB-49C32662AFE0}</a:tableStyleId>
              </a:tblPr>
              <a:tblGrid>
                <a:gridCol w="776140">
                  <a:extLst>
                    <a:ext uri="{9D8B030D-6E8A-4147-A177-3AD203B41FA5}">
                      <a16:colId xmlns:a16="http://schemas.microsoft.com/office/drawing/2014/main" val="2994021321"/>
                    </a:ext>
                  </a:extLst>
                </a:gridCol>
                <a:gridCol w="776140">
                  <a:extLst>
                    <a:ext uri="{9D8B030D-6E8A-4147-A177-3AD203B41FA5}">
                      <a16:colId xmlns:a16="http://schemas.microsoft.com/office/drawing/2014/main" val="3156515477"/>
                    </a:ext>
                  </a:extLst>
                </a:gridCol>
                <a:gridCol w="776140">
                  <a:extLst>
                    <a:ext uri="{9D8B030D-6E8A-4147-A177-3AD203B41FA5}">
                      <a16:colId xmlns:a16="http://schemas.microsoft.com/office/drawing/2014/main" val="3401285989"/>
                    </a:ext>
                  </a:extLst>
                </a:gridCol>
                <a:gridCol w="776140">
                  <a:extLst>
                    <a:ext uri="{9D8B030D-6E8A-4147-A177-3AD203B41FA5}">
                      <a16:colId xmlns:a16="http://schemas.microsoft.com/office/drawing/2014/main" val="490890601"/>
                    </a:ext>
                  </a:extLst>
                </a:gridCol>
                <a:gridCol w="776140">
                  <a:extLst>
                    <a:ext uri="{9D8B030D-6E8A-4147-A177-3AD203B41FA5}">
                      <a16:colId xmlns:a16="http://schemas.microsoft.com/office/drawing/2014/main" val="1166889005"/>
                    </a:ext>
                  </a:extLst>
                </a:gridCol>
                <a:gridCol w="776140">
                  <a:extLst>
                    <a:ext uri="{9D8B030D-6E8A-4147-A177-3AD203B41FA5}">
                      <a16:colId xmlns:a16="http://schemas.microsoft.com/office/drawing/2014/main" val="1932477053"/>
                    </a:ext>
                  </a:extLst>
                </a:gridCol>
              </a:tblGrid>
              <a:tr h="363575">
                <a:tc>
                  <a:txBody>
                    <a:bodyPr/>
                    <a:lstStyle/>
                    <a:p>
                      <a:pPr marL="0" marR="0" algn="ctr">
                        <a:lnSpc>
                          <a:spcPct val="115000"/>
                        </a:lnSpc>
                        <a:spcBef>
                          <a:spcPts val="0"/>
                        </a:spcBef>
                        <a:spcAft>
                          <a:spcPts val="0"/>
                        </a:spcAft>
                      </a:pPr>
                      <a:r>
                        <a:rPr lang="en-US" sz="1600" dirty="0">
                          <a:solidFill>
                            <a:schemeClr val="bg1"/>
                          </a:solidFill>
                          <a:effectLst/>
                          <a:latin typeface="+mn-lt"/>
                          <a:ea typeface="Times New Roman" panose="02020603050405020304" pitchFamily="18" charset="0"/>
                          <a:cs typeface="Times New Roman" panose="02020603050405020304" pitchFamily="18" charset="0"/>
                        </a:rPr>
                        <a:t>Max</a:t>
                      </a:r>
                    </a:p>
                  </a:txBody>
                  <a:tcPr marL="68580" marR="68580" marT="0" marB="0" anchor="ctr"/>
                </a:tc>
                <a:tc>
                  <a:txBody>
                    <a:bodyPr/>
                    <a:lstStyle/>
                    <a:p>
                      <a:pPr marL="0" marR="0" algn="ctr">
                        <a:lnSpc>
                          <a:spcPct val="115000"/>
                        </a:lnSpc>
                        <a:spcBef>
                          <a:spcPts val="0"/>
                        </a:spcBef>
                        <a:spcAft>
                          <a:spcPts val="0"/>
                        </a:spcAft>
                      </a:pPr>
                      <a:r>
                        <a:rPr lang="en-US" sz="1600" b="0" dirty="0">
                          <a:solidFill>
                            <a:schemeClr val="tx1"/>
                          </a:solidFill>
                          <a:effectLst/>
                          <a:latin typeface="+mn-lt"/>
                          <a:ea typeface="Times New Roman" panose="02020603050405020304" pitchFamily="18" charset="0"/>
                          <a:cs typeface="Times New Roman" panose="02020603050405020304" pitchFamily="18" charset="0"/>
                        </a:rPr>
                        <a:t>5</a:t>
                      </a: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600" b="0" dirty="0">
                          <a:solidFill>
                            <a:schemeClr val="tx1"/>
                          </a:solidFill>
                          <a:effectLst/>
                          <a:latin typeface="+mn-lt"/>
                          <a:ea typeface="Times New Roman" panose="02020603050405020304" pitchFamily="18" charset="0"/>
                          <a:cs typeface="Times New Roman" panose="02020603050405020304" pitchFamily="18" charset="0"/>
                        </a:rPr>
                        <a:t>2</a:t>
                      </a: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600" b="0" dirty="0">
                          <a:solidFill>
                            <a:schemeClr val="tx1"/>
                          </a:solidFill>
                          <a:effectLst/>
                          <a:latin typeface="+mn-lt"/>
                          <a:ea typeface="Times New Roman" panose="02020603050405020304" pitchFamily="18" charset="0"/>
                          <a:cs typeface="Times New Roman" panose="02020603050405020304" pitchFamily="18" charset="0"/>
                        </a:rPr>
                        <a:t>5</a:t>
                      </a: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600" b="0" dirty="0">
                          <a:solidFill>
                            <a:schemeClr val="tx1"/>
                          </a:solidFill>
                          <a:effectLst/>
                          <a:latin typeface="+mn-lt"/>
                          <a:ea typeface="Times New Roman" panose="02020603050405020304" pitchFamily="18" charset="0"/>
                          <a:cs typeface="Times New Roman" panose="02020603050405020304" pitchFamily="18" charset="0"/>
                        </a:rPr>
                        <a:t>3</a:t>
                      </a: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600" b="0" dirty="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nchor="ctr">
                    <a:solidFill>
                      <a:srgbClr val="F8D7CD"/>
                    </a:solidFill>
                  </a:tcPr>
                </a:tc>
                <a:extLst>
                  <a:ext uri="{0D108BD9-81ED-4DB2-BD59-A6C34878D82A}">
                    <a16:rowId xmlns:a16="http://schemas.microsoft.com/office/drawing/2014/main" val="3322301664"/>
                  </a:ext>
                </a:extLst>
              </a:tr>
              <a:tr h="363575">
                <a:tc>
                  <a:txBody>
                    <a:bodyPr/>
                    <a:lstStyle/>
                    <a:p>
                      <a:pPr marL="0" marR="0" algn="ctr">
                        <a:lnSpc>
                          <a:spcPct val="115000"/>
                        </a:lnSpc>
                        <a:spcBef>
                          <a:spcPts val="0"/>
                        </a:spcBef>
                        <a:spcAft>
                          <a:spcPts val="0"/>
                        </a:spcAft>
                      </a:pPr>
                      <a:r>
                        <a:rPr lang="en-US" sz="1600" dirty="0">
                          <a:solidFill>
                            <a:schemeClr val="bg1"/>
                          </a:solidFill>
                          <a:effectLst/>
                          <a:latin typeface="+mn-lt"/>
                          <a:ea typeface="Times New Roman" panose="02020603050405020304" pitchFamily="18" charset="0"/>
                          <a:cs typeface="Times New Roman" panose="02020603050405020304" pitchFamily="18" charset="0"/>
                        </a:rPr>
                        <a:t>Min</a:t>
                      </a:r>
                    </a:p>
                  </a:txBody>
                  <a:tcPr marL="68580" marR="68580" marT="0" marB="0" anchor="ctr"/>
                </a:tc>
                <a:tc>
                  <a:txBody>
                    <a:bodyPr/>
                    <a:lstStyle/>
                    <a:p>
                      <a:pPr marL="0" marR="0" algn="ctr">
                        <a:lnSpc>
                          <a:spcPct val="115000"/>
                        </a:lnSpc>
                        <a:spcBef>
                          <a:spcPts val="0"/>
                        </a:spcBef>
                        <a:spcAft>
                          <a:spcPts val="0"/>
                        </a:spcAft>
                      </a:pPr>
                      <a:r>
                        <a:rPr lang="en-US" sz="1600" b="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600" b="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600" b="0" dirty="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600" b="0" dirty="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nchor="ctr">
                    <a:solidFill>
                      <a:srgbClr val="F8D7CD"/>
                    </a:solidFill>
                  </a:tcPr>
                </a:tc>
                <a:tc>
                  <a:txBody>
                    <a:bodyPr/>
                    <a:lstStyle/>
                    <a:p>
                      <a:pPr marL="0" marR="0" algn="ctr">
                        <a:lnSpc>
                          <a:spcPct val="115000"/>
                        </a:lnSpc>
                        <a:spcBef>
                          <a:spcPts val="0"/>
                        </a:spcBef>
                        <a:spcAft>
                          <a:spcPts val="0"/>
                        </a:spcAft>
                      </a:pPr>
                      <a:r>
                        <a:rPr lang="en-US" sz="1600" b="0" dirty="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nchor="ctr">
                    <a:solidFill>
                      <a:srgbClr val="F8D7CD"/>
                    </a:solidFill>
                  </a:tcPr>
                </a:tc>
                <a:extLst>
                  <a:ext uri="{0D108BD9-81ED-4DB2-BD59-A6C34878D82A}">
                    <a16:rowId xmlns:a16="http://schemas.microsoft.com/office/drawing/2014/main" val="4196368223"/>
                  </a:ext>
                </a:extLst>
              </a:tr>
            </a:tbl>
          </a:graphicData>
        </a:graphic>
      </p:graphicFrame>
    </p:spTree>
    <p:extLst>
      <p:ext uri="{BB962C8B-B14F-4D97-AF65-F5344CB8AC3E}">
        <p14:creationId xmlns:p14="http://schemas.microsoft.com/office/powerpoint/2010/main" val="3188192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3"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4"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5"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6"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6"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98C4D2EC-47F5-AE77-CD8F-1BD27EDD1C30}"/>
                  </a:ext>
                </a:extLst>
              </p:cNvPr>
              <p:cNvGraphicFramePr>
                <a:graphicFrameLocks noGrp="1"/>
              </p:cNvGraphicFramePr>
              <p:nvPr>
                <p:extLst>
                  <p:ext uri="{D42A27DB-BD31-4B8C-83A1-F6EECF244321}">
                    <p14:modId xmlns:p14="http://schemas.microsoft.com/office/powerpoint/2010/main" val="2056242282"/>
                  </p:ext>
                </p:extLst>
              </p:nvPr>
            </p:nvGraphicFramePr>
            <p:xfrm>
              <a:off x="3287636" y="2484193"/>
              <a:ext cx="5589390" cy="2354870"/>
            </p:xfrm>
            <a:graphic>
              <a:graphicData uri="http://schemas.openxmlformats.org/drawingml/2006/table">
                <a:tbl>
                  <a:tblPr firstRow="1" firstCol="1" bandRow="1">
                    <a:tableStyleId>{21E4AEA4-8DFA-4A89-87EB-49C32662AFE0}</a:tableStyleId>
                  </a:tblPr>
                  <a:tblGrid>
                    <a:gridCol w="1117878">
                      <a:extLst>
                        <a:ext uri="{9D8B030D-6E8A-4147-A177-3AD203B41FA5}">
                          <a16:colId xmlns:a16="http://schemas.microsoft.com/office/drawing/2014/main" val="3713562723"/>
                        </a:ext>
                      </a:extLst>
                    </a:gridCol>
                    <a:gridCol w="1117878">
                      <a:extLst>
                        <a:ext uri="{9D8B030D-6E8A-4147-A177-3AD203B41FA5}">
                          <a16:colId xmlns:a16="http://schemas.microsoft.com/office/drawing/2014/main" val="920049485"/>
                        </a:ext>
                      </a:extLst>
                    </a:gridCol>
                    <a:gridCol w="1117878">
                      <a:extLst>
                        <a:ext uri="{9D8B030D-6E8A-4147-A177-3AD203B41FA5}">
                          <a16:colId xmlns:a16="http://schemas.microsoft.com/office/drawing/2014/main" val="4143639057"/>
                        </a:ext>
                      </a:extLst>
                    </a:gridCol>
                    <a:gridCol w="1117878">
                      <a:extLst>
                        <a:ext uri="{9D8B030D-6E8A-4147-A177-3AD203B41FA5}">
                          <a16:colId xmlns:a16="http://schemas.microsoft.com/office/drawing/2014/main" val="644632180"/>
                        </a:ext>
                      </a:extLst>
                    </a:gridCol>
                    <a:gridCol w="1117878">
                      <a:extLst>
                        <a:ext uri="{9D8B030D-6E8A-4147-A177-3AD203B41FA5}">
                          <a16:colId xmlns:a16="http://schemas.microsoft.com/office/drawing/2014/main" val="1018000509"/>
                        </a:ext>
                      </a:extLst>
                    </a:gridCol>
                  </a:tblGrid>
                  <a:tr h="441245">
                    <a:tc gridSpan="5">
                      <a:txBody>
                        <a:bodyPr/>
                        <a:lstStyle/>
                        <a:p>
                          <a:pPr marL="0" marR="0" algn="ctr">
                            <a:lnSpc>
                              <a:spcPct val="115000"/>
                            </a:lnSpc>
                            <a:spcBef>
                              <a:spcPts val="0"/>
                            </a:spcBef>
                            <a:spcAft>
                              <a:spcPts val="0"/>
                            </a:spcAft>
                          </a:pPr>
                          <a:r>
                            <a:rPr lang="en-US" sz="1800" dirty="0">
                              <a:effectLst/>
                            </a:rPr>
                            <a:t>Nilai </a:t>
                          </a:r>
                          <a14:m>
                            <m:oMath xmlns:m="http://schemas.openxmlformats.org/officeDocument/2006/math">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𝑵</m:t>
                                  </m:r>
                                </m:e>
                                <m:sub>
                                  <m:r>
                                    <a:rPr lang="en-US" sz="1800">
                                      <a:effectLst/>
                                      <a:latin typeface="Cambria Math" panose="02040503050406030204" pitchFamily="18" charset="0"/>
                                    </a:rPr>
                                    <m:t>𝒊𝒋</m:t>
                                  </m:r>
                                </m:sub>
                              </m:sSub>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5313956"/>
                      </a:ext>
                    </a:extLst>
                  </a:tr>
                  <a:tr h="382725">
                    <a:tc>
                      <a:txBody>
                        <a:bodyPr/>
                        <a:lstStyle/>
                        <a:p>
                          <a:pPr marL="0" marR="0" algn="ctr">
                            <a:lnSpc>
                              <a:spcPct val="115000"/>
                            </a:lnSpc>
                            <a:spcBef>
                              <a:spcPts val="0"/>
                            </a:spcBef>
                            <a:spcAft>
                              <a:spcPts val="0"/>
                            </a:spcAft>
                          </a:pPr>
                          <a:r>
                            <a:rPr lang="en-US" sz="1800" dirty="0">
                              <a:effectLst/>
                            </a:rPr>
                            <a:t>0.5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0.333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1070243"/>
                      </a:ext>
                    </a:extLst>
                  </a:tr>
                  <a:tr h="382725">
                    <a:tc>
                      <a:txBody>
                        <a:bodyPr/>
                        <a:lstStyle/>
                        <a:p>
                          <a:pPr marL="0" marR="0" algn="ctr">
                            <a:lnSpc>
                              <a:spcPct val="115000"/>
                            </a:lnSpc>
                            <a:spcBef>
                              <a:spcPts val="0"/>
                            </a:spcBef>
                            <a:spcAft>
                              <a:spcPts val="0"/>
                            </a:spcAft>
                          </a:pPr>
                          <a:r>
                            <a:rPr lang="en-US" sz="1800" dirty="0">
                              <a:effectLst/>
                            </a:rPr>
                            <a:t>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0.667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1141615"/>
                      </a:ext>
                    </a:extLst>
                  </a:tr>
                  <a:tr h="382725">
                    <a:tc>
                      <a:txBody>
                        <a:bodyPr/>
                        <a:lstStyle/>
                        <a:p>
                          <a:pPr marL="0" marR="0" algn="ctr">
                            <a:lnSpc>
                              <a:spcPct val="115000"/>
                            </a:lnSpc>
                            <a:spcBef>
                              <a:spcPts val="0"/>
                            </a:spcBef>
                            <a:spcAft>
                              <a:spcPts val="0"/>
                            </a:spcAft>
                          </a:pPr>
                          <a:r>
                            <a:rPr lang="en-US" sz="1800" dirty="0">
                              <a:effectLst/>
                            </a:rPr>
                            <a:t>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5365143"/>
                      </a:ext>
                    </a:extLst>
                  </a:tr>
                  <a:tr h="382725">
                    <a:tc>
                      <a:txBody>
                        <a:bodyPr/>
                        <a:lstStyle/>
                        <a:p>
                          <a:pPr marL="0" marR="0" algn="ctr">
                            <a:lnSpc>
                              <a:spcPct val="115000"/>
                            </a:lnSpc>
                            <a:spcBef>
                              <a:spcPts val="0"/>
                            </a:spcBef>
                            <a:spcAft>
                              <a:spcPts val="0"/>
                            </a:spcAft>
                          </a:pPr>
                          <a:r>
                            <a:rPr lang="en-US" sz="1800" dirty="0">
                              <a:effectLst/>
                            </a:rPr>
                            <a:t>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0735679"/>
                      </a:ext>
                    </a:extLst>
                  </a:tr>
                  <a:tr h="382725">
                    <a:tc>
                      <a:txBody>
                        <a:bodyPr/>
                        <a:lstStyle/>
                        <a:p>
                          <a:pPr marL="0" marR="0" algn="ctr">
                            <a:lnSpc>
                              <a:spcPct val="115000"/>
                            </a:lnSpc>
                            <a:spcBef>
                              <a:spcPts val="0"/>
                            </a:spcBef>
                            <a:spcAft>
                              <a:spcPts val="0"/>
                            </a:spcAft>
                          </a:pPr>
                          <a:r>
                            <a:rPr lang="en-US" sz="1800" dirty="0">
                              <a:effectLst/>
                            </a:rPr>
                            <a:t>0.25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0.75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2818945"/>
                      </a:ext>
                    </a:extLst>
                  </a:tr>
                </a:tbl>
              </a:graphicData>
            </a:graphic>
          </p:graphicFrame>
        </mc:Choice>
        <mc:Fallback xmlns="">
          <p:graphicFrame>
            <p:nvGraphicFramePr>
              <p:cNvPr id="2" name="Table 1">
                <a:extLst>
                  <a:ext uri="{FF2B5EF4-FFF2-40B4-BE49-F238E27FC236}">
                    <a16:creationId xmlns:a16="http://schemas.microsoft.com/office/drawing/2014/main" id="{98C4D2EC-47F5-AE77-CD8F-1BD27EDD1C30}"/>
                  </a:ext>
                </a:extLst>
              </p:cNvPr>
              <p:cNvGraphicFramePr>
                <a:graphicFrameLocks noGrp="1"/>
              </p:cNvGraphicFramePr>
              <p:nvPr>
                <p:extLst>
                  <p:ext uri="{D42A27DB-BD31-4B8C-83A1-F6EECF244321}">
                    <p14:modId xmlns:p14="http://schemas.microsoft.com/office/powerpoint/2010/main" val="2056242282"/>
                  </p:ext>
                </p:extLst>
              </p:nvPr>
            </p:nvGraphicFramePr>
            <p:xfrm>
              <a:off x="3287636" y="2484193"/>
              <a:ext cx="5589390" cy="2354870"/>
            </p:xfrm>
            <a:graphic>
              <a:graphicData uri="http://schemas.openxmlformats.org/drawingml/2006/table">
                <a:tbl>
                  <a:tblPr firstRow="1" firstCol="1" bandRow="1">
                    <a:tableStyleId>{21E4AEA4-8DFA-4A89-87EB-49C32662AFE0}</a:tableStyleId>
                  </a:tblPr>
                  <a:tblGrid>
                    <a:gridCol w="1117878">
                      <a:extLst>
                        <a:ext uri="{9D8B030D-6E8A-4147-A177-3AD203B41FA5}">
                          <a16:colId xmlns:a16="http://schemas.microsoft.com/office/drawing/2014/main" val="3713562723"/>
                        </a:ext>
                      </a:extLst>
                    </a:gridCol>
                    <a:gridCol w="1117878">
                      <a:extLst>
                        <a:ext uri="{9D8B030D-6E8A-4147-A177-3AD203B41FA5}">
                          <a16:colId xmlns:a16="http://schemas.microsoft.com/office/drawing/2014/main" val="920049485"/>
                        </a:ext>
                      </a:extLst>
                    </a:gridCol>
                    <a:gridCol w="1117878">
                      <a:extLst>
                        <a:ext uri="{9D8B030D-6E8A-4147-A177-3AD203B41FA5}">
                          <a16:colId xmlns:a16="http://schemas.microsoft.com/office/drawing/2014/main" val="4143639057"/>
                        </a:ext>
                      </a:extLst>
                    </a:gridCol>
                    <a:gridCol w="1117878">
                      <a:extLst>
                        <a:ext uri="{9D8B030D-6E8A-4147-A177-3AD203B41FA5}">
                          <a16:colId xmlns:a16="http://schemas.microsoft.com/office/drawing/2014/main" val="644632180"/>
                        </a:ext>
                      </a:extLst>
                    </a:gridCol>
                    <a:gridCol w="1117878">
                      <a:extLst>
                        <a:ext uri="{9D8B030D-6E8A-4147-A177-3AD203B41FA5}">
                          <a16:colId xmlns:a16="http://schemas.microsoft.com/office/drawing/2014/main" val="1018000509"/>
                        </a:ext>
                      </a:extLst>
                    </a:gridCol>
                  </a:tblGrid>
                  <a:tr h="441245">
                    <a:tc gridSpan="5">
                      <a:txBody>
                        <a:bodyPr/>
                        <a:lstStyle/>
                        <a:p>
                          <a:endParaRPr lang="en-US"/>
                        </a:p>
                      </a:txBody>
                      <a:tcPr marL="68580" marR="68580" marT="0" marB="0" anchor="ctr">
                        <a:blipFill>
                          <a:blip r:embed="rId8"/>
                          <a:stretch>
                            <a:fillRect l="-109" t="-1370" r="-436" b="-452055"/>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5313956"/>
                      </a:ext>
                    </a:extLst>
                  </a:tr>
                  <a:tr h="382725">
                    <a:tc>
                      <a:txBody>
                        <a:bodyPr/>
                        <a:lstStyle/>
                        <a:p>
                          <a:pPr marL="0" marR="0" algn="ctr">
                            <a:lnSpc>
                              <a:spcPct val="115000"/>
                            </a:lnSpc>
                            <a:spcBef>
                              <a:spcPts val="0"/>
                            </a:spcBef>
                            <a:spcAft>
                              <a:spcPts val="0"/>
                            </a:spcAft>
                          </a:pPr>
                          <a:r>
                            <a:rPr lang="en-US" sz="1800" dirty="0">
                              <a:effectLst/>
                            </a:rPr>
                            <a:t>0.5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0.333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1070243"/>
                      </a:ext>
                    </a:extLst>
                  </a:tr>
                  <a:tr h="382725">
                    <a:tc>
                      <a:txBody>
                        <a:bodyPr/>
                        <a:lstStyle/>
                        <a:p>
                          <a:pPr marL="0" marR="0" algn="ctr">
                            <a:lnSpc>
                              <a:spcPct val="115000"/>
                            </a:lnSpc>
                            <a:spcBef>
                              <a:spcPts val="0"/>
                            </a:spcBef>
                            <a:spcAft>
                              <a:spcPts val="0"/>
                            </a:spcAft>
                          </a:pPr>
                          <a:r>
                            <a:rPr lang="en-US" sz="1800" dirty="0">
                              <a:effectLst/>
                            </a:rPr>
                            <a:t>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0.667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1141615"/>
                      </a:ext>
                    </a:extLst>
                  </a:tr>
                  <a:tr h="382725">
                    <a:tc>
                      <a:txBody>
                        <a:bodyPr/>
                        <a:lstStyle/>
                        <a:p>
                          <a:pPr marL="0" marR="0" algn="ctr">
                            <a:lnSpc>
                              <a:spcPct val="115000"/>
                            </a:lnSpc>
                            <a:spcBef>
                              <a:spcPts val="0"/>
                            </a:spcBef>
                            <a:spcAft>
                              <a:spcPts val="0"/>
                            </a:spcAft>
                          </a:pPr>
                          <a:r>
                            <a:rPr lang="en-US" sz="1800" dirty="0">
                              <a:effectLst/>
                            </a:rPr>
                            <a:t>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5365143"/>
                      </a:ext>
                    </a:extLst>
                  </a:tr>
                  <a:tr h="382725">
                    <a:tc>
                      <a:txBody>
                        <a:bodyPr/>
                        <a:lstStyle/>
                        <a:p>
                          <a:pPr marL="0" marR="0" algn="ctr">
                            <a:lnSpc>
                              <a:spcPct val="115000"/>
                            </a:lnSpc>
                            <a:spcBef>
                              <a:spcPts val="0"/>
                            </a:spcBef>
                            <a:spcAft>
                              <a:spcPts val="0"/>
                            </a:spcAft>
                          </a:pPr>
                          <a:r>
                            <a:rPr lang="en-US" sz="1800" dirty="0">
                              <a:effectLst/>
                            </a:rPr>
                            <a:t>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0735679"/>
                      </a:ext>
                    </a:extLst>
                  </a:tr>
                  <a:tr h="382725">
                    <a:tc>
                      <a:txBody>
                        <a:bodyPr/>
                        <a:lstStyle/>
                        <a:p>
                          <a:pPr marL="0" marR="0" algn="ctr">
                            <a:lnSpc>
                              <a:spcPct val="115000"/>
                            </a:lnSpc>
                            <a:spcBef>
                              <a:spcPts val="0"/>
                            </a:spcBef>
                            <a:spcAft>
                              <a:spcPts val="0"/>
                            </a:spcAft>
                          </a:pPr>
                          <a:r>
                            <a:rPr lang="en-US" sz="1800" dirty="0">
                              <a:effectLst/>
                            </a:rPr>
                            <a:t>0.25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0.75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2818945"/>
                      </a:ext>
                    </a:extLst>
                  </a:tr>
                </a:tbl>
              </a:graphicData>
            </a:graphic>
          </p:graphicFrame>
        </mc:Fallback>
      </mc:AlternateContent>
    </p:spTree>
    <p:extLst>
      <p:ext uri="{BB962C8B-B14F-4D97-AF65-F5344CB8AC3E}">
        <p14:creationId xmlns:p14="http://schemas.microsoft.com/office/powerpoint/2010/main" val="4191676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1514349"/>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nn-NO" sz="2000" dirty="0">
                    <a:solidFill>
                      <a:schemeClr val="dk1"/>
                    </a:solidFill>
                    <a:latin typeface="+mn-lt"/>
                    <a:ea typeface="Open Sans"/>
                    <a:cs typeface="Open Sans"/>
                    <a:sym typeface="Open Sans"/>
                  </a:rPr>
                  <a:t>Melakukan Pembobotan dari Setiap Alternatif dan Kriteria yang Sudah Ternormalisasi</a:t>
                </a:r>
              </a:p>
              <a:p>
                <a:pPr lvl="0">
                  <a:lnSpc>
                    <a:spcPct val="150000"/>
                  </a:lnSpc>
                </a:pPr>
                <a:endParaRPr lang="nn-NO" sz="2000" dirty="0">
                  <a:solidFill>
                    <a:schemeClr val="dk1"/>
                  </a:solidFill>
                  <a:latin typeface="+mn-lt"/>
                  <a:ea typeface="Open Sans"/>
                  <a:cs typeface="Open Sans"/>
                  <a:sym typeface="Open Sans"/>
                </a:endParaRPr>
              </a:p>
              <a:p>
                <a:pPr marL="342900" lvl="0">
                  <a:lnSpc>
                    <a:spcPct val="150000"/>
                  </a:lnSpc>
                </a:pPr>
                <a:r>
                  <a:rPr lang="nn-NO" sz="2000" dirty="0">
                    <a:solidFill>
                      <a:schemeClr val="dk1"/>
                    </a:solidFill>
                    <a:latin typeface="+mn-lt"/>
                    <a:ea typeface="Open Sans"/>
                    <a:cs typeface="Open Sans"/>
                    <a:sym typeface="Open Sans"/>
                  </a:rPr>
                  <a:t>Langkah selanjutnya menghitung perkalian matrik </a:t>
                </a:r>
                <a14:m>
                  <m:oMath xmlns:m="http://schemas.openxmlformats.org/officeDocument/2006/math">
                    <m:sSub>
                      <m:sSubPr>
                        <m:ctrlPr>
                          <a:rPr lang="en-GB" sz="2000" i="1" smtClean="0">
                            <a:solidFill>
                              <a:schemeClr val="dk1"/>
                            </a:solidFill>
                            <a:latin typeface="Cambria Math" panose="02040503050406030204" pitchFamily="18" charset="0"/>
                            <a:ea typeface="Open Sans"/>
                            <a:cs typeface="Open Sans"/>
                            <a:sym typeface="Open Sans"/>
                          </a:rPr>
                        </m:ctrlPr>
                      </m:sSubPr>
                      <m:e>
                        <m:r>
                          <a:rPr lang="en-US" sz="2000" b="0" i="1" smtClean="0">
                            <a:solidFill>
                              <a:schemeClr val="dk1"/>
                            </a:solidFill>
                            <a:latin typeface="Cambria Math" panose="02040503050406030204" pitchFamily="18" charset="0"/>
                            <a:ea typeface="Open Sans"/>
                            <a:cs typeface="Open Sans"/>
                            <a:sym typeface="Open Sans"/>
                          </a:rPr>
                          <m:t>𝑁</m:t>
                        </m:r>
                      </m:e>
                      <m:sub>
                        <m:r>
                          <a:rPr lang="en-US" sz="2000" i="1">
                            <a:solidFill>
                              <a:schemeClr val="dk1"/>
                            </a:solidFill>
                            <a:latin typeface="Cambria Math" panose="02040503050406030204" pitchFamily="18" charset="0"/>
                            <a:ea typeface="Open Sans"/>
                            <a:cs typeface="Open Sans"/>
                            <a:sym typeface="Open Sans"/>
                          </a:rPr>
                          <m:t>𝑖</m:t>
                        </m:r>
                        <m:r>
                          <a:rPr lang="en-US" sz="2000" b="0" i="1" smtClean="0">
                            <a:solidFill>
                              <a:schemeClr val="dk1"/>
                            </a:solidFill>
                            <a:latin typeface="Cambria Math" panose="02040503050406030204" pitchFamily="18" charset="0"/>
                            <a:ea typeface="Open Sans"/>
                            <a:cs typeface="Open Sans"/>
                            <a:sym typeface="Open Sans"/>
                          </a:rPr>
                          <m:t>𝑗</m:t>
                        </m:r>
                      </m:sub>
                    </m:sSub>
                  </m:oMath>
                </a14:m>
                <a:r>
                  <a:rPr lang="nn-NO" sz="2000" dirty="0">
                    <a:solidFill>
                      <a:schemeClr val="dk1"/>
                    </a:solidFill>
                    <a:latin typeface="+mn-lt"/>
                    <a:ea typeface="Open Sans"/>
                    <a:cs typeface="Open Sans"/>
                    <a:sym typeface="Open Sans"/>
                  </a:rPr>
                  <a:t> dengan </a:t>
                </a:r>
                <a14:m>
                  <m:oMath xmlns:m="http://schemas.openxmlformats.org/officeDocument/2006/math">
                    <m:sSub>
                      <m:sSubPr>
                        <m:ctrlPr>
                          <a:rPr lang="en-GB" sz="2000" i="1">
                            <a:solidFill>
                              <a:schemeClr val="dk1"/>
                            </a:solidFill>
                            <a:latin typeface="Cambria Math" panose="02040503050406030204" pitchFamily="18" charset="0"/>
                            <a:ea typeface="Open Sans"/>
                            <a:cs typeface="Open Sans"/>
                            <a:sym typeface="Open Sans"/>
                          </a:rPr>
                        </m:ctrlPr>
                      </m:sSubPr>
                      <m:e>
                        <m:r>
                          <a:rPr lang="en-US" sz="2000" b="0" i="1" smtClean="0">
                            <a:solidFill>
                              <a:schemeClr val="dk1"/>
                            </a:solidFill>
                            <a:latin typeface="Cambria Math" panose="02040503050406030204" pitchFamily="18" charset="0"/>
                            <a:ea typeface="Open Sans"/>
                            <a:cs typeface="Open Sans"/>
                            <a:sym typeface="Open Sans"/>
                          </a:rPr>
                          <m:t>𝑊</m:t>
                        </m:r>
                      </m:e>
                      <m:sub>
                        <m:r>
                          <a:rPr lang="en-US" sz="2000" i="1">
                            <a:solidFill>
                              <a:schemeClr val="dk1"/>
                            </a:solidFill>
                            <a:latin typeface="Cambria Math" panose="02040503050406030204" pitchFamily="18" charset="0"/>
                            <a:ea typeface="Open Sans"/>
                            <a:cs typeface="Open Sans"/>
                            <a:sym typeface="Open Sans"/>
                          </a:rPr>
                          <m:t>𝑖</m:t>
                        </m:r>
                        <m:r>
                          <a:rPr lang="en-US" sz="2000" b="0" i="1" smtClean="0">
                            <a:solidFill>
                              <a:schemeClr val="dk1"/>
                            </a:solidFill>
                            <a:latin typeface="Cambria Math" panose="02040503050406030204" pitchFamily="18" charset="0"/>
                            <a:ea typeface="Open Sans"/>
                            <a:cs typeface="Open Sans"/>
                            <a:sym typeface="Open Sans"/>
                          </a:rPr>
                          <m:t>𝑗</m:t>
                        </m:r>
                      </m:sub>
                    </m:sSub>
                  </m:oMath>
                </a14:m>
                <a:r>
                  <a:rPr lang="nn-NO" sz="2000" dirty="0">
                    <a:solidFill>
                      <a:schemeClr val="dk1"/>
                    </a:solidFill>
                    <a:latin typeface="+mn-lt"/>
                    <a:ea typeface="Open Sans"/>
                    <a:cs typeface="Open Sans"/>
                    <a:sym typeface="Open Sans"/>
                  </a:rPr>
                  <a:t> pada setiap kolom</a:t>
                </a: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1514349"/>
              </a:xfrm>
              <a:prstGeom prst="rect">
                <a:avLst/>
              </a:prstGeom>
              <a:blipFill>
                <a:blip r:embed="rId3"/>
                <a:stretch>
                  <a:fillRect l="-507" b="-2016"/>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9B739A20-8ECA-8BDC-B6DE-CDC5AAB8679D}"/>
                  </a:ext>
                </a:extLst>
              </p:cNvPr>
              <p:cNvGraphicFramePr>
                <a:graphicFrameLocks noGrp="1"/>
              </p:cNvGraphicFramePr>
              <p:nvPr>
                <p:extLst>
                  <p:ext uri="{D42A27DB-BD31-4B8C-83A1-F6EECF244321}">
                    <p14:modId xmlns:p14="http://schemas.microsoft.com/office/powerpoint/2010/main" val="408063146"/>
                  </p:ext>
                </p:extLst>
              </p:nvPr>
            </p:nvGraphicFramePr>
            <p:xfrm>
              <a:off x="3249063" y="3234395"/>
              <a:ext cx="5589390" cy="2354870"/>
            </p:xfrm>
            <a:graphic>
              <a:graphicData uri="http://schemas.openxmlformats.org/drawingml/2006/table">
                <a:tbl>
                  <a:tblPr firstRow="1" firstCol="1" bandRow="1">
                    <a:tableStyleId>{21E4AEA4-8DFA-4A89-87EB-49C32662AFE0}</a:tableStyleId>
                  </a:tblPr>
                  <a:tblGrid>
                    <a:gridCol w="1117878">
                      <a:extLst>
                        <a:ext uri="{9D8B030D-6E8A-4147-A177-3AD203B41FA5}">
                          <a16:colId xmlns:a16="http://schemas.microsoft.com/office/drawing/2014/main" val="3713562723"/>
                        </a:ext>
                      </a:extLst>
                    </a:gridCol>
                    <a:gridCol w="1117878">
                      <a:extLst>
                        <a:ext uri="{9D8B030D-6E8A-4147-A177-3AD203B41FA5}">
                          <a16:colId xmlns:a16="http://schemas.microsoft.com/office/drawing/2014/main" val="920049485"/>
                        </a:ext>
                      </a:extLst>
                    </a:gridCol>
                    <a:gridCol w="1117878">
                      <a:extLst>
                        <a:ext uri="{9D8B030D-6E8A-4147-A177-3AD203B41FA5}">
                          <a16:colId xmlns:a16="http://schemas.microsoft.com/office/drawing/2014/main" val="4143639057"/>
                        </a:ext>
                      </a:extLst>
                    </a:gridCol>
                    <a:gridCol w="1117878">
                      <a:extLst>
                        <a:ext uri="{9D8B030D-6E8A-4147-A177-3AD203B41FA5}">
                          <a16:colId xmlns:a16="http://schemas.microsoft.com/office/drawing/2014/main" val="644632180"/>
                        </a:ext>
                      </a:extLst>
                    </a:gridCol>
                    <a:gridCol w="1117878">
                      <a:extLst>
                        <a:ext uri="{9D8B030D-6E8A-4147-A177-3AD203B41FA5}">
                          <a16:colId xmlns:a16="http://schemas.microsoft.com/office/drawing/2014/main" val="1018000509"/>
                        </a:ext>
                      </a:extLst>
                    </a:gridCol>
                  </a:tblGrid>
                  <a:tr h="441245">
                    <a:tc gridSpan="5">
                      <a:txBody>
                        <a:bodyPr/>
                        <a:lstStyle/>
                        <a:p>
                          <a:pPr marL="0" marR="0" algn="ctr">
                            <a:lnSpc>
                              <a:spcPct val="115000"/>
                            </a:lnSpc>
                            <a:spcBef>
                              <a:spcPts val="0"/>
                            </a:spcBef>
                            <a:spcAft>
                              <a:spcPts val="0"/>
                            </a:spcAft>
                          </a:pPr>
                          <a:r>
                            <a:rPr lang="en-US" sz="1800" b="1" dirty="0">
                              <a:effectLst/>
                              <a:latin typeface="+mn-lt"/>
                              <a:ea typeface="Times New Roman" panose="02020603050405020304" pitchFamily="18" charset="0"/>
                              <a:cs typeface="Times New Roman" panose="02020603050405020304" pitchFamily="18" charset="0"/>
                            </a:rPr>
                            <a:t>Nilai </a:t>
                          </a:r>
                          <a14:m>
                            <m:oMath xmlns:m="http://schemas.openxmlformats.org/officeDocument/2006/math">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𝑾</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𝒊𝒋</m:t>
                                  </m:r>
                                </m:sub>
                              </m:sSub>
                            </m:oMath>
                          </a14:m>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5313956"/>
                      </a:ext>
                    </a:extLst>
                  </a:tr>
                  <a:tr h="382725">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2</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1.5</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1.667</a:t>
                          </a:r>
                        </a:p>
                      </a:txBody>
                      <a:tcPr marL="68580" marR="68580" marT="0" marB="0" anchor="ctr"/>
                    </a:tc>
                    <a:extLst>
                      <a:ext uri="{0D108BD9-81ED-4DB2-BD59-A6C34878D82A}">
                        <a16:rowId xmlns:a16="http://schemas.microsoft.com/office/drawing/2014/main" val="2781070243"/>
                      </a:ext>
                    </a:extLst>
                  </a:tr>
                  <a:tr h="382725">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3</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3.333</a:t>
                          </a:r>
                        </a:p>
                      </a:txBody>
                      <a:tcPr marL="68580" marR="68580" marT="0" marB="0" anchor="ctr"/>
                    </a:tc>
                    <a:extLst>
                      <a:ext uri="{0D108BD9-81ED-4DB2-BD59-A6C34878D82A}">
                        <a16:rowId xmlns:a16="http://schemas.microsoft.com/office/drawing/2014/main" val="1961141615"/>
                      </a:ext>
                    </a:extLst>
                  </a:tr>
                  <a:tr h="382725">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3</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0</a:t>
                          </a:r>
                        </a:p>
                      </a:txBody>
                      <a:tcPr marL="68580" marR="68580" marT="0" marB="0" anchor="ctr"/>
                    </a:tc>
                    <a:extLst>
                      <a:ext uri="{0D108BD9-81ED-4DB2-BD59-A6C34878D82A}">
                        <a16:rowId xmlns:a16="http://schemas.microsoft.com/office/drawing/2014/main" val="1485365143"/>
                      </a:ext>
                    </a:extLst>
                  </a:tr>
                  <a:tr h="382725">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1.5</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5</a:t>
                          </a:r>
                        </a:p>
                      </a:txBody>
                      <a:tcPr marL="68580" marR="68580" marT="0" marB="0" anchor="ctr"/>
                    </a:tc>
                    <a:extLst>
                      <a:ext uri="{0D108BD9-81ED-4DB2-BD59-A6C34878D82A}">
                        <a16:rowId xmlns:a16="http://schemas.microsoft.com/office/drawing/2014/main" val="1500735679"/>
                      </a:ext>
                    </a:extLst>
                  </a:tr>
                  <a:tr h="382725">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1</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3</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5</a:t>
                          </a:r>
                        </a:p>
                      </a:txBody>
                      <a:tcPr marL="68580" marR="68580" marT="0" marB="0" anchor="ctr"/>
                    </a:tc>
                    <a:extLst>
                      <a:ext uri="{0D108BD9-81ED-4DB2-BD59-A6C34878D82A}">
                        <a16:rowId xmlns:a16="http://schemas.microsoft.com/office/drawing/2014/main" val="2702818945"/>
                      </a:ext>
                    </a:extLst>
                  </a:tr>
                </a:tbl>
              </a:graphicData>
            </a:graphic>
          </p:graphicFrame>
        </mc:Choice>
        <mc:Fallback xmlns="">
          <p:graphicFrame>
            <p:nvGraphicFramePr>
              <p:cNvPr id="2" name="Table 1">
                <a:extLst>
                  <a:ext uri="{FF2B5EF4-FFF2-40B4-BE49-F238E27FC236}">
                    <a16:creationId xmlns:a16="http://schemas.microsoft.com/office/drawing/2014/main" id="{9B739A20-8ECA-8BDC-B6DE-CDC5AAB8679D}"/>
                  </a:ext>
                </a:extLst>
              </p:cNvPr>
              <p:cNvGraphicFramePr>
                <a:graphicFrameLocks noGrp="1"/>
              </p:cNvGraphicFramePr>
              <p:nvPr>
                <p:extLst>
                  <p:ext uri="{D42A27DB-BD31-4B8C-83A1-F6EECF244321}">
                    <p14:modId xmlns:p14="http://schemas.microsoft.com/office/powerpoint/2010/main" val="408063146"/>
                  </p:ext>
                </p:extLst>
              </p:nvPr>
            </p:nvGraphicFramePr>
            <p:xfrm>
              <a:off x="3249063" y="3234395"/>
              <a:ext cx="5589390" cy="2354870"/>
            </p:xfrm>
            <a:graphic>
              <a:graphicData uri="http://schemas.openxmlformats.org/drawingml/2006/table">
                <a:tbl>
                  <a:tblPr firstRow="1" firstCol="1" bandRow="1">
                    <a:tableStyleId>{21E4AEA4-8DFA-4A89-87EB-49C32662AFE0}</a:tableStyleId>
                  </a:tblPr>
                  <a:tblGrid>
                    <a:gridCol w="1117878">
                      <a:extLst>
                        <a:ext uri="{9D8B030D-6E8A-4147-A177-3AD203B41FA5}">
                          <a16:colId xmlns:a16="http://schemas.microsoft.com/office/drawing/2014/main" val="3713562723"/>
                        </a:ext>
                      </a:extLst>
                    </a:gridCol>
                    <a:gridCol w="1117878">
                      <a:extLst>
                        <a:ext uri="{9D8B030D-6E8A-4147-A177-3AD203B41FA5}">
                          <a16:colId xmlns:a16="http://schemas.microsoft.com/office/drawing/2014/main" val="920049485"/>
                        </a:ext>
                      </a:extLst>
                    </a:gridCol>
                    <a:gridCol w="1117878">
                      <a:extLst>
                        <a:ext uri="{9D8B030D-6E8A-4147-A177-3AD203B41FA5}">
                          <a16:colId xmlns:a16="http://schemas.microsoft.com/office/drawing/2014/main" val="4143639057"/>
                        </a:ext>
                      </a:extLst>
                    </a:gridCol>
                    <a:gridCol w="1117878">
                      <a:extLst>
                        <a:ext uri="{9D8B030D-6E8A-4147-A177-3AD203B41FA5}">
                          <a16:colId xmlns:a16="http://schemas.microsoft.com/office/drawing/2014/main" val="644632180"/>
                        </a:ext>
                      </a:extLst>
                    </a:gridCol>
                    <a:gridCol w="1117878">
                      <a:extLst>
                        <a:ext uri="{9D8B030D-6E8A-4147-A177-3AD203B41FA5}">
                          <a16:colId xmlns:a16="http://schemas.microsoft.com/office/drawing/2014/main" val="1018000509"/>
                        </a:ext>
                      </a:extLst>
                    </a:gridCol>
                  </a:tblGrid>
                  <a:tr h="441245">
                    <a:tc gridSpan="5">
                      <a:txBody>
                        <a:bodyPr/>
                        <a:lstStyle/>
                        <a:p>
                          <a:endParaRPr lang="en-US"/>
                        </a:p>
                      </a:txBody>
                      <a:tcPr marL="68580" marR="68580" marT="0" marB="0" anchor="ctr">
                        <a:blipFill>
                          <a:blip r:embed="rId9"/>
                          <a:stretch>
                            <a:fillRect l="-109" t="-1370" r="-545" b="-452055"/>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5313956"/>
                      </a:ext>
                    </a:extLst>
                  </a:tr>
                  <a:tr h="382725">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2</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1.5</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1.667</a:t>
                          </a:r>
                        </a:p>
                      </a:txBody>
                      <a:tcPr marL="68580" marR="68580" marT="0" marB="0" anchor="ctr"/>
                    </a:tc>
                    <a:extLst>
                      <a:ext uri="{0D108BD9-81ED-4DB2-BD59-A6C34878D82A}">
                        <a16:rowId xmlns:a16="http://schemas.microsoft.com/office/drawing/2014/main" val="2781070243"/>
                      </a:ext>
                    </a:extLst>
                  </a:tr>
                  <a:tr h="382725">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3</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3.333</a:t>
                          </a:r>
                        </a:p>
                      </a:txBody>
                      <a:tcPr marL="68580" marR="68580" marT="0" marB="0" anchor="ctr"/>
                    </a:tc>
                    <a:extLst>
                      <a:ext uri="{0D108BD9-81ED-4DB2-BD59-A6C34878D82A}">
                        <a16:rowId xmlns:a16="http://schemas.microsoft.com/office/drawing/2014/main" val="1961141615"/>
                      </a:ext>
                    </a:extLst>
                  </a:tr>
                  <a:tr h="382725">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3</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0</a:t>
                          </a:r>
                        </a:p>
                      </a:txBody>
                      <a:tcPr marL="68580" marR="68580" marT="0" marB="0" anchor="ctr"/>
                    </a:tc>
                    <a:extLst>
                      <a:ext uri="{0D108BD9-81ED-4DB2-BD59-A6C34878D82A}">
                        <a16:rowId xmlns:a16="http://schemas.microsoft.com/office/drawing/2014/main" val="1485365143"/>
                      </a:ext>
                    </a:extLst>
                  </a:tr>
                  <a:tr h="382725">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1.5</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5</a:t>
                          </a:r>
                        </a:p>
                      </a:txBody>
                      <a:tcPr marL="68580" marR="68580" marT="0" marB="0" anchor="ctr"/>
                    </a:tc>
                    <a:extLst>
                      <a:ext uri="{0D108BD9-81ED-4DB2-BD59-A6C34878D82A}">
                        <a16:rowId xmlns:a16="http://schemas.microsoft.com/office/drawing/2014/main" val="1500735679"/>
                      </a:ext>
                    </a:extLst>
                  </a:tr>
                  <a:tr h="382725">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1</a:t>
                          </a:r>
                        </a:p>
                      </a:txBody>
                      <a:tcPr marL="68580" marR="68580" marT="0" marB="0" anchor="ctr"/>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3</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0</a:t>
                          </a:r>
                        </a:p>
                      </a:txBody>
                      <a:tcPr marL="68580" marR="68580" marT="0" marB="0" anchor="ctr"/>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5</a:t>
                          </a:r>
                        </a:p>
                      </a:txBody>
                      <a:tcPr marL="68580" marR="68580" marT="0" marB="0" anchor="ctr"/>
                    </a:tc>
                    <a:extLst>
                      <a:ext uri="{0D108BD9-81ED-4DB2-BD59-A6C34878D82A}">
                        <a16:rowId xmlns:a16="http://schemas.microsoft.com/office/drawing/2014/main" val="2702818945"/>
                      </a:ext>
                    </a:extLst>
                  </a:tr>
                </a:tbl>
              </a:graphicData>
            </a:graphic>
          </p:graphicFrame>
        </mc:Fallback>
      </mc:AlternateContent>
    </p:spTree>
    <p:extLst>
      <p:ext uri="{BB962C8B-B14F-4D97-AF65-F5344CB8AC3E}">
        <p14:creationId xmlns:p14="http://schemas.microsoft.com/office/powerpoint/2010/main" val="3130572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1846619"/>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US" sz="2000" dirty="0">
                    <a:solidFill>
                      <a:schemeClr val="dk1"/>
                    </a:solidFill>
                    <a:latin typeface="+mn-lt"/>
                    <a:ea typeface="Open Sans"/>
                    <a:cs typeface="Open Sans"/>
                    <a:sym typeface="Open Sans"/>
                  </a:rPr>
                  <a:t>Menghitung </a:t>
                </a:r>
                <a:r>
                  <a:rPr lang="en-US" sz="2000" dirty="0" err="1">
                    <a:solidFill>
                      <a:schemeClr val="dk1"/>
                    </a:solidFill>
                    <a:latin typeface="+mn-lt"/>
                    <a:ea typeface="Open Sans"/>
                    <a:cs typeface="Open Sans"/>
                    <a:sym typeface="Open Sans"/>
                  </a:rPr>
                  <a:t>nilai</a:t>
                </a:r>
                <a:r>
                  <a:rPr lang="en-US" sz="2000" dirty="0">
                    <a:solidFill>
                      <a:schemeClr val="dk1"/>
                    </a:solidFill>
                    <a:latin typeface="+mn-lt"/>
                    <a:ea typeface="Open Sans"/>
                    <a:cs typeface="Open Sans"/>
                    <a:sym typeface="Open Sans"/>
                  </a:rPr>
                  <a:t> Utility Measure (S) dan Regret Measure (R)</a:t>
                </a:r>
                <a:endParaRPr lang="nn-NO" sz="2000" dirty="0">
                  <a:solidFill>
                    <a:schemeClr val="dk1"/>
                  </a:solidFill>
                  <a:latin typeface="+mn-lt"/>
                  <a:ea typeface="Open Sans"/>
                  <a:cs typeface="Open Sans"/>
                  <a:sym typeface="Open Sans"/>
                </a:endParaRPr>
              </a:p>
              <a:p>
                <a:pPr marL="341313" lvl="0">
                  <a:lnSpc>
                    <a:spcPct val="150000"/>
                  </a:lnSpc>
                </a:pPr>
                <a14:m>
                  <m:oMathPara xmlns:m="http://schemas.openxmlformats.org/officeDocument/2006/math">
                    <m:oMathParaPr>
                      <m:jc m:val="left"/>
                    </m:oMathParaPr>
                    <m:oMath xmlns:m="http://schemas.openxmlformats.org/officeDocument/2006/math">
                      <m:sSup>
                        <m:sSupPr>
                          <m:ctrlPr>
                            <a:rPr lang="en-US" sz="1800" i="1" smtClean="0">
                              <a:effectLst/>
                              <a:latin typeface="Cambria Math" panose="02040503050406030204" pitchFamily="18" charset="0"/>
                              <a:ea typeface="Times New Roman" panose="02020603050405020304" pitchFamily="18" charset="0"/>
                              <a:cs typeface="TimesNewRomanPSMT"/>
                            </a:rPr>
                          </m:ctrlPr>
                        </m:sSupPr>
                        <m:e>
                          <m:r>
                            <a:rPr lang="en-US" sz="1800" i="1">
                              <a:effectLst/>
                              <a:latin typeface="Cambria Math" panose="02040503050406030204" pitchFamily="18" charset="0"/>
                              <a:ea typeface="Times New Roman" panose="02020603050405020304" pitchFamily="18" charset="0"/>
                              <a:cs typeface="TimesNewRomanPSMT"/>
                            </a:rPr>
                            <m:t>𝑅</m:t>
                          </m:r>
                        </m:e>
                        <m:sup>
                          <m:r>
                            <a:rPr lang="en-US" sz="1800" i="1">
                              <a:effectLst/>
                              <a:latin typeface="Cambria Math" panose="02040503050406030204" pitchFamily="18" charset="0"/>
                              <a:ea typeface="Times New Roman" panose="02020603050405020304" pitchFamily="18" charset="0"/>
                              <a:cs typeface="TimesNewRomanPSMT"/>
                            </a:rPr>
                            <m:t>1</m:t>
                          </m:r>
                        </m:sup>
                      </m:sSup>
                      <m:r>
                        <a:rPr lang="en-US" sz="1800" i="1">
                          <a:effectLst/>
                          <a:latin typeface="Cambria Math" panose="02040503050406030204" pitchFamily="18" charset="0"/>
                          <a:ea typeface="Times New Roman" panose="02020603050405020304" pitchFamily="18" charset="0"/>
                          <a:cs typeface="TimesNewRomanPSMT"/>
                        </a:rPr>
                        <m:t>=2 ; 0 ; 4 ; 1.5 ; 1.667=</m:t>
                      </m:r>
                      <m:r>
                        <a:rPr lang="en-US" sz="1800" i="1" smtClean="0">
                          <a:effectLst/>
                          <a:latin typeface="Cambria Math" panose="02040503050406030204" pitchFamily="18" charset="0"/>
                          <a:ea typeface="Times New Roman" panose="02020603050405020304" pitchFamily="18" charset="0"/>
                          <a:cs typeface="TimesNewRomanPSMT"/>
                        </a:rPr>
                        <m:t>4</m:t>
                      </m:r>
                    </m:oMath>
                  </m:oMathPara>
                </a14:m>
                <a:endParaRPr lang="en-US" sz="1800" i="1" dirty="0">
                  <a:effectLst/>
                  <a:latin typeface="Cambria Math" panose="02040503050406030204" pitchFamily="18" charset="0"/>
                  <a:ea typeface="Times New Roman" panose="02020603050405020304" pitchFamily="18" charset="0"/>
                  <a:cs typeface="TimesNewRomanPSMT"/>
                </a:endParaRPr>
              </a:p>
              <a:p>
                <a:pPr marL="341313" lvl="0">
                  <a:lnSpc>
                    <a:spcPct val="150000"/>
                  </a:lnSpc>
                </a:pPr>
                <a14:m>
                  <m:oMathPara xmlns:m="http://schemas.openxmlformats.org/officeDocument/2006/math">
                    <m:oMathParaPr>
                      <m:jc m:val="left"/>
                    </m:oMathParaPr>
                    <m:oMath xmlns:m="http://schemas.openxmlformats.org/officeDocument/2006/math">
                      <m:sSup>
                        <m:sSupPr>
                          <m:ctrlPr>
                            <a:rPr lang="en-US" sz="1800" i="1">
                              <a:effectLst/>
                              <a:latin typeface="Cambria Math" panose="02040503050406030204" pitchFamily="18" charset="0"/>
                              <a:ea typeface="Times New Roman" panose="02020603050405020304" pitchFamily="18" charset="0"/>
                              <a:cs typeface="TimesNewRomanPSMT"/>
                            </a:rPr>
                          </m:ctrlPr>
                        </m:sSupPr>
                        <m:e>
                          <m:r>
                            <a:rPr lang="en-US" sz="1800" i="1">
                              <a:effectLst/>
                              <a:latin typeface="Cambria Math" panose="02040503050406030204" pitchFamily="18" charset="0"/>
                              <a:ea typeface="Times New Roman" panose="02020603050405020304" pitchFamily="18" charset="0"/>
                              <a:cs typeface="TimesNewRomanPSMT"/>
                            </a:rPr>
                            <m:t>𝑆</m:t>
                          </m:r>
                        </m:e>
                        <m:sup>
                          <m:r>
                            <a:rPr lang="en-US" sz="1800" i="1">
                              <a:effectLst/>
                              <a:latin typeface="Cambria Math" panose="02040503050406030204" pitchFamily="18" charset="0"/>
                              <a:ea typeface="Times New Roman" panose="02020603050405020304" pitchFamily="18" charset="0"/>
                              <a:cs typeface="TimesNewRomanPSMT"/>
                            </a:rPr>
                            <m:t>1</m:t>
                          </m:r>
                        </m:sup>
                      </m:sSup>
                      <m:r>
                        <a:rPr lang="en-US" sz="1800" i="1">
                          <a:effectLst/>
                          <a:latin typeface="Cambria Math" panose="02040503050406030204" pitchFamily="18" charset="0"/>
                          <a:ea typeface="Times New Roman" panose="02020603050405020304" pitchFamily="18" charset="0"/>
                          <a:cs typeface="TimesNewRomanPSMT"/>
                        </a:rPr>
                        <m:t>=2+0+4+1.5+1.667=9.167</m:t>
                      </m:r>
                    </m:oMath>
                  </m:oMathPara>
                </a14:m>
                <a:endParaRPr lang="en-US" sz="1800" dirty="0">
                  <a:effectLst/>
                  <a:latin typeface="TimesNewRomanPSMT"/>
                  <a:ea typeface="Times New Roman" panose="02020603050405020304" pitchFamily="18" charset="0"/>
                  <a:cs typeface="TimesNewRomanPSMT"/>
                </a:endParaRPr>
              </a:p>
              <a:p>
                <a:pPr lvl="0">
                  <a:lnSpc>
                    <a:spcPct val="150000"/>
                  </a:lnSpc>
                </a:pPr>
                <a:endParaRPr lang="nn-NO" sz="2000" dirty="0">
                  <a:solidFill>
                    <a:schemeClr val="dk1"/>
                  </a:solidFill>
                  <a:latin typeface="+mn-lt"/>
                  <a:ea typeface="Open Sans"/>
                  <a:cs typeface="Open Sans"/>
                  <a:sym typeface="Open Sans"/>
                </a:endParaRP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1846619"/>
              </a:xfrm>
              <a:prstGeom prst="rect">
                <a:avLst/>
              </a:prstGeom>
              <a:blipFill>
                <a:blip r:embed="rId3"/>
                <a:stretch>
                  <a:fillRect l="-507"/>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aphicFrame>
        <p:nvGraphicFramePr>
          <p:cNvPr id="5" name="Table 4">
            <a:extLst>
              <a:ext uri="{FF2B5EF4-FFF2-40B4-BE49-F238E27FC236}">
                <a16:creationId xmlns:a16="http://schemas.microsoft.com/office/drawing/2014/main" id="{E0DAFA90-C906-241A-BA76-6DE8C89CE495}"/>
              </a:ext>
            </a:extLst>
          </p:cNvPr>
          <p:cNvGraphicFramePr>
            <a:graphicFrameLocks noGrp="1"/>
          </p:cNvGraphicFramePr>
          <p:nvPr>
            <p:extLst>
              <p:ext uri="{D42A27DB-BD31-4B8C-83A1-F6EECF244321}">
                <p14:modId xmlns:p14="http://schemas.microsoft.com/office/powerpoint/2010/main" val="3388794139"/>
              </p:ext>
            </p:extLst>
          </p:nvPr>
        </p:nvGraphicFramePr>
        <p:xfrm>
          <a:off x="3870900" y="3015837"/>
          <a:ext cx="4765040" cy="1739268"/>
        </p:xfrm>
        <a:graphic>
          <a:graphicData uri="http://schemas.openxmlformats.org/drawingml/2006/table">
            <a:tbl>
              <a:tblPr firstRow="1" firstCol="1" bandRow="1">
                <a:tableStyleId>{21E4AEA4-8DFA-4A89-87EB-49C32662AFE0}</a:tableStyleId>
              </a:tblPr>
              <a:tblGrid>
                <a:gridCol w="2382520">
                  <a:extLst>
                    <a:ext uri="{9D8B030D-6E8A-4147-A177-3AD203B41FA5}">
                      <a16:colId xmlns:a16="http://schemas.microsoft.com/office/drawing/2014/main" val="1553119094"/>
                    </a:ext>
                  </a:extLst>
                </a:gridCol>
                <a:gridCol w="2382520">
                  <a:extLst>
                    <a:ext uri="{9D8B030D-6E8A-4147-A177-3AD203B41FA5}">
                      <a16:colId xmlns:a16="http://schemas.microsoft.com/office/drawing/2014/main" val="2695440668"/>
                    </a:ext>
                  </a:extLst>
                </a:gridCol>
              </a:tblGrid>
              <a:tr h="174625">
                <a:tc>
                  <a:txBody>
                    <a:bodyPr/>
                    <a:lstStyle/>
                    <a:p>
                      <a:pPr marL="0" marR="0" algn="ctr">
                        <a:lnSpc>
                          <a:spcPct val="115000"/>
                        </a:lnSpc>
                        <a:spcBef>
                          <a:spcPts val="0"/>
                        </a:spcBef>
                        <a:spcAft>
                          <a:spcPts val="0"/>
                        </a:spcAft>
                      </a:pPr>
                      <a:r>
                        <a:rPr lang="en-US" sz="1800" dirty="0">
                          <a:effectLst/>
                        </a:rPr>
                        <a:t>Nilai 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Nilai R</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052283"/>
                  </a:ext>
                </a:extLst>
              </a:tr>
              <a:tr h="174625">
                <a:tc>
                  <a:txBody>
                    <a:bodyPr/>
                    <a:lstStyle/>
                    <a:p>
                      <a:pPr marL="0" marR="0" algn="ctr">
                        <a:lnSpc>
                          <a:spcPct val="115000"/>
                        </a:lnSpc>
                        <a:spcBef>
                          <a:spcPts val="0"/>
                        </a:spcBef>
                        <a:spcAft>
                          <a:spcPts val="0"/>
                        </a:spcAft>
                      </a:pPr>
                      <a:r>
                        <a:rPr lang="en-US" sz="1800">
                          <a:effectLst/>
                        </a:rPr>
                        <a:t>9.167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2740393"/>
                  </a:ext>
                </a:extLst>
              </a:tr>
              <a:tr h="174625">
                <a:tc>
                  <a:txBody>
                    <a:bodyPr/>
                    <a:lstStyle/>
                    <a:p>
                      <a:pPr marL="0" marR="0" algn="ctr">
                        <a:lnSpc>
                          <a:spcPct val="115000"/>
                        </a:lnSpc>
                        <a:spcBef>
                          <a:spcPts val="0"/>
                        </a:spcBef>
                        <a:spcAft>
                          <a:spcPts val="0"/>
                        </a:spcAft>
                      </a:pPr>
                      <a:r>
                        <a:rPr lang="en-US" sz="1800">
                          <a:effectLst/>
                        </a:rPr>
                        <a:t>14.333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2793183"/>
                  </a:ext>
                </a:extLst>
              </a:tr>
              <a:tr h="174625">
                <a:tc>
                  <a:txBody>
                    <a:bodyPr/>
                    <a:lstStyle/>
                    <a:p>
                      <a:pPr marL="0" marR="0" algn="ctr">
                        <a:lnSpc>
                          <a:spcPct val="115000"/>
                        </a:lnSpc>
                        <a:spcBef>
                          <a:spcPts val="0"/>
                        </a:spcBef>
                        <a:spcAft>
                          <a:spcPts val="0"/>
                        </a:spcAft>
                      </a:pPr>
                      <a:r>
                        <a:rPr lang="en-US" sz="180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2071768"/>
                  </a:ext>
                </a:extLst>
              </a:tr>
              <a:tr h="174625">
                <a:tc>
                  <a:txBody>
                    <a:bodyPr/>
                    <a:lstStyle/>
                    <a:p>
                      <a:pPr marL="0" marR="0" algn="ctr">
                        <a:lnSpc>
                          <a:spcPct val="115000"/>
                        </a:lnSpc>
                        <a:spcBef>
                          <a:spcPts val="0"/>
                        </a:spcBef>
                        <a:spcAft>
                          <a:spcPts val="0"/>
                        </a:spcAft>
                      </a:pPr>
                      <a:r>
                        <a:rPr lang="en-US" sz="1800">
                          <a:effectLst/>
                        </a:rPr>
                        <a:t>18.5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0892066"/>
                  </a:ext>
                </a:extLst>
              </a:tr>
              <a:tr h="174625">
                <a:tc>
                  <a:txBody>
                    <a:bodyPr/>
                    <a:lstStyle/>
                    <a:p>
                      <a:pPr marL="0" marR="0" algn="ctr">
                        <a:lnSpc>
                          <a:spcPct val="115000"/>
                        </a:lnSpc>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3640213"/>
                  </a:ext>
                </a:extLst>
              </a:tr>
            </a:tbl>
          </a:graphicData>
        </a:graphic>
      </p:graphicFrame>
    </p:spTree>
    <p:extLst>
      <p:ext uri="{BB962C8B-B14F-4D97-AF65-F5344CB8AC3E}">
        <p14:creationId xmlns:p14="http://schemas.microsoft.com/office/powerpoint/2010/main" val="85716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3"/>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3"/>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3"/>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237;p3">
            <a:extLst>
              <a:ext uri="{FF2B5EF4-FFF2-40B4-BE49-F238E27FC236}">
                <a16:creationId xmlns:a16="http://schemas.microsoft.com/office/drawing/2014/main" id="{4A8DDD50-DDB7-CBDA-3F49-4D81AC9C2A27}"/>
              </a:ext>
            </a:extLst>
          </p:cNvPr>
          <p:cNvSpPr txBox="1"/>
          <p:nvPr/>
        </p:nvSpPr>
        <p:spPr>
          <a:xfrm>
            <a:off x="839923" y="1726431"/>
            <a:ext cx="10826995" cy="2862282"/>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pPr>
            <a:r>
              <a:rPr lang="en-GB" sz="2000" dirty="0" err="1">
                <a:solidFill>
                  <a:schemeClr val="dk1"/>
                </a:solidFill>
                <a:latin typeface="+mn-lt"/>
                <a:ea typeface="Open Sans"/>
                <a:cs typeface="Open Sans"/>
                <a:sym typeface="Open Sans"/>
              </a:rPr>
              <a:t>Berdasarkan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fenomena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tersebut</a:t>
            </a:r>
            <a:r>
              <a:rPr lang="en-GB" sz="2000" dirty="0">
                <a:solidFill>
                  <a:schemeClr val="dk1"/>
                </a:solidFill>
                <a:latin typeface="+mn-lt"/>
                <a:ea typeface="Open Sans"/>
                <a:cs typeface="Open Sans"/>
                <a:sym typeface="Open Sans"/>
              </a:rPr>
              <a:t> di </a:t>
            </a:r>
            <a:r>
              <a:rPr lang="en-GB" sz="2000" dirty="0" err="1">
                <a:solidFill>
                  <a:schemeClr val="dk1"/>
                </a:solidFill>
                <a:latin typeface="+mn-lt"/>
                <a:ea typeface="Open Sans"/>
                <a:cs typeface="Open Sans"/>
                <a:sym typeface="Open Sans"/>
              </a:rPr>
              <a:t>ketahui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pengetahuan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masyarakat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terkait</a:t>
            </a:r>
            <a:r>
              <a:rPr lang="en-GB" sz="2000" dirty="0">
                <a:solidFill>
                  <a:schemeClr val="dk1"/>
                </a:solidFill>
                <a:latin typeface="+mn-lt"/>
                <a:ea typeface="Open Sans"/>
                <a:cs typeface="Open Sans"/>
                <a:sym typeface="Open Sans"/>
              </a:rPr>
              <a:t>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sangat </a:t>
            </a:r>
            <a:r>
              <a:rPr lang="en-GB" sz="2000" dirty="0" err="1">
                <a:solidFill>
                  <a:schemeClr val="dk1"/>
                </a:solidFill>
                <a:latin typeface="+mn-lt"/>
                <a:ea typeface="Open Sans"/>
                <a:cs typeface="Open Sans"/>
                <a:sym typeface="Open Sans"/>
              </a:rPr>
              <a:t>mempengaruhi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ke</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aktifan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masyarakat</a:t>
            </a:r>
            <a:r>
              <a:rPr lang="en-GB" sz="2000" dirty="0">
                <a:solidFill>
                  <a:schemeClr val="dk1"/>
                </a:solidFill>
                <a:latin typeface="+mn-lt"/>
                <a:ea typeface="Open Sans"/>
                <a:cs typeface="Open Sans"/>
                <a:sym typeface="Open Sans"/>
              </a:rPr>
              <a:t> pada </a:t>
            </a:r>
            <a:r>
              <a:rPr lang="en-GB" sz="2000" dirty="0" err="1">
                <a:solidFill>
                  <a:schemeClr val="dk1"/>
                </a:solidFill>
                <a:latin typeface="+mn-lt"/>
                <a:ea typeface="Open Sans"/>
                <a:cs typeface="Open Sans"/>
                <a:sym typeface="Open Sans"/>
              </a:rPr>
              <a:t>pemanfaatan</a:t>
            </a:r>
            <a:r>
              <a:rPr lang="en-GB" sz="2000" dirty="0">
                <a:solidFill>
                  <a:schemeClr val="dk1"/>
                </a:solidFill>
                <a:latin typeface="+mn-lt"/>
                <a:ea typeface="Open Sans"/>
                <a:cs typeface="Open Sans"/>
                <a:sym typeface="Open Sans"/>
              </a:rPr>
              <a:t>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a:t>
            </a:r>
          </a:p>
          <a:p>
            <a:pPr marR="0" lvl="0" algn="l" rtl="0">
              <a:lnSpc>
                <a:spcPct val="150000"/>
              </a:lnSpc>
              <a:spcBef>
                <a:spcPts val="0"/>
              </a:spcBef>
              <a:spcAft>
                <a:spcPts val="0"/>
              </a:spcAft>
            </a:pPr>
            <a:endParaRPr lang="en-GB" sz="2000" dirty="0">
              <a:solidFill>
                <a:schemeClr val="dk1"/>
              </a:solidFill>
              <a:latin typeface="+mn-lt"/>
              <a:ea typeface="Open Sans"/>
              <a:cs typeface="Open Sans"/>
              <a:sym typeface="Open Sans"/>
            </a:endParaRPr>
          </a:p>
          <a:p>
            <a:pPr marR="0" lvl="0" algn="l" rtl="0">
              <a:lnSpc>
                <a:spcPct val="150000"/>
              </a:lnSpc>
              <a:spcBef>
                <a:spcPts val="0"/>
              </a:spcBef>
              <a:spcAft>
                <a:spcPts val="0"/>
              </a:spcAft>
            </a:pPr>
            <a:r>
              <a:rPr lang="en-GB" sz="2000" dirty="0" err="1">
                <a:solidFill>
                  <a:schemeClr val="dk1"/>
                </a:solidFill>
                <a:latin typeface="+mn-lt"/>
                <a:ea typeface="Open Sans"/>
                <a:cs typeface="Open Sans"/>
                <a:sym typeface="Open Sans"/>
              </a:rPr>
              <a:t>Sehingga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meningkatkan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pengetahuan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masyarakat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terkait</a:t>
            </a:r>
            <a:r>
              <a:rPr lang="en-GB" sz="2000" dirty="0">
                <a:solidFill>
                  <a:schemeClr val="dk1"/>
                </a:solidFill>
                <a:latin typeface="+mn-lt"/>
                <a:ea typeface="Open Sans"/>
                <a:cs typeface="Open Sans"/>
                <a:sym typeface="Open Sans"/>
              </a:rPr>
              <a:t>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aktif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serta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meningkatkan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efisiensi</a:t>
            </a:r>
            <a:r>
              <a:rPr lang="en-GB" sz="2000" dirty="0">
                <a:solidFill>
                  <a:schemeClr val="dk1"/>
                </a:solidFill>
                <a:latin typeface="+mn-lt"/>
                <a:ea typeface="Open Sans"/>
                <a:cs typeface="Open Sans"/>
                <a:sym typeface="Open Sans"/>
              </a:rPr>
              <a:t> dan </a:t>
            </a:r>
            <a:r>
              <a:rPr lang="en-GB" sz="2000" dirty="0" err="1">
                <a:solidFill>
                  <a:schemeClr val="dk1"/>
                </a:solidFill>
                <a:latin typeface="+mn-lt"/>
                <a:ea typeface="Open Sans"/>
                <a:cs typeface="Open Sans"/>
                <a:sym typeface="Open Sans"/>
              </a:rPr>
              <a:t>efektivitas</a:t>
            </a:r>
            <a:r>
              <a:rPr lang="en-GB" sz="2000" dirty="0">
                <a:solidFill>
                  <a:schemeClr val="dk1"/>
                </a:solidFill>
                <a:latin typeface="+mn-lt"/>
                <a:ea typeface="Open Sans"/>
                <a:cs typeface="Open Sans"/>
                <a:sym typeface="Open Sans"/>
              </a:rPr>
              <a:t>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di </a:t>
            </a:r>
            <a:r>
              <a:rPr lang="en-GB" sz="2000" dirty="0" err="1">
                <a:solidFill>
                  <a:schemeClr val="dk1"/>
                </a:solidFill>
                <a:latin typeface="+mn-lt"/>
                <a:ea typeface="Open Sans"/>
                <a:cs typeface="Open Sans"/>
                <a:sym typeface="Open Sans"/>
              </a:rPr>
              <a:t>butuhkan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sistem</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pendukung</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keputusan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melakukan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perangkingan</a:t>
            </a:r>
            <a:r>
              <a:rPr lang="en-GB" sz="2000" dirty="0">
                <a:solidFill>
                  <a:schemeClr val="dk1"/>
                </a:solidFill>
                <a:latin typeface="+mn-lt"/>
                <a:ea typeface="Open Sans"/>
                <a:cs typeface="Open Sans"/>
                <a:sym typeface="Open Sans"/>
              </a:rPr>
              <a:t>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teraktif</a:t>
            </a:r>
            <a:r>
              <a:rPr lang="en-GB" sz="2000" dirty="0">
                <a:solidFill>
                  <a:schemeClr val="dk1"/>
                </a:solidFill>
                <a:latin typeface="+mn-lt"/>
                <a:ea typeface="Open Sans"/>
                <a:cs typeface="Open Sans"/>
                <a:sym typeface="Open Sans"/>
              </a:rPr>
              <a:t> di </a:t>
            </a:r>
            <a:r>
              <a:rPr lang="en-GB" sz="2000" dirty="0" err="1">
                <a:solidFill>
                  <a:schemeClr val="dk1"/>
                </a:solidFill>
                <a:latin typeface="+mn-lt"/>
                <a:ea typeface="Open Sans"/>
                <a:cs typeface="Open Sans"/>
                <a:sym typeface="Open Sans"/>
              </a:rPr>
              <a:t>kota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makassar</a:t>
            </a:r>
            <a:r>
              <a:rPr lang="en-GB" sz="2000" dirty="0">
                <a:solidFill>
                  <a:schemeClr val="dk1"/>
                </a:solidFill>
                <a:latin typeface="+mn-lt"/>
                <a:ea typeface="Open Sans"/>
                <a:cs typeface="Open Sans"/>
                <a:sym typeface="Open Sans"/>
              </a:rPr>
              <a:t>.</a:t>
            </a:r>
          </a:p>
        </p:txBody>
      </p:sp>
      <p:grpSp>
        <p:nvGrpSpPr>
          <p:cNvPr id="4" name="Google Shape;238;p3">
            <a:extLst>
              <a:ext uri="{FF2B5EF4-FFF2-40B4-BE49-F238E27FC236}">
                <a16:creationId xmlns:a16="http://schemas.microsoft.com/office/drawing/2014/main" id="{468798AB-CAB3-094A-D8A9-A7D8262B71C9}"/>
              </a:ext>
            </a:extLst>
          </p:cNvPr>
          <p:cNvGrpSpPr/>
          <p:nvPr/>
        </p:nvGrpSpPr>
        <p:grpSpPr>
          <a:xfrm>
            <a:off x="8748453" y="6495400"/>
            <a:ext cx="1686200" cy="189123"/>
            <a:chOff x="247992" y="6552179"/>
            <a:chExt cx="1686200" cy="189123"/>
          </a:xfrm>
        </p:grpSpPr>
        <p:sp>
          <p:nvSpPr>
            <p:cNvPr id="5" name="Google Shape;239;p3">
              <a:hlinkClick r:id="rId3" action="ppaction://hlinksldjump"/>
              <a:extLst>
                <a:ext uri="{FF2B5EF4-FFF2-40B4-BE49-F238E27FC236}">
                  <a16:creationId xmlns:a16="http://schemas.microsoft.com/office/drawing/2014/main" id="{B6DEC62E-10C4-5D30-F753-3E5C1A898E31}"/>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240;p3">
              <a:hlinkClick r:id="rId4" action="ppaction://hlinksldjump"/>
              <a:extLst>
                <a:ext uri="{FF2B5EF4-FFF2-40B4-BE49-F238E27FC236}">
                  <a16:creationId xmlns:a16="http://schemas.microsoft.com/office/drawing/2014/main" id="{2199F4AB-8D5D-DEB1-C38D-5E4A19E48841}"/>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1;p3">
              <a:hlinkClick r:id="rId5" action="ppaction://hlinksldjump"/>
              <a:extLst>
                <a:ext uri="{FF2B5EF4-FFF2-40B4-BE49-F238E27FC236}">
                  <a16:creationId xmlns:a16="http://schemas.microsoft.com/office/drawing/2014/main" id="{AA145C55-E670-2955-AACF-251F46C9EC97}"/>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2;p3">
              <a:hlinkClick r:id="rId6" action="ppaction://hlinksldjump"/>
              <a:extLst>
                <a:ext uri="{FF2B5EF4-FFF2-40B4-BE49-F238E27FC236}">
                  <a16:creationId xmlns:a16="http://schemas.microsoft.com/office/drawing/2014/main" id="{96C79D30-4027-E2C5-BF56-F99DFA20439C}"/>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3;p3">
              <a:hlinkClick r:id="rId6" action="ppaction://hlinksldjump"/>
              <a:extLst>
                <a:ext uri="{FF2B5EF4-FFF2-40B4-BE49-F238E27FC236}">
                  <a16:creationId xmlns:a16="http://schemas.microsoft.com/office/drawing/2014/main" id="{94510789-D51E-ED4F-807F-BAC84A15E410}"/>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293087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3093755"/>
              </a:xfrm>
              <a:prstGeom prst="rect">
                <a:avLst/>
              </a:prstGeom>
              <a:noFill/>
              <a:ln>
                <a:noFill/>
              </a:ln>
            </p:spPr>
            <p:txBody>
              <a:bodyPr spcFirstLastPara="1" wrap="square" lIns="91425" tIns="45700" rIns="91425" bIns="45700" anchor="t" anchorCtr="0">
                <a:spAutoFit/>
              </a:bodyPr>
              <a:lstStyle/>
              <a:p>
                <a:pPr marL="342900" lvl="0" indent="-342900">
                  <a:lnSpc>
                    <a:spcPct val="150000"/>
                  </a:lnSpc>
                  <a:buFont typeface="Arial" panose="020B0604020202020204" pitchFamily="34" charset="0"/>
                  <a:buChar char="•"/>
                </a:pPr>
                <a:r>
                  <a:rPr lang="en-US" sz="2000" dirty="0">
                    <a:solidFill>
                      <a:schemeClr val="dk1"/>
                    </a:solidFill>
                    <a:latin typeface="+mn-lt"/>
                    <a:ea typeface="Open Sans"/>
                    <a:cs typeface="Open Sans"/>
                    <a:sym typeface="Open Sans"/>
                  </a:rPr>
                  <a:t>Menghitung Index VIKOR (Q)</a:t>
                </a:r>
                <a:endParaRPr lang="nn-NO" sz="2000" dirty="0">
                  <a:solidFill>
                    <a:schemeClr val="dk1"/>
                  </a:solidFill>
                  <a:latin typeface="+mn-lt"/>
                  <a:ea typeface="Open Sans"/>
                  <a:cs typeface="Open Sans"/>
                  <a:sym typeface="Open Sans"/>
                </a:endParaRPr>
              </a:p>
              <a:p>
                <a:pPr marL="341313" lvl="0">
                  <a:lnSpc>
                    <a:spcPct val="150000"/>
                  </a:lnSpc>
                </a:pPr>
                <a14:m>
                  <m:oMathPara xmlns:m="http://schemas.openxmlformats.org/officeDocument/2006/math">
                    <m:oMathParaPr>
                      <m:jc m:val="left"/>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NewRomanPSMT"/>
                            </a:rPr>
                          </m:ctrlPr>
                        </m:sSubPr>
                        <m:e>
                          <m:r>
                            <a:rPr lang="en-US" sz="1800" i="1">
                              <a:effectLst/>
                              <a:latin typeface="Cambria Math" panose="02040503050406030204" pitchFamily="18" charset="0"/>
                              <a:ea typeface="Times New Roman" panose="02020603050405020304" pitchFamily="18" charset="0"/>
                              <a:cs typeface="TimesNewRomanPSMT"/>
                            </a:rPr>
                            <m:t>𝑄</m:t>
                          </m:r>
                        </m:e>
                        <m:sub>
                          <m:r>
                            <a:rPr lang="en-US" sz="1800" i="1">
                              <a:effectLst/>
                              <a:latin typeface="Cambria Math" panose="02040503050406030204" pitchFamily="18" charset="0"/>
                              <a:ea typeface="Times New Roman" panose="02020603050405020304" pitchFamily="18" charset="0"/>
                              <a:cs typeface="TimesNewRomanPSMT"/>
                            </a:rPr>
                            <m:t>1</m:t>
                          </m:r>
                        </m:sub>
                      </m:sSub>
                      <m:r>
                        <a:rPr lang="en-US" sz="1800">
                          <a:effectLst/>
                          <a:latin typeface="Cambria Math" panose="02040503050406030204" pitchFamily="18" charset="0"/>
                          <a:ea typeface="Times New Roman" panose="02020603050405020304" pitchFamily="18" charset="0"/>
                          <a:cs typeface="TimesNewRomanPSMT"/>
                        </a:rPr>
                        <m:t>=</m:t>
                      </m:r>
                      <m:r>
                        <a:rPr lang="en-US" sz="1800" i="1">
                          <a:effectLst/>
                          <a:latin typeface="Cambria Math" panose="02040503050406030204" pitchFamily="18" charset="0"/>
                          <a:ea typeface="Times New Roman" panose="02020603050405020304" pitchFamily="18" charset="0"/>
                          <a:cs typeface="TimesNewRomanPSMT"/>
                        </a:rPr>
                        <m:t>0.5</m:t>
                      </m:r>
                      <m:d>
                        <m:dPr>
                          <m:begChr m:val="["/>
                          <m:endChr m:val="]"/>
                          <m:ctrlPr>
                            <a:rPr lang="en-US" sz="1800" i="1">
                              <a:effectLst/>
                              <a:latin typeface="Cambria Math" panose="02040503050406030204" pitchFamily="18" charset="0"/>
                              <a:ea typeface="Times New Roman" panose="02020603050405020304" pitchFamily="18" charset="0"/>
                              <a:cs typeface="TimesNewRomanPSMT"/>
                            </a:rPr>
                          </m:ctrlPr>
                        </m:dPr>
                        <m:e>
                          <m:f>
                            <m:fPr>
                              <m:ctrlPr>
                                <a:rPr lang="en-US" sz="1800" i="1">
                                  <a:effectLst/>
                                  <a:latin typeface="Cambria Math" panose="02040503050406030204" pitchFamily="18" charset="0"/>
                                  <a:ea typeface="Times New Roman" panose="02020603050405020304" pitchFamily="18" charset="0"/>
                                  <a:cs typeface="TimesNewRomanPSMT"/>
                                </a:rPr>
                              </m:ctrlPr>
                            </m:fPr>
                            <m:num>
                              <m:r>
                                <a:rPr lang="en-US" sz="1800">
                                  <a:effectLst/>
                                  <a:latin typeface="Cambria Math" panose="02040503050406030204" pitchFamily="18" charset="0"/>
                                  <a:ea typeface="Times New Roman" panose="02020603050405020304" pitchFamily="18" charset="0"/>
                                  <a:cs typeface="TimesNewRomanPSMT"/>
                                </a:rPr>
                                <m:t>9.167</m:t>
                              </m:r>
                              <m:r>
                                <a:rPr lang="en-US" sz="1800" i="1">
                                  <a:effectLst/>
                                  <a:latin typeface="Cambria Math" panose="02040503050406030204" pitchFamily="18" charset="0"/>
                                  <a:ea typeface="Times New Roman" panose="02020603050405020304" pitchFamily="18" charset="0"/>
                                  <a:cs typeface="TimesNewRomanPSMT"/>
                                </a:rPr>
                                <m:t>−</m:t>
                              </m:r>
                              <m:r>
                                <a:rPr lang="en-US" sz="1800">
                                  <a:effectLst/>
                                  <a:latin typeface="Cambria Math" panose="02040503050406030204" pitchFamily="18" charset="0"/>
                                  <a:ea typeface="Times New Roman" panose="02020603050405020304" pitchFamily="18" charset="0"/>
                                  <a:cs typeface="TimesNewRomanPSMT"/>
                                </a:rPr>
                                <m:t>7</m:t>
                              </m:r>
                            </m:num>
                            <m:den>
                              <m:r>
                                <a:rPr lang="en-US" sz="1800">
                                  <a:effectLst/>
                                  <a:latin typeface="Cambria Math" panose="02040503050406030204" pitchFamily="18" charset="0"/>
                                  <a:ea typeface="Times New Roman" panose="02020603050405020304" pitchFamily="18" charset="0"/>
                                  <a:cs typeface="TimesNewRomanPSMT"/>
                                </a:rPr>
                                <m:t>18.5</m:t>
                              </m:r>
                              <m:r>
                                <a:rPr lang="en-US" sz="1800" i="1">
                                  <a:effectLst/>
                                  <a:latin typeface="Cambria Math" panose="02040503050406030204" pitchFamily="18" charset="0"/>
                                  <a:ea typeface="Times New Roman" panose="02020603050405020304" pitchFamily="18" charset="0"/>
                                  <a:cs typeface="TimesNewRomanPSMT"/>
                                </a:rPr>
                                <m:t>−</m:t>
                              </m:r>
                              <m:r>
                                <a:rPr lang="en-US" sz="1800">
                                  <a:effectLst/>
                                  <a:latin typeface="Cambria Math" panose="02040503050406030204" pitchFamily="18" charset="0"/>
                                  <a:ea typeface="Times New Roman" panose="02020603050405020304" pitchFamily="18" charset="0"/>
                                  <a:cs typeface="TimesNewRomanPSMT"/>
                                </a:rPr>
                                <m:t>7</m:t>
                              </m:r>
                            </m:den>
                          </m:f>
                        </m:e>
                      </m:d>
                      <m:r>
                        <a:rPr lang="en-US" sz="1800">
                          <a:effectLst/>
                          <a:latin typeface="Cambria Math" panose="02040503050406030204" pitchFamily="18" charset="0"/>
                          <a:ea typeface="Times New Roman" panose="02020603050405020304" pitchFamily="18" charset="0"/>
                          <a:cs typeface="TimesNewRomanPSMT"/>
                        </a:rPr>
                        <m:t>+</m:t>
                      </m:r>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a:effectLst/>
                              <a:latin typeface="Cambria Math" panose="02040503050406030204" pitchFamily="18" charset="0"/>
                              <a:ea typeface="Times New Roman" panose="02020603050405020304" pitchFamily="18" charset="0"/>
                              <a:cs typeface="TimesNewRomanPSMT"/>
                            </a:rPr>
                            <m:t>1</m:t>
                          </m:r>
                          <m:r>
                            <a:rPr lang="en-US" sz="1800" i="1">
                              <a:effectLst/>
                              <a:latin typeface="Cambria Math" panose="02040503050406030204" pitchFamily="18" charset="0"/>
                              <a:ea typeface="Times New Roman" panose="02020603050405020304" pitchFamily="18" charset="0"/>
                              <a:cs typeface="TimesNewRomanPSMT"/>
                            </a:rPr>
                            <m:t>−0.5</m:t>
                          </m:r>
                        </m:e>
                      </m:d>
                      <m:d>
                        <m:dPr>
                          <m:begChr m:val="["/>
                          <m:endChr m:val="]"/>
                          <m:ctrlPr>
                            <a:rPr lang="en-US" sz="1800" i="1">
                              <a:effectLst/>
                              <a:latin typeface="Cambria Math" panose="02040503050406030204" pitchFamily="18" charset="0"/>
                              <a:ea typeface="Times New Roman" panose="02020603050405020304" pitchFamily="18" charset="0"/>
                              <a:cs typeface="TimesNewRomanPSMT"/>
                            </a:rPr>
                          </m:ctrlPr>
                        </m:dPr>
                        <m:e>
                          <m:f>
                            <m:fPr>
                              <m:ctrlPr>
                                <a:rPr lang="en-US" sz="1800" i="1">
                                  <a:effectLst/>
                                  <a:latin typeface="Cambria Math" panose="02040503050406030204" pitchFamily="18" charset="0"/>
                                  <a:ea typeface="Times New Roman" panose="02020603050405020304" pitchFamily="18" charset="0"/>
                                  <a:cs typeface="TimesNewRomanPSMT"/>
                                </a:rPr>
                              </m:ctrlPr>
                            </m:fPr>
                            <m:num>
                              <m:r>
                                <a:rPr lang="en-US" sz="1800">
                                  <a:effectLst/>
                                  <a:latin typeface="Cambria Math" panose="02040503050406030204" pitchFamily="18" charset="0"/>
                                  <a:ea typeface="Times New Roman" panose="02020603050405020304" pitchFamily="18" charset="0"/>
                                  <a:cs typeface="TimesNewRomanPSMT"/>
                                </a:rPr>
                                <m:t>4</m:t>
                              </m:r>
                              <m:r>
                                <a:rPr lang="en-US" sz="1800" i="1">
                                  <a:effectLst/>
                                  <a:latin typeface="Cambria Math" panose="02040503050406030204" pitchFamily="18" charset="0"/>
                                  <a:ea typeface="Times New Roman" panose="02020603050405020304" pitchFamily="18" charset="0"/>
                                  <a:cs typeface="TimesNewRomanPSMT"/>
                                </a:rPr>
                                <m:t>−</m:t>
                              </m:r>
                              <m:r>
                                <a:rPr lang="en-US" sz="1800">
                                  <a:effectLst/>
                                  <a:latin typeface="Cambria Math" panose="02040503050406030204" pitchFamily="18" charset="0"/>
                                  <a:ea typeface="Times New Roman" panose="02020603050405020304" pitchFamily="18" charset="0"/>
                                  <a:cs typeface="TimesNewRomanPSMT"/>
                                </a:rPr>
                                <m:t>4</m:t>
                              </m:r>
                            </m:num>
                            <m:den>
                              <m:r>
                                <a:rPr lang="en-US" sz="1800">
                                  <a:effectLst/>
                                  <a:latin typeface="Cambria Math" panose="02040503050406030204" pitchFamily="18" charset="0"/>
                                  <a:ea typeface="Times New Roman" panose="02020603050405020304" pitchFamily="18" charset="0"/>
                                  <a:cs typeface="TimesNewRomanPSMT"/>
                                </a:rPr>
                                <m:t>5</m:t>
                              </m:r>
                              <m:r>
                                <a:rPr lang="en-US" sz="1800" i="1">
                                  <a:effectLst/>
                                  <a:latin typeface="Cambria Math" panose="02040503050406030204" pitchFamily="18" charset="0"/>
                                  <a:ea typeface="Times New Roman" panose="02020603050405020304" pitchFamily="18" charset="0"/>
                                  <a:cs typeface="TimesNewRomanPSMT"/>
                                </a:rPr>
                                <m:t>−</m:t>
                              </m:r>
                              <m:r>
                                <a:rPr lang="en-US" sz="1800">
                                  <a:effectLst/>
                                  <a:latin typeface="Cambria Math" panose="02040503050406030204" pitchFamily="18" charset="0"/>
                                  <a:ea typeface="Times New Roman" panose="02020603050405020304" pitchFamily="18" charset="0"/>
                                  <a:cs typeface="TimesNewRomanPSMT"/>
                                </a:rPr>
                                <m:t>4</m:t>
                              </m:r>
                            </m:den>
                          </m:f>
                        </m:e>
                      </m:d>
                    </m:oMath>
                  </m:oMathPara>
                </a14:m>
                <a:endParaRPr lang="en-US" sz="1800" i="1" dirty="0">
                  <a:effectLst/>
                  <a:latin typeface="Cambria Math" panose="02040503050406030204" pitchFamily="18" charset="0"/>
                  <a:ea typeface="Times New Roman" panose="02020603050405020304" pitchFamily="18" charset="0"/>
                  <a:cs typeface="TimesNewRomanPSMT"/>
                </a:endParaRPr>
              </a:p>
              <a:p>
                <a:pPr marL="341313" lvl="0">
                  <a:lnSpc>
                    <a:spcPct val="150000"/>
                  </a:lnSpc>
                </a:pPr>
                <a14:m>
                  <m:oMathPara xmlns:m="http://schemas.openxmlformats.org/officeDocument/2006/math">
                    <m:oMathParaPr>
                      <m:jc m:val="left"/>
                    </m:oMathParaPr>
                    <m:oMath xmlns:m="http://schemas.openxmlformats.org/officeDocument/2006/math">
                      <m:r>
                        <a:rPr lang="en-US" sz="1800">
                          <a:effectLst/>
                          <a:latin typeface="Cambria Math" panose="02040503050406030204" pitchFamily="18" charset="0"/>
                          <a:ea typeface="Times New Roman" panose="02020603050405020304" pitchFamily="18" charset="0"/>
                          <a:cs typeface="TimesNewRomanPSMT"/>
                        </a:rPr>
                        <m:t>=</m:t>
                      </m:r>
                      <m:r>
                        <a:rPr lang="en-US" sz="1800" i="1">
                          <a:effectLst/>
                          <a:latin typeface="Cambria Math" panose="02040503050406030204" pitchFamily="18" charset="0"/>
                          <a:ea typeface="Times New Roman" panose="02020603050405020304" pitchFamily="18" charset="0"/>
                          <a:cs typeface="TimesNewRomanPSMT"/>
                        </a:rPr>
                        <m:t>0.5</m:t>
                      </m:r>
                      <m:d>
                        <m:dPr>
                          <m:begChr m:val="["/>
                          <m:endChr m:val="]"/>
                          <m:ctrlPr>
                            <a:rPr lang="en-US" sz="1800" i="1">
                              <a:effectLst/>
                              <a:latin typeface="Cambria Math" panose="02040503050406030204" pitchFamily="18" charset="0"/>
                              <a:ea typeface="Times New Roman" panose="02020603050405020304" pitchFamily="18" charset="0"/>
                              <a:cs typeface="TimesNewRomanPSMT"/>
                            </a:rPr>
                          </m:ctrlPr>
                        </m:dPr>
                        <m:e>
                          <m:f>
                            <m:fPr>
                              <m:ctrlPr>
                                <a:rPr lang="en-US" sz="1800" i="1">
                                  <a:effectLst/>
                                  <a:latin typeface="Cambria Math" panose="02040503050406030204" pitchFamily="18" charset="0"/>
                                  <a:ea typeface="Times New Roman" panose="02020603050405020304" pitchFamily="18" charset="0"/>
                                  <a:cs typeface="TimesNewRomanPSMT"/>
                                </a:rPr>
                              </m:ctrlPr>
                            </m:fPr>
                            <m:num>
                              <m:r>
                                <a:rPr lang="en-US" sz="1800" i="1">
                                  <a:effectLst/>
                                  <a:latin typeface="Cambria Math" panose="02040503050406030204" pitchFamily="18" charset="0"/>
                                  <a:ea typeface="Times New Roman" panose="02020603050405020304" pitchFamily="18" charset="0"/>
                                  <a:cs typeface="TimesNewRomanPSMT"/>
                                </a:rPr>
                                <m:t>2.167</m:t>
                              </m:r>
                            </m:num>
                            <m:den>
                              <m:r>
                                <a:rPr lang="en-US" sz="1800">
                                  <a:effectLst/>
                                  <a:latin typeface="Cambria Math" panose="02040503050406030204" pitchFamily="18" charset="0"/>
                                  <a:ea typeface="Times New Roman" panose="02020603050405020304" pitchFamily="18" charset="0"/>
                                  <a:cs typeface="TimesNewRomanPSMT"/>
                                </a:rPr>
                                <m:t>11,5</m:t>
                              </m:r>
                            </m:den>
                          </m:f>
                        </m:e>
                      </m:d>
                      <m:r>
                        <a:rPr lang="en-US" sz="1800">
                          <a:effectLst/>
                          <a:latin typeface="Cambria Math" panose="02040503050406030204" pitchFamily="18" charset="0"/>
                          <a:ea typeface="Times New Roman" panose="02020603050405020304" pitchFamily="18" charset="0"/>
                          <a:cs typeface="TimesNewRomanPSMT"/>
                        </a:rPr>
                        <m:t>+</m:t>
                      </m:r>
                      <m:d>
                        <m:dPr>
                          <m:ctrlPr>
                            <a:rPr lang="en-US" sz="1800" i="1">
                              <a:effectLst/>
                              <a:latin typeface="Cambria Math" panose="02040503050406030204" pitchFamily="18" charset="0"/>
                              <a:ea typeface="Times New Roman" panose="02020603050405020304" pitchFamily="18" charset="0"/>
                              <a:cs typeface="TimesNewRomanPSMT"/>
                            </a:rPr>
                          </m:ctrlPr>
                        </m:dPr>
                        <m:e>
                          <m:r>
                            <a:rPr lang="en-US" sz="1800" i="1">
                              <a:effectLst/>
                              <a:latin typeface="Cambria Math" panose="02040503050406030204" pitchFamily="18" charset="0"/>
                              <a:ea typeface="Times New Roman" panose="02020603050405020304" pitchFamily="18" charset="0"/>
                              <a:cs typeface="TimesNewRomanPSMT"/>
                            </a:rPr>
                            <m:t>0.5</m:t>
                          </m:r>
                        </m:e>
                      </m:d>
                      <m:d>
                        <m:dPr>
                          <m:begChr m:val="["/>
                          <m:endChr m:val="]"/>
                          <m:ctrlPr>
                            <a:rPr lang="en-US" sz="1800" i="1">
                              <a:effectLst/>
                              <a:latin typeface="Cambria Math" panose="02040503050406030204" pitchFamily="18" charset="0"/>
                              <a:ea typeface="Times New Roman" panose="02020603050405020304" pitchFamily="18" charset="0"/>
                              <a:cs typeface="TimesNewRomanPSMT"/>
                            </a:rPr>
                          </m:ctrlPr>
                        </m:dPr>
                        <m:e>
                          <m:f>
                            <m:fPr>
                              <m:ctrlPr>
                                <a:rPr lang="en-US" sz="1800" i="1">
                                  <a:effectLst/>
                                  <a:latin typeface="Cambria Math" panose="02040503050406030204" pitchFamily="18" charset="0"/>
                                  <a:ea typeface="Times New Roman" panose="02020603050405020304" pitchFamily="18" charset="0"/>
                                  <a:cs typeface="TimesNewRomanPSMT"/>
                                </a:rPr>
                              </m:ctrlPr>
                            </m:fPr>
                            <m:num>
                              <m:r>
                                <a:rPr lang="en-US" sz="1800">
                                  <a:effectLst/>
                                  <a:latin typeface="Cambria Math" panose="02040503050406030204" pitchFamily="18" charset="0"/>
                                  <a:ea typeface="Times New Roman" panose="02020603050405020304" pitchFamily="18" charset="0"/>
                                  <a:cs typeface="TimesNewRomanPSMT"/>
                                </a:rPr>
                                <m:t>0</m:t>
                              </m:r>
                            </m:num>
                            <m:den>
                              <m:r>
                                <a:rPr lang="en-US" sz="1800">
                                  <a:effectLst/>
                                  <a:latin typeface="Cambria Math" panose="02040503050406030204" pitchFamily="18" charset="0"/>
                                  <a:ea typeface="Times New Roman" panose="02020603050405020304" pitchFamily="18" charset="0"/>
                                  <a:cs typeface="TimesNewRomanPSMT"/>
                                </a:rPr>
                                <m:t>1</m:t>
                              </m:r>
                            </m:den>
                          </m:f>
                        </m:e>
                      </m:d>
                      <m:r>
                        <a:rPr lang="en-US" sz="1800" i="1">
                          <a:effectLst/>
                          <a:latin typeface="Cambria Math" panose="02040503050406030204" pitchFamily="18" charset="0"/>
                          <a:ea typeface="Times New Roman" panose="02020603050405020304" pitchFamily="18" charset="0"/>
                          <a:cs typeface="TimesNewRomanPSMT"/>
                        </a:rPr>
                        <m:t>=0.094</m:t>
                      </m:r>
                    </m:oMath>
                  </m:oMathPara>
                </a14:m>
                <a:endParaRPr lang="en-US" sz="1800" dirty="0">
                  <a:effectLst/>
                  <a:latin typeface="TimesNewRomanPSMT"/>
                  <a:ea typeface="Times New Roman" panose="02020603050405020304" pitchFamily="18" charset="0"/>
                  <a:cs typeface="TimesNewRomanPSMT"/>
                </a:endParaRPr>
              </a:p>
              <a:p>
                <a:pPr marL="341313" lvl="0">
                  <a:lnSpc>
                    <a:spcPct val="150000"/>
                  </a:lnSpc>
                </a:pPr>
                <a:endParaRPr lang="nn-NO" sz="2000" dirty="0">
                  <a:solidFill>
                    <a:schemeClr val="dk1"/>
                  </a:solidFill>
                  <a:latin typeface="+mn-lt"/>
                  <a:ea typeface="Open Sans"/>
                  <a:cs typeface="Open Sans"/>
                  <a:sym typeface="Open Sans"/>
                </a:endParaRPr>
              </a:p>
              <a:p>
                <a:pPr marL="341313" lvl="0">
                  <a:lnSpc>
                    <a:spcPct val="150000"/>
                  </a:lnSpc>
                </a:pPr>
                <a:r>
                  <a:rPr lang="nn-NO" sz="2000" dirty="0">
                    <a:solidFill>
                      <a:schemeClr val="dk1"/>
                    </a:solidFill>
                    <a:latin typeface="+mn-lt"/>
                    <a:ea typeface="Open Sans"/>
                    <a:cs typeface="Open Sans"/>
                    <a:sym typeface="Open Sans"/>
                  </a:rPr>
                  <a:t>Proses tersebut berlanjut hingga menghasilkan perangkingan seperti tabel berikut ini :</a:t>
                </a: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3093755"/>
              </a:xfrm>
              <a:prstGeom prst="rect">
                <a:avLst/>
              </a:prstGeom>
              <a:blipFill>
                <a:blip r:embed="rId3"/>
                <a:stretch>
                  <a:fillRect l="-507" b="-986"/>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036509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3"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4"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8" name="Google Shape;241;p3">
              <a:hlinkClick r:id="rId5"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9" name="Google Shape;242;p3">
              <a:hlinkClick r:id="rId6"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6"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aphicFrame>
        <p:nvGraphicFramePr>
          <p:cNvPr id="2" name="Table 1">
            <a:extLst>
              <a:ext uri="{FF2B5EF4-FFF2-40B4-BE49-F238E27FC236}">
                <a16:creationId xmlns:a16="http://schemas.microsoft.com/office/drawing/2014/main" id="{462AC9E2-DB38-DF18-DABC-C8343277265F}"/>
              </a:ext>
            </a:extLst>
          </p:cNvPr>
          <p:cNvGraphicFramePr>
            <a:graphicFrameLocks noGrp="1"/>
          </p:cNvGraphicFramePr>
          <p:nvPr>
            <p:extLst>
              <p:ext uri="{D42A27DB-BD31-4B8C-83A1-F6EECF244321}">
                <p14:modId xmlns:p14="http://schemas.microsoft.com/office/powerpoint/2010/main" val="3591795186"/>
              </p:ext>
            </p:extLst>
          </p:nvPr>
        </p:nvGraphicFramePr>
        <p:xfrm>
          <a:off x="2071148" y="2791994"/>
          <a:ext cx="7899404" cy="1739268"/>
        </p:xfrm>
        <a:graphic>
          <a:graphicData uri="http://schemas.openxmlformats.org/drawingml/2006/table">
            <a:tbl>
              <a:tblPr firstRow="1" firstCol="1" bandRow="1">
                <a:tableStyleId>{21E4AEA4-8DFA-4A89-87EB-49C32662AFE0}</a:tableStyleId>
              </a:tblPr>
              <a:tblGrid>
                <a:gridCol w="1974851">
                  <a:extLst>
                    <a:ext uri="{9D8B030D-6E8A-4147-A177-3AD203B41FA5}">
                      <a16:colId xmlns:a16="http://schemas.microsoft.com/office/drawing/2014/main" val="2922636395"/>
                    </a:ext>
                  </a:extLst>
                </a:gridCol>
                <a:gridCol w="1974851">
                  <a:extLst>
                    <a:ext uri="{9D8B030D-6E8A-4147-A177-3AD203B41FA5}">
                      <a16:colId xmlns:a16="http://schemas.microsoft.com/office/drawing/2014/main" val="1171550787"/>
                    </a:ext>
                  </a:extLst>
                </a:gridCol>
                <a:gridCol w="1974851">
                  <a:extLst>
                    <a:ext uri="{9D8B030D-6E8A-4147-A177-3AD203B41FA5}">
                      <a16:colId xmlns:a16="http://schemas.microsoft.com/office/drawing/2014/main" val="3084301524"/>
                    </a:ext>
                  </a:extLst>
                </a:gridCol>
                <a:gridCol w="1974851">
                  <a:extLst>
                    <a:ext uri="{9D8B030D-6E8A-4147-A177-3AD203B41FA5}">
                      <a16:colId xmlns:a16="http://schemas.microsoft.com/office/drawing/2014/main" val="1617916215"/>
                    </a:ext>
                  </a:extLst>
                </a:gridCol>
              </a:tblGrid>
              <a:tr h="245110">
                <a:tc>
                  <a:txBody>
                    <a:bodyPr/>
                    <a:lstStyle/>
                    <a:p>
                      <a:pPr marL="0" marR="0" algn="ctr">
                        <a:lnSpc>
                          <a:spcPct val="115000"/>
                        </a:lnSpc>
                        <a:spcBef>
                          <a:spcPts val="0"/>
                        </a:spcBef>
                        <a:spcAft>
                          <a:spcPts val="0"/>
                        </a:spcAft>
                      </a:pPr>
                      <a:r>
                        <a:rPr lang="en-US" sz="1800">
                          <a:effectLst/>
                        </a:rPr>
                        <a:t>Alternatif</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Nama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b="1">
                          <a:effectLst/>
                          <a:latin typeface="+mn-lt"/>
                          <a:ea typeface="Times New Roman" panose="02020603050405020304" pitchFamily="18" charset="0"/>
                          <a:cs typeface="Times New Roman" panose="02020603050405020304" pitchFamily="18" charset="0"/>
                        </a:rPr>
                        <a:t>V</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b="1">
                          <a:effectLst/>
                          <a:latin typeface="+mn-lt"/>
                          <a:ea typeface="Times New Roman" panose="02020603050405020304" pitchFamily="18" charset="0"/>
                          <a:cs typeface="Times New Roman" panose="02020603050405020304" pitchFamily="18" charset="0"/>
                        </a:rPr>
                        <a:t>Rank</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1230387"/>
                  </a:ext>
                </a:extLst>
              </a:tr>
              <a:tr h="245110">
                <a:tc>
                  <a:txBody>
                    <a:bodyPr/>
                    <a:lstStyle/>
                    <a:p>
                      <a:pPr marL="0" marR="0" algn="ctr">
                        <a:lnSpc>
                          <a:spcPct val="115000"/>
                        </a:lnSpc>
                        <a:spcBef>
                          <a:spcPts val="0"/>
                        </a:spcBef>
                        <a:spcAft>
                          <a:spcPts val="0"/>
                        </a:spcAft>
                      </a:pPr>
                      <a:r>
                        <a:rPr lang="en-US" sz="1800">
                          <a:effectLst/>
                        </a:rPr>
                        <a:t>A01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Pelita </a:t>
                      </a:r>
                      <a:r>
                        <a:rPr lang="en-US" sz="1800" dirty="0" err="1">
                          <a:effectLst/>
                        </a:rPr>
                        <a:t>Bangsa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0.094</a:t>
                      </a:r>
                    </a:p>
                  </a:txBody>
                  <a:tcPr marL="68580" marR="68580" marT="0" marB="0"/>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2</a:t>
                      </a:r>
                    </a:p>
                  </a:txBody>
                  <a:tcPr marL="68580" marR="68580" marT="0" marB="0"/>
                </a:tc>
                <a:extLst>
                  <a:ext uri="{0D108BD9-81ED-4DB2-BD59-A6C34878D82A}">
                    <a16:rowId xmlns:a16="http://schemas.microsoft.com/office/drawing/2014/main" val="4238607261"/>
                  </a:ext>
                </a:extLst>
              </a:tr>
              <a:tr h="245110">
                <a:tc>
                  <a:txBody>
                    <a:bodyPr/>
                    <a:lstStyle/>
                    <a:p>
                      <a:pPr marL="0" marR="0" algn="ctr">
                        <a:lnSpc>
                          <a:spcPct val="115000"/>
                        </a:lnSpc>
                        <a:spcBef>
                          <a:spcPts val="0"/>
                        </a:spcBef>
                        <a:spcAft>
                          <a:spcPts val="0"/>
                        </a:spcAft>
                      </a:pPr>
                      <a:r>
                        <a:rPr lang="en-US" sz="1800">
                          <a:effectLst/>
                        </a:rPr>
                        <a:t>A02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Pelita Harapan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0.319</a:t>
                      </a:r>
                    </a:p>
                  </a:txBody>
                  <a:tcPr marL="68580" marR="68580" marT="0" marB="0"/>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3</a:t>
                      </a:r>
                    </a:p>
                  </a:txBody>
                  <a:tcPr marL="68580" marR="68580" marT="0" marB="0"/>
                </a:tc>
                <a:extLst>
                  <a:ext uri="{0D108BD9-81ED-4DB2-BD59-A6C34878D82A}">
                    <a16:rowId xmlns:a16="http://schemas.microsoft.com/office/drawing/2014/main" val="1880042345"/>
                  </a:ext>
                </a:extLst>
              </a:tr>
              <a:tr h="245110">
                <a:tc>
                  <a:txBody>
                    <a:bodyPr/>
                    <a:lstStyle/>
                    <a:p>
                      <a:pPr marL="0" marR="0" algn="ctr">
                        <a:lnSpc>
                          <a:spcPct val="115000"/>
                        </a:lnSpc>
                        <a:spcBef>
                          <a:spcPts val="0"/>
                        </a:spcBef>
                        <a:spcAft>
                          <a:spcPts val="0"/>
                        </a:spcAft>
                      </a:pPr>
                      <a:r>
                        <a:rPr lang="en-US" sz="1800">
                          <a:effectLst/>
                        </a:rPr>
                        <a:t>A03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Kreatif Pemuda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0</a:t>
                      </a:r>
                    </a:p>
                  </a:txBody>
                  <a:tcPr marL="68580" marR="68580" marT="0" marB="0"/>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1</a:t>
                      </a:r>
                    </a:p>
                  </a:txBody>
                  <a:tcPr marL="68580" marR="68580" marT="0" marB="0"/>
                </a:tc>
                <a:extLst>
                  <a:ext uri="{0D108BD9-81ED-4DB2-BD59-A6C34878D82A}">
                    <a16:rowId xmlns:a16="http://schemas.microsoft.com/office/drawing/2014/main" val="2136955941"/>
                  </a:ext>
                </a:extLst>
              </a:tr>
              <a:tr h="245110">
                <a:tc>
                  <a:txBody>
                    <a:bodyPr/>
                    <a:lstStyle/>
                    <a:p>
                      <a:pPr marL="0" marR="0" algn="ctr">
                        <a:lnSpc>
                          <a:spcPct val="115000"/>
                        </a:lnSpc>
                        <a:spcBef>
                          <a:spcPts val="0"/>
                        </a:spcBef>
                        <a:spcAft>
                          <a:spcPts val="0"/>
                        </a:spcAft>
                      </a:pPr>
                      <a:r>
                        <a:rPr lang="en-US" sz="1800">
                          <a:effectLst/>
                        </a:rPr>
                        <a:t>A04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Kemapertika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1</a:t>
                      </a:r>
                    </a:p>
                  </a:txBody>
                  <a:tcPr marL="68580" marR="68580" marT="0" marB="0"/>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5</a:t>
                      </a:r>
                    </a:p>
                  </a:txBody>
                  <a:tcPr marL="68580" marR="68580" marT="0" marB="0"/>
                </a:tc>
                <a:extLst>
                  <a:ext uri="{0D108BD9-81ED-4DB2-BD59-A6C34878D82A}">
                    <a16:rowId xmlns:a16="http://schemas.microsoft.com/office/drawing/2014/main" val="4246134901"/>
                  </a:ext>
                </a:extLst>
              </a:tr>
              <a:tr h="245110">
                <a:tc>
                  <a:txBody>
                    <a:bodyPr/>
                    <a:lstStyle/>
                    <a:p>
                      <a:pPr marL="0" marR="0" algn="ctr">
                        <a:lnSpc>
                          <a:spcPct val="115000"/>
                        </a:lnSpc>
                        <a:spcBef>
                          <a:spcPts val="0"/>
                        </a:spcBef>
                        <a:spcAft>
                          <a:spcPts val="0"/>
                        </a:spcAft>
                      </a:pPr>
                      <a:r>
                        <a:rPr lang="en-US" sz="1800">
                          <a:effectLst/>
                        </a:rPr>
                        <a:t>A05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Teratai Pampang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0.587</a:t>
                      </a:r>
                    </a:p>
                  </a:txBody>
                  <a:tcPr marL="68580" marR="68580" marT="0" marB="0"/>
                </a:tc>
                <a:tc>
                  <a:txBody>
                    <a:bodyPr/>
                    <a:lstStyle/>
                    <a:p>
                      <a:pPr marL="0" marR="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4</a:t>
                      </a:r>
                    </a:p>
                  </a:txBody>
                  <a:tcPr marL="68580" marR="68580" marT="0" marB="0"/>
                </a:tc>
                <a:extLst>
                  <a:ext uri="{0D108BD9-81ED-4DB2-BD59-A6C34878D82A}">
                    <a16:rowId xmlns:a16="http://schemas.microsoft.com/office/drawing/2014/main" val="2503499809"/>
                  </a:ext>
                </a:extLst>
              </a:tr>
            </a:tbl>
          </a:graphicData>
        </a:graphic>
      </p:graphicFrame>
    </p:spTree>
    <p:extLst>
      <p:ext uri="{BB962C8B-B14F-4D97-AF65-F5344CB8AC3E}">
        <p14:creationId xmlns:p14="http://schemas.microsoft.com/office/powerpoint/2010/main" val="1822361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dirty="0">
                <a:solidFill>
                  <a:schemeClr val="dk1"/>
                </a:solidFill>
                <a:latin typeface="+mn-lt"/>
                <a:ea typeface="Open Sans"/>
                <a:cs typeface="Open Sans"/>
                <a:sym typeface="Open Sans"/>
              </a:rPr>
              <a:t>Demo </a:t>
            </a:r>
            <a:r>
              <a:rPr lang="en-GB" sz="2400" b="1" dirty="0" err="1">
                <a:solidFill>
                  <a:schemeClr val="dk1"/>
                </a:solidFill>
                <a:latin typeface="+mn-lt"/>
                <a:ea typeface="Open Sans"/>
                <a:cs typeface="Open Sans"/>
                <a:sym typeface="Open Sans"/>
              </a:rPr>
              <a:t>Aplikasi</a:t>
            </a:r>
            <a:r>
              <a:rPr lang="en-GB" sz="2400" b="1" dirty="0">
                <a:solidFill>
                  <a:schemeClr val="dk1"/>
                </a:solidFill>
                <a:latin typeface="+mn-lt"/>
                <a:ea typeface="Open Sans"/>
                <a:cs typeface="Open Sans"/>
                <a:sym typeface="Open Sans"/>
              </a:rPr>
              <a:t> (Main Page)</a:t>
            </a: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p:txBody>
      </p:sp>
      <p:pic>
        <p:nvPicPr>
          <p:cNvPr id="2" name="Picture 1">
            <a:extLst>
              <a:ext uri="{FF2B5EF4-FFF2-40B4-BE49-F238E27FC236}">
                <a16:creationId xmlns:a16="http://schemas.microsoft.com/office/drawing/2014/main" id="{E6DED7C9-6BCA-942F-3101-43CEB52CA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652" y="2144822"/>
            <a:ext cx="5551536" cy="3268640"/>
          </a:xfrm>
          <a:prstGeom prst="rect">
            <a:avLst/>
          </a:prstGeom>
          <a:ln>
            <a:solidFill>
              <a:schemeClr val="tx1">
                <a:lumMod val="75000"/>
                <a:lumOff val="25000"/>
              </a:schemeClr>
            </a:solidFill>
          </a:ln>
        </p:spPr>
      </p:pic>
      <p:sp>
        <p:nvSpPr>
          <p:cNvPr id="26" name="Google Shape;335;p6">
            <a:hlinkClick r:id="rId4" action="ppaction://hlinksldjump"/>
            <a:extLst>
              <a:ext uri="{FF2B5EF4-FFF2-40B4-BE49-F238E27FC236}">
                <a16:creationId xmlns:a16="http://schemas.microsoft.com/office/drawing/2014/main" id="{AB3159BF-3BEB-7AF6-6F72-DA9375B269ED}"/>
              </a:ext>
            </a:extLst>
          </p:cNvPr>
          <p:cNvSpPr/>
          <p:nvPr/>
        </p:nvSpPr>
        <p:spPr>
          <a:xfrm>
            <a:off x="10807401" y="5964713"/>
            <a:ext cx="1384599" cy="803421"/>
          </a:xfrm>
          <a:prstGeom prst="roundRect">
            <a:avLst>
              <a:gd name="adj" fmla="val 50000"/>
            </a:avLst>
          </a:prstGeom>
          <a:gradFill>
            <a:gsLst>
              <a:gs pos="0">
                <a:srgbClr val="FFCC00"/>
              </a:gs>
              <a:gs pos="100000">
                <a:srgbClr val="FFFF00"/>
              </a:gs>
            </a:gsLst>
            <a:lin ang="135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303;p5">
            <a:extLst>
              <a:ext uri="{FF2B5EF4-FFF2-40B4-BE49-F238E27FC236}">
                <a16:creationId xmlns:a16="http://schemas.microsoft.com/office/drawing/2014/main" id="{17B2EF31-103E-32EC-7AF3-E1113BD0CB28}"/>
              </a:ext>
            </a:extLst>
          </p:cNvPr>
          <p:cNvSpPr txBox="1"/>
          <p:nvPr/>
        </p:nvSpPr>
        <p:spPr>
          <a:xfrm>
            <a:off x="11505594" y="6015456"/>
            <a:ext cx="5469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lt1"/>
                </a:solidFill>
                <a:latin typeface="Open Sans ExtraBold"/>
                <a:ea typeface="Open Sans ExtraBold"/>
                <a:cs typeface="Open Sans ExtraBold"/>
                <a:sym typeface="Open Sans ExtraBold"/>
              </a:rPr>
              <a:t>05</a:t>
            </a:r>
            <a:endParaRPr sz="2400" dirty="0">
              <a:solidFill>
                <a:schemeClr val="lt1"/>
              </a:solidFill>
              <a:latin typeface="Open Sans ExtraBold"/>
              <a:ea typeface="Open Sans ExtraBold"/>
              <a:cs typeface="Open Sans ExtraBold"/>
              <a:sym typeface="Open Sans ExtraBold"/>
            </a:endParaRPr>
          </a:p>
        </p:txBody>
      </p:sp>
      <p:sp>
        <p:nvSpPr>
          <p:cNvPr id="28" name="Google Shape;304;p5">
            <a:extLst>
              <a:ext uri="{FF2B5EF4-FFF2-40B4-BE49-F238E27FC236}">
                <a16:creationId xmlns:a16="http://schemas.microsoft.com/office/drawing/2014/main" id="{10D71D36-848A-BA7F-9380-4C732829B026}"/>
              </a:ext>
            </a:extLst>
          </p:cNvPr>
          <p:cNvSpPr txBox="1"/>
          <p:nvPr/>
        </p:nvSpPr>
        <p:spPr>
          <a:xfrm>
            <a:off x="11505594" y="6326646"/>
            <a:ext cx="68640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Open Sans"/>
                <a:ea typeface="Open Sans"/>
                <a:cs typeface="Open Sans"/>
                <a:sym typeface="Open Sans"/>
              </a:rPr>
              <a:t>NEXT</a:t>
            </a:r>
            <a:endParaRPr sz="1600"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226017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7"/>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7"/>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7" name="Google Shape;367;p7"/>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8" name="Google Shape;368;p7"/>
          <p:cNvGrpSpPr/>
          <p:nvPr/>
        </p:nvGrpSpPr>
        <p:grpSpPr>
          <a:xfrm>
            <a:off x="10819609" y="5968007"/>
            <a:ext cx="1372391" cy="803421"/>
            <a:chOff x="10574294" y="5954152"/>
            <a:chExt cx="1372391" cy="803421"/>
          </a:xfrm>
        </p:grpSpPr>
        <p:sp>
          <p:nvSpPr>
            <p:cNvPr id="369" name="Google Shape;369;p7">
              <a:hlinkClick r:id="rId3" action="ppaction://hlinksldjump"/>
            </p:cNvPr>
            <p:cNvSpPr/>
            <p:nvPr/>
          </p:nvSpPr>
          <p:spPr>
            <a:xfrm>
              <a:off x="10574294" y="5954152"/>
              <a:ext cx="1372391" cy="803421"/>
            </a:xfrm>
            <a:prstGeom prst="roundRect">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7"/>
            <p:cNvSpPr txBox="1"/>
            <p:nvPr/>
          </p:nvSpPr>
          <p:spPr>
            <a:xfrm>
              <a:off x="10846495" y="6125029"/>
              <a:ext cx="9162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a:solidFill>
                    <a:schemeClr val="lt1"/>
                  </a:solidFill>
                  <a:latin typeface="Open Sans ExtraBold"/>
                  <a:ea typeface="Open Sans ExtraBold"/>
                  <a:cs typeface="Open Sans ExtraBold"/>
                  <a:sym typeface="Open Sans ExtraBold"/>
                </a:rPr>
                <a:t>END</a:t>
              </a:r>
              <a:endParaRPr sz="2400">
                <a:solidFill>
                  <a:schemeClr val="lt1"/>
                </a:solidFill>
                <a:latin typeface="Open Sans ExtraBold"/>
                <a:ea typeface="Open Sans ExtraBold"/>
                <a:cs typeface="Open Sans ExtraBold"/>
                <a:sym typeface="Open Sans ExtraBold"/>
              </a:endParaRPr>
            </a:p>
          </p:txBody>
        </p:sp>
      </p:grpSp>
      <p:grpSp>
        <p:nvGrpSpPr>
          <p:cNvPr id="372" name="Google Shape;372;p7"/>
          <p:cNvGrpSpPr/>
          <p:nvPr/>
        </p:nvGrpSpPr>
        <p:grpSpPr>
          <a:xfrm>
            <a:off x="247992" y="92772"/>
            <a:ext cx="6058952" cy="803421"/>
            <a:chOff x="247992" y="92772"/>
            <a:chExt cx="6058952" cy="803421"/>
          </a:xfrm>
        </p:grpSpPr>
        <p:sp>
          <p:nvSpPr>
            <p:cNvPr id="373" name="Google Shape;373;p7"/>
            <p:cNvSpPr/>
            <p:nvPr/>
          </p:nvSpPr>
          <p:spPr>
            <a:xfrm>
              <a:off x="247992" y="338042"/>
              <a:ext cx="304800" cy="306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74" name="Google Shape;374;p7"/>
            <p:cNvCxnSpPr>
              <a:cxnSpLocks/>
              <a:stCxn id="373" idx="6"/>
              <a:endCxn id="375" idx="1"/>
            </p:cNvCxnSpPr>
            <p:nvPr/>
          </p:nvCxnSpPr>
          <p:spPr>
            <a:xfrm>
              <a:off x="552792" y="491042"/>
              <a:ext cx="2329800" cy="3300"/>
            </a:xfrm>
            <a:prstGeom prst="straightConnector1">
              <a:avLst/>
            </a:prstGeom>
            <a:noFill/>
            <a:ln w="25400" cap="flat" cmpd="sng">
              <a:solidFill>
                <a:srgbClr val="BFBFBF"/>
              </a:solidFill>
              <a:prstDash val="solid"/>
              <a:miter lim="800000"/>
              <a:headEnd type="none" w="sm" len="sm"/>
              <a:tailEnd type="none" w="sm" len="sm"/>
            </a:ln>
          </p:spPr>
        </p:cxnSp>
        <p:sp>
          <p:nvSpPr>
            <p:cNvPr id="375" name="Google Shape;375;p7"/>
            <p:cNvSpPr/>
            <p:nvPr/>
          </p:nvSpPr>
          <p:spPr>
            <a:xfrm>
              <a:off x="2882728" y="92772"/>
              <a:ext cx="3424216" cy="803421"/>
            </a:xfrm>
            <a:prstGeom prst="roundRect">
              <a:avLst>
                <a:gd name="adj" fmla="val 50000"/>
              </a:avLst>
            </a:prstGeom>
            <a:gradFill>
              <a:gsLst>
                <a:gs pos="0">
                  <a:srgbClr val="FFCC00"/>
                </a:gs>
                <a:gs pos="100000">
                  <a:srgbClr val="FFFF0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grpSp>
        <p:nvGrpSpPr>
          <p:cNvPr id="392" name="Google Shape;392;p7"/>
          <p:cNvGrpSpPr/>
          <p:nvPr/>
        </p:nvGrpSpPr>
        <p:grpSpPr>
          <a:xfrm>
            <a:off x="8748453" y="6495400"/>
            <a:ext cx="1686200" cy="189123"/>
            <a:chOff x="247992" y="6552179"/>
            <a:chExt cx="1686200" cy="189123"/>
          </a:xfrm>
        </p:grpSpPr>
        <p:sp>
          <p:nvSpPr>
            <p:cNvPr id="393" name="Google Shape;393;p7">
              <a:hlinkClick r:id="rId4" action="ppaction://hlinksldjump"/>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7">
              <a:hlinkClick r:id="rId5" action="ppaction://hlinksldjump"/>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5" name="Google Shape;395;p7">
              <a:hlinkClick r:id="rId6" action="ppaction://hlinksldjump"/>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6" name="Google Shape;396;p7">
              <a:hlinkClick r:id="rId7" action="ppaction://hlinksldjump"/>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7">
              <a:hlinkClick r:id="rId7" action="ppaction://hlinksldjump"/>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 name="Google Shape;227;p3">
            <a:extLst>
              <a:ext uri="{FF2B5EF4-FFF2-40B4-BE49-F238E27FC236}">
                <a16:creationId xmlns:a16="http://schemas.microsoft.com/office/drawing/2014/main" id="{4CDFC26D-2AFE-1088-2B58-4DCA0EF6AD58}"/>
              </a:ext>
            </a:extLst>
          </p:cNvPr>
          <p:cNvSpPr txBox="1"/>
          <p:nvPr/>
        </p:nvSpPr>
        <p:spPr>
          <a:xfrm>
            <a:off x="2882592" y="317999"/>
            <a:ext cx="255020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chemeClr val="lt1"/>
                </a:solidFill>
                <a:latin typeface="+mj-lt"/>
                <a:ea typeface="Open Sans ExtraBold"/>
                <a:cs typeface="Open Sans ExtraBold"/>
                <a:sym typeface="Open Sans ExtraBold"/>
              </a:rPr>
              <a:t>Kesimpulan</a:t>
            </a:r>
          </a:p>
        </p:txBody>
      </p:sp>
      <p:sp>
        <p:nvSpPr>
          <p:cNvPr id="3" name="Google Shape;237;p3">
            <a:extLst>
              <a:ext uri="{FF2B5EF4-FFF2-40B4-BE49-F238E27FC236}">
                <a16:creationId xmlns:a16="http://schemas.microsoft.com/office/drawing/2014/main" id="{498E64CB-8F9F-F7CC-6025-A660072F52A2}"/>
              </a:ext>
            </a:extLst>
          </p:cNvPr>
          <p:cNvSpPr txBox="1"/>
          <p:nvPr/>
        </p:nvSpPr>
        <p:spPr>
          <a:xfrm>
            <a:off x="839923" y="1169218"/>
            <a:ext cx="10826995" cy="5170606"/>
          </a:xfrm>
          <a:prstGeom prst="rect">
            <a:avLst/>
          </a:prstGeom>
          <a:noFill/>
          <a:ln>
            <a:noFill/>
          </a:ln>
        </p:spPr>
        <p:txBody>
          <a:bodyPr spcFirstLastPara="1" wrap="square" lIns="91425" tIns="45700" rIns="91425" bIns="45700" anchor="t" anchorCtr="0">
            <a:spAutoFit/>
          </a:bodyPr>
          <a:lstStyle/>
          <a:p>
            <a:pPr marL="342900" lvl="0">
              <a:lnSpc>
                <a:spcPct val="150000"/>
              </a:lnSpc>
            </a:pPr>
            <a:r>
              <a:rPr lang="en-US" sz="2000" dirty="0">
                <a:solidFill>
                  <a:schemeClr val="dk1"/>
                </a:solidFill>
                <a:latin typeface="+mn-lt"/>
                <a:ea typeface="Open Sans"/>
                <a:cs typeface="Open Sans"/>
                <a:sym typeface="Open Sans"/>
              </a:rPr>
              <a:t>Kesimpulan </a:t>
            </a:r>
            <a:r>
              <a:rPr lang="en-US" sz="2000" dirty="0" err="1">
                <a:solidFill>
                  <a:schemeClr val="dk1"/>
                </a:solidFill>
                <a:latin typeface="+mn-lt"/>
                <a:ea typeface="Open Sans"/>
                <a:cs typeface="Open Sans"/>
                <a:sym typeface="Open Sans"/>
              </a:rPr>
              <a:t>dari</a:t>
            </a:r>
            <a:r>
              <a:rPr lang="en-US" sz="2000" dirty="0">
                <a:solidFill>
                  <a:schemeClr val="dk1"/>
                </a:solidFill>
                <a:latin typeface="+mn-lt"/>
                <a:ea typeface="Open Sans"/>
                <a:cs typeface="Open Sans"/>
                <a:sym typeface="Open Sans"/>
              </a:rPr>
              <a:t> </a:t>
            </a:r>
            <a:r>
              <a:rPr lang="en-US" sz="2000" dirty="0" err="1">
                <a:solidFill>
                  <a:schemeClr val="dk1"/>
                </a:solidFill>
                <a:latin typeface="+mn-lt"/>
                <a:ea typeface="Open Sans"/>
                <a:cs typeface="Open Sans"/>
                <a:sym typeface="Open Sans"/>
              </a:rPr>
              <a:t>penelitian</a:t>
            </a:r>
            <a:r>
              <a:rPr lang="en-US" sz="2000" dirty="0">
                <a:solidFill>
                  <a:schemeClr val="dk1"/>
                </a:solidFill>
                <a:latin typeface="+mn-lt"/>
                <a:ea typeface="Open Sans"/>
                <a:cs typeface="Open Sans"/>
                <a:sym typeface="Open Sans"/>
              </a:rPr>
              <a:t> ini </a:t>
            </a:r>
            <a:r>
              <a:rPr lang="en-US" sz="2000" dirty="0" err="1">
                <a:solidFill>
                  <a:schemeClr val="dk1"/>
                </a:solidFill>
                <a:latin typeface="+mn-lt"/>
                <a:ea typeface="Open Sans"/>
                <a:cs typeface="Open Sans"/>
                <a:sym typeface="Open Sans"/>
              </a:rPr>
              <a:t>adalah</a:t>
            </a:r>
            <a:r>
              <a:rPr lang="en-US" sz="2000" dirty="0">
                <a:solidFill>
                  <a:schemeClr val="dk1"/>
                </a:solidFill>
                <a:latin typeface="+mn-lt"/>
                <a:ea typeface="Open Sans"/>
                <a:cs typeface="Open Sans"/>
                <a:sym typeface="Open Sans"/>
              </a:rPr>
              <a:t> :</a:t>
            </a:r>
            <a:endParaRPr lang="nn-NO" sz="2000" dirty="0">
              <a:solidFill>
                <a:schemeClr val="dk1"/>
              </a:solidFill>
              <a:latin typeface="+mn-lt"/>
              <a:ea typeface="Open Sans"/>
              <a:cs typeface="Open Sans"/>
              <a:sym typeface="Open Sans"/>
            </a:endParaRPr>
          </a:p>
          <a:p>
            <a:pPr marL="684213" lvl="0" indent="-342900">
              <a:lnSpc>
                <a:spcPct val="150000"/>
              </a:lnSpc>
              <a:buFont typeface="Arial" panose="020B0604020202020204" pitchFamily="34" charset="0"/>
              <a:buChar char="•"/>
            </a:pPr>
            <a:r>
              <a:rPr lang="nn-NO" sz="2000" dirty="0">
                <a:solidFill>
                  <a:schemeClr val="dk1"/>
                </a:solidFill>
                <a:latin typeface="+mn-lt"/>
                <a:ea typeface="Open Sans"/>
                <a:cs typeface="Open Sans"/>
                <a:sym typeface="Open Sans"/>
              </a:rPr>
              <a:t>Penggunaan metode TOPSIS dan VIKOR pada perangkingan bank sampah memberikan hasil alternatif BSU kreatif pemuda, BSU kemapertika dan BSU teratai pampang memperoleh perangkingan yang sama, Dimana BSU kreatif pemuda merupakan bank sampah unit teraktif sementara BSU kemapertika merupakan bank sampah unit yang kurang aktif.</a:t>
            </a:r>
          </a:p>
          <a:p>
            <a:pPr marL="684213" lvl="0" indent="-342900">
              <a:lnSpc>
                <a:spcPct val="150000"/>
              </a:lnSpc>
              <a:buFont typeface="Arial" panose="020B0604020202020204" pitchFamily="34" charset="0"/>
              <a:buChar char="•"/>
            </a:pPr>
            <a:r>
              <a:rPr lang="nn-NO" sz="2000" dirty="0">
                <a:solidFill>
                  <a:schemeClr val="dk1"/>
                </a:solidFill>
                <a:latin typeface="+mn-lt"/>
                <a:ea typeface="Open Sans"/>
                <a:cs typeface="Open Sans"/>
                <a:sym typeface="Open Sans"/>
              </a:rPr>
              <a:t>Penelitian ini menunjukkan bahwa penggunaan metode TOPSIS dan VIKOR efektif dalam melakukan pemeringkatan bank sampah, Meskipun kedua metode ini memiliki kesamaan dimana metode ini sama-sama mencari nilai terdekat ke solusi ideal, kedua metode ini  memiliki pendekatan yang berbeda dalam penentuan nilai preferensi dan indeks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7"/>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7"/>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7" name="Google Shape;367;p7"/>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8" name="Google Shape;368;p7"/>
          <p:cNvGrpSpPr/>
          <p:nvPr/>
        </p:nvGrpSpPr>
        <p:grpSpPr>
          <a:xfrm>
            <a:off x="10819609" y="5968007"/>
            <a:ext cx="1372391" cy="803421"/>
            <a:chOff x="10574294" y="5954152"/>
            <a:chExt cx="1372391" cy="803421"/>
          </a:xfrm>
        </p:grpSpPr>
        <p:sp>
          <p:nvSpPr>
            <p:cNvPr id="369" name="Google Shape;369;p7">
              <a:hlinkClick r:id="rId3" action="ppaction://hlinksldjump"/>
            </p:cNvPr>
            <p:cNvSpPr/>
            <p:nvPr/>
          </p:nvSpPr>
          <p:spPr>
            <a:xfrm>
              <a:off x="10574294" y="5954152"/>
              <a:ext cx="1372391" cy="803421"/>
            </a:xfrm>
            <a:prstGeom prst="roundRect">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7"/>
            <p:cNvSpPr txBox="1"/>
            <p:nvPr/>
          </p:nvSpPr>
          <p:spPr>
            <a:xfrm>
              <a:off x="10846495" y="6125029"/>
              <a:ext cx="9162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a:solidFill>
                    <a:schemeClr val="lt1"/>
                  </a:solidFill>
                  <a:latin typeface="Open Sans ExtraBold"/>
                  <a:ea typeface="Open Sans ExtraBold"/>
                  <a:cs typeface="Open Sans ExtraBold"/>
                  <a:sym typeface="Open Sans ExtraBold"/>
                </a:rPr>
                <a:t>END</a:t>
              </a:r>
              <a:endParaRPr sz="2400">
                <a:solidFill>
                  <a:schemeClr val="lt1"/>
                </a:solidFill>
                <a:latin typeface="Open Sans ExtraBold"/>
                <a:ea typeface="Open Sans ExtraBold"/>
                <a:cs typeface="Open Sans ExtraBold"/>
                <a:sym typeface="Open Sans ExtraBold"/>
              </a:endParaRPr>
            </a:p>
          </p:txBody>
        </p:sp>
      </p:grpSp>
      <p:grpSp>
        <p:nvGrpSpPr>
          <p:cNvPr id="372" name="Google Shape;372;p7"/>
          <p:cNvGrpSpPr/>
          <p:nvPr/>
        </p:nvGrpSpPr>
        <p:grpSpPr>
          <a:xfrm>
            <a:off x="247992" y="92772"/>
            <a:ext cx="6058952" cy="803421"/>
            <a:chOff x="247992" y="92772"/>
            <a:chExt cx="6058952" cy="803421"/>
          </a:xfrm>
        </p:grpSpPr>
        <p:sp>
          <p:nvSpPr>
            <p:cNvPr id="373" name="Google Shape;373;p7"/>
            <p:cNvSpPr/>
            <p:nvPr/>
          </p:nvSpPr>
          <p:spPr>
            <a:xfrm>
              <a:off x="247992" y="338042"/>
              <a:ext cx="304800" cy="306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74" name="Google Shape;374;p7"/>
            <p:cNvCxnSpPr>
              <a:cxnSpLocks/>
              <a:stCxn id="373" idx="6"/>
              <a:endCxn id="375" idx="1"/>
            </p:cNvCxnSpPr>
            <p:nvPr/>
          </p:nvCxnSpPr>
          <p:spPr>
            <a:xfrm>
              <a:off x="552792" y="491042"/>
              <a:ext cx="2329800" cy="3300"/>
            </a:xfrm>
            <a:prstGeom prst="straightConnector1">
              <a:avLst/>
            </a:prstGeom>
            <a:noFill/>
            <a:ln w="25400" cap="flat" cmpd="sng">
              <a:solidFill>
                <a:srgbClr val="BFBFBF"/>
              </a:solidFill>
              <a:prstDash val="solid"/>
              <a:miter lim="800000"/>
              <a:headEnd type="none" w="sm" len="sm"/>
              <a:tailEnd type="none" w="sm" len="sm"/>
            </a:ln>
          </p:spPr>
        </p:cxnSp>
        <p:sp>
          <p:nvSpPr>
            <p:cNvPr id="375" name="Google Shape;375;p7"/>
            <p:cNvSpPr/>
            <p:nvPr/>
          </p:nvSpPr>
          <p:spPr>
            <a:xfrm>
              <a:off x="2882728" y="92772"/>
              <a:ext cx="3424216" cy="803421"/>
            </a:xfrm>
            <a:prstGeom prst="roundRect">
              <a:avLst>
                <a:gd name="adj" fmla="val 50000"/>
              </a:avLst>
            </a:prstGeom>
            <a:gradFill>
              <a:gsLst>
                <a:gs pos="0">
                  <a:srgbClr val="FFCC00"/>
                </a:gs>
                <a:gs pos="100000">
                  <a:srgbClr val="FFFF0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grpSp>
        <p:nvGrpSpPr>
          <p:cNvPr id="392" name="Google Shape;392;p7"/>
          <p:cNvGrpSpPr/>
          <p:nvPr/>
        </p:nvGrpSpPr>
        <p:grpSpPr>
          <a:xfrm>
            <a:off x="8748453" y="6495400"/>
            <a:ext cx="1686200" cy="189123"/>
            <a:chOff x="247992" y="6552179"/>
            <a:chExt cx="1686200" cy="189123"/>
          </a:xfrm>
        </p:grpSpPr>
        <p:sp>
          <p:nvSpPr>
            <p:cNvPr id="393" name="Google Shape;393;p7">
              <a:hlinkClick r:id="rId4" action="ppaction://hlinksldjump"/>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7">
              <a:hlinkClick r:id="rId5" action="ppaction://hlinksldjump"/>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5" name="Google Shape;395;p7">
              <a:hlinkClick r:id="rId6" action="ppaction://hlinksldjump"/>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6" name="Google Shape;396;p7">
              <a:hlinkClick r:id="rId7" action="ppaction://hlinksldjump"/>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7">
              <a:hlinkClick r:id="rId7" action="ppaction://hlinksldjump"/>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 name="Google Shape;227;p3">
            <a:extLst>
              <a:ext uri="{FF2B5EF4-FFF2-40B4-BE49-F238E27FC236}">
                <a16:creationId xmlns:a16="http://schemas.microsoft.com/office/drawing/2014/main" id="{4CDFC26D-2AFE-1088-2B58-4DCA0EF6AD58}"/>
              </a:ext>
            </a:extLst>
          </p:cNvPr>
          <p:cNvSpPr txBox="1"/>
          <p:nvPr/>
        </p:nvSpPr>
        <p:spPr>
          <a:xfrm>
            <a:off x="2882592" y="317999"/>
            <a:ext cx="255020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lt1"/>
                </a:solidFill>
                <a:latin typeface="+mj-lt"/>
                <a:ea typeface="Open Sans ExtraBold"/>
                <a:cs typeface="Open Sans ExtraBold"/>
                <a:sym typeface="Open Sans ExtraBold"/>
              </a:rPr>
              <a:t>Kesimpulan</a:t>
            </a:r>
            <a:endParaRPr lang="en-GB" sz="1800" b="1" dirty="0">
              <a:solidFill>
                <a:schemeClr val="lt1"/>
              </a:solidFill>
              <a:latin typeface="+mj-lt"/>
              <a:ea typeface="Open Sans ExtraBold"/>
              <a:cs typeface="Open Sans ExtraBold"/>
              <a:sym typeface="Open Sans ExtraBold"/>
            </a:endParaRPr>
          </a:p>
        </p:txBody>
      </p:sp>
      <p:sp>
        <p:nvSpPr>
          <p:cNvPr id="3" name="Google Shape;237;p3">
            <a:extLst>
              <a:ext uri="{FF2B5EF4-FFF2-40B4-BE49-F238E27FC236}">
                <a16:creationId xmlns:a16="http://schemas.microsoft.com/office/drawing/2014/main" id="{498E64CB-8F9F-F7CC-6025-A660072F52A2}"/>
              </a:ext>
            </a:extLst>
          </p:cNvPr>
          <p:cNvSpPr txBox="1"/>
          <p:nvPr/>
        </p:nvSpPr>
        <p:spPr>
          <a:xfrm>
            <a:off x="839923" y="1169218"/>
            <a:ext cx="10826995" cy="4247276"/>
          </a:xfrm>
          <a:prstGeom prst="rect">
            <a:avLst/>
          </a:prstGeom>
          <a:noFill/>
          <a:ln>
            <a:noFill/>
          </a:ln>
        </p:spPr>
        <p:txBody>
          <a:bodyPr spcFirstLastPara="1" wrap="square" lIns="91425" tIns="45700" rIns="91425" bIns="45700" anchor="t" anchorCtr="0">
            <a:spAutoFit/>
          </a:bodyPr>
          <a:lstStyle/>
          <a:p>
            <a:pPr marL="684213" lvl="0" indent="-342900">
              <a:lnSpc>
                <a:spcPct val="150000"/>
              </a:lnSpc>
              <a:buFont typeface="Arial" panose="020B0604020202020204" pitchFamily="34" charset="0"/>
              <a:buChar char="•"/>
            </a:pPr>
            <a:r>
              <a:rPr lang="nn-NO" sz="2000" dirty="0">
                <a:solidFill>
                  <a:schemeClr val="dk1"/>
                </a:solidFill>
                <a:latin typeface="+mn-lt"/>
                <a:ea typeface="Open Sans"/>
                <a:cs typeface="Open Sans"/>
                <a:sym typeface="Open Sans"/>
              </a:rPr>
              <a:t>Perhitungan metode TOPSIS pada hasil alternatif BSU kreatif pemuda memperoleh nilai preferensi 0.5371 dimana nilai preferensi tersebut merupakan nilai preferensi tertinggi diantara alternatif lainnya sehingga mendapatkan pemeringkatan tertinggi, sementara perhitungan metode VIKOR pada hasil alternatif BSU kreatif pemuda memperoleh nilai indeks 0 dimana nilai indeks tersebut merupakan nilai indeks terendah diantara alternatif lainnya sehingga mendapatkan pemeringkatan tertinggi. </a:t>
            </a:r>
          </a:p>
          <a:p>
            <a:pPr marL="684213" lvl="0" indent="-342900">
              <a:lnSpc>
                <a:spcPct val="150000"/>
              </a:lnSpc>
              <a:buFont typeface="Arial" panose="020B0604020202020204" pitchFamily="34" charset="0"/>
              <a:buChar char="•"/>
            </a:pPr>
            <a:r>
              <a:rPr lang="nn-NO" sz="2000">
                <a:solidFill>
                  <a:schemeClr val="dk1"/>
                </a:solidFill>
                <a:latin typeface="+mn-lt"/>
                <a:ea typeface="Open Sans"/>
                <a:cs typeface="Open Sans"/>
                <a:sym typeface="Open Sans"/>
              </a:rPr>
              <a:t>Perhitungan </a:t>
            </a:r>
            <a:r>
              <a:rPr lang="nn-NO" sz="2000" dirty="0">
                <a:solidFill>
                  <a:schemeClr val="dk1"/>
                </a:solidFill>
                <a:latin typeface="+mn-lt"/>
                <a:ea typeface="Open Sans"/>
                <a:cs typeface="Open Sans"/>
                <a:sym typeface="Open Sans"/>
              </a:rPr>
              <a:t>metode TOPSIS memperhitungkan nilai bobot kriteria terlebih dahulu lalu memperhitungkan nilai kriteria sementara perhitungan metode VIKOR memperhitungkan nilai kriteria tertinggi terlebih dahulu lalu memperhitungkan nilai bobot kriteria.</a:t>
            </a:r>
          </a:p>
        </p:txBody>
      </p:sp>
    </p:spTree>
    <p:extLst>
      <p:ext uri="{BB962C8B-B14F-4D97-AF65-F5344CB8AC3E}">
        <p14:creationId xmlns:p14="http://schemas.microsoft.com/office/powerpoint/2010/main" val="1278410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grpSp>
        <p:nvGrpSpPr>
          <p:cNvPr id="405" name="Google Shape;405;p8"/>
          <p:cNvGrpSpPr/>
          <p:nvPr/>
        </p:nvGrpSpPr>
        <p:grpSpPr>
          <a:xfrm>
            <a:off x="4180916" y="2510135"/>
            <a:ext cx="3637204" cy="1728788"/>
            <a:chOff x="4180916" y="2510135"/>
            <a:chExt cx="3637204" cy="1728788"/>
          </a:xfrm>
        </p:grpSpPr>
        <p:sp>
          <p:nvSpPr>
            <p:cNvPr id="406" name="Google Shape;406;p8"/>
            <p:cNvSpPr/>
            <p:nvPr/>
          </p:nvSpPr>
          <p:spPr>
            <a:xfrm>
              <a:off x="4180916" y="2510135"/>
              <a:ext cx="3637204"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6600" b="1" cap="none">
                  <a:solidFill>
                    <a:srgbClr val="262626"/>
                  </a:solidFill>
                  <a:latin typeface="Corben"/>
                  <a:ea typeface="Corben"/>
                  <a:cs typeface="Corben"/>
                  <a:sym typeface="Corben"/>
                </a:rPr>
                <a:t>NEVER</a:t>
              </a:r>
              <a:endParaRPr sz="6000" b="1" cap="none">
                <a:solidFill>
                  <a:srgbClr val="262626"/>
                </a:solidFill>
                <a:latin typeface="Corben"/>
                <a:ea typeface="Corben"/>
                <a:cs typeface="Corben"/>
                <a:sym typeface="Corben"/>
              </a:endParaRPr>
            </a:p>
          </p:txBody>
        </p:sp>
        <p:sp>
          <p:nvSpPr>
            <p:cNvPr id="407" name="Google Shape;407;p8"/>
            <p:cNvSpPr/>
            <p:nvPr/>
          </p:nvSpPr>
          <p:spPr>
            <a:xfrm>
              <a:off x="4206398" y="3223260"/>
              <a:ext cx="3586239"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5400" b="1" cap="none">
                  <a:solidFill>
                    <a:srgbClr val="262626"/>
                  </a:solidFill>
                  <a:latin typeface="Corben"/>
                  <a:ea typeface="Corben"/>
                  <a:cs typeface="Corben"/>
                  <a:sym typeface="Corben"/>
                </a:rPr>
                <a:t>GIVE </a:t>
              </a:r>
              <a:r>
                <a:rPr lang="en-GB" sz="6000" b="1" cap="none">
                  <a:solidFill>
                    <a:srgbClr val="262626"/>
                  </a:solidFill>
                  <a:latin typeface="Corben"/>
                  <a:ea typeface="Corben"/>
                  <a:cs typeface="Corben"/>
                  <a:sym typeface="Corben"/>
                </a:rPr>
                <a:t>UP</a:t>
              </a:r>
              <a:endParaRPr sz="5400" b="1" cap="none">
                <a:solidFill>
                  <a:srgbClr val="262626"/>
                </a:solidFill>
                <a:latin typeface="Corben"/>
                <a:ea typeface="Corben"/>
                <a:cs typeface="Corben"/>
                <a:sym typeface="Corben"/>
              </a:endParaRPr>
            </a:p>
          </p:txBody>
        </p:sp>
      </p:grpSp>
      <p:sp>
        <p:nvSpPr>
          <p:cNvPr id="408" name="Google Shape;408;p8"/>
          <p:cNvSpPr/>
          <p:nvPr/>
        </p:nvSpPr>
        <p:spPr>
          <a:xfrm>
            <a:off x="3749040" y="2277070"/>
            <a:ext cx="4503420" cy="2272070"/>
          </a:xfrm>
          <a:prstGeom prst="frame">
            <a:avLst>
              <a:gd name="adj1" fmla="val 4451"/>
            </a:avLst>
          </a:prstGeom>
          <a:solidFill>
            <a:srgbClr val="262626"/>
          </a:soli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8"/>
          <p:cNvSpPr/>
          <p:nvPr/>
        </p:nvSpPr>
        <p:spPr>
          <a:xfrm>
            <a:off x="3917818" y="2433221"/>
            <a:ext cx="45719" cy="45719"/>
          </a:xfrm>
          <a:prstGeom prst="flowChartConnector">
            <a:avLst/>
          </a:prstGeom>
          <a:solidFill>
            <a:srgbClr val="262626"/>
          </a:soli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8"/>
          <p:cNvSpPr/>
          <p:nvPr/>
        </p:nvSpPr>
        <p:spPr>
          <a:xfrm>
            <a:off x="3916391" y="4346060"/>
            <a:ext cx="45719" cy="45719"/>
          </a:xfrm>
          <a:prstGeom prst="flowChartConnector">
            <a:avLst/>
          </a:prstGeom>
          <a:solidFill>
            <a:srgbClr val="262626"/>
          </a:soli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8"/>
          <p:cNvSpPr/>
          <p:nvPr/>
        </p:nvSpPr>
        <p:spPr>
          <a:xfrm>
            <a:off x="8061103" y="2423247"/>
            <a:ext cx="45719" cy="45719"/>
          </a:xfrm>
          <a:prstGeom prst="flowChartConnector">
            <a:avLst/>
          </a:prstGeom>
          <a:solidFill>
            <a:srgbClr val="262626"/>
          </a:soli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2" name="Google Shape;412;p8"/>
          <p:cNvSpPr/>
          <p:nvPr/>
        </p:nvSpPr>
        <p:spPr>
          <a:xfrm>
            <a:off x="8068223" y="4353174"/>
            <a:ext cx="45719" cy="45719"/>
          </a:xfrm>
          <a:prstGeom prst="flowChartConnector">
            <a:avLst/>
          </a:prstGeom>
          <a:solidFill>
            <a:srgbClr val="262626"/>
          </a:soli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3" name="Google Shape;413;p8"/>
          <p:cNvGrpSpPr/>
          <p:nvPr/>
        </p:nvGrpSpPr>
        <p:grpSpPr>
          <a:xfrm rot="1761385">
            <a:off x="-8476298" y="-13932565"/>
            <a:ext cx="28603398" cy="28603408"/>
            <a:chOff x="-8476298" y="-13932564"/>
            <a:chExt cx="28603398" cy="28603408"/>
          </a:xfrm>
        </p:grpSpPr>
        <p:sp>
          <p:nvSpPr>
            <p:cNvPr id="414" name="Google Shape;414;p8"/>
            <p:cNvSpPr/>
            <p:nvPr/>
          </p:nvSpPr>
          <p:spPr>
            <a:xfrm rot="8041337">
              <a:off x="-4289004" y="-9745060"/>
              <a:ext cx="20228810" cy="20228400"/>
            </a:xfrm>
            <a:custGeom>
              <a:avLst/>
              <a:gdLst/>
              <a:ahLst/>
              <a:cxnLst/>
              <a:rect l="l" t="t" r="r" b="b"/>
              <a:pathLst>
                <a:path w="20228810" h="20228400" extrusionOk="0">
                  <a:moveTo>
                    <a:pt x="11460146" y="9756124"/>
                  </a:moveTo>
                  <a:lnTo>
                    <a:pt x="18353124" y="5726140"/>
                  </a:lnTo>
                  <a:lnTo>
                    <a:pt x="14493219" y="1732201"/>
                  </a:lnTo>
                  <a:lnTo>
                    <a:pt x="10230379" y="8483654"/>
                  </a:lnTo>
                  <a:close/>
                  <a:moveTo>
                    <a:pt x="2962441" y="17266020"/>
                  </a:moveTo>
                  <a:cubicBezTo>
                    <a:pt x="1132093" y="15435709"/>
                    <a:pt x="0" y="12907159"/>
                    <a:pt x="1" y="10114200"/>
                  </a:cubicBezTo>
                  <a:cubicBezTo>
                    <a:pt x="0" y="4528281"/>
                    <a:pt x="4528373" y="0"/>
                    <a:pt x="10114405" y="0"/>
                  </a:cubicBezTo>
                  <a:cubicBezTo>
                    <a:pt x="15700437" y="0"/>
                    <a:pt x="20228810" y="4528282"/>
                    <a:pt x="20228810" y="10114200"/>
                  </a:cubicBezTo>
                  <a:cubicBezTo>
                    <a:pt x="20228810" y="15700118"/>
                    <a:pt x="15700437" y="20228400"/>
                    <a:pt x="10114405" y="20228400"/>
                  </a:cubicBezTo>
                  <a:cubicBezTo>
                    <a:pt x="7321389" y="20228400"/>
                    <a:pt x="4792788" y="19096328"/>
                    <a:pt x="2962441" y="17266020"/>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15" name="Google Shape;415;p8"/>
            <p:cNvSpPr/>
            <p:nvPr/>
          </p:nvSpPr>
          <p:spPr>
            <a:xfrm>
              <a:off x="5158110" y="-468862"/>
              <a:ext cx="1726249" cy="2054524"/>
            </a:xfrm>
            <a:custGeom>
              <a:avLst/>
              <a:gdLst/>
              <a:ahLst/>
              <a:cxnLst/>
              <a:rect l="l" t="t" r="r" b="b"/>
              <a:pathLst>
                <a:path w="1726249" h="2054524" extrusionOk="0">
                  <a:moveTo>
                    <a:pt x="735775" y="0"/>
                  </a:moveTo>
                  <a:lnTo>
                    <a:pt x="990475" y="0"/>
                  </a:lnTo>
                  <a:lnTo>
                    <a:pt x="990475" y="1313238"/>
                  </a:lnTo>
                  <a:lnTo>
                    <a:pt x="1062766" y="1324304"/>
                  </a:lnTo>
                  <a:cubicBezTo>
                    <a:pt x="1127391" y="1337543"/>
                    <a:pt x="1190652" y="1357300"/>
                    <a:pt x="1251211" y="1383572"/>
                  </a:cubicBezTo>
                  <a:cubicBezTo>
                    <a:pt x="1544919" y="1510988"/>
                    <a:pt x="1729106" y="1771156"/>
                    <a:pt x="1726216" y="2054524"/>
                  </a:cubicBezTo>
                  <a:lnTo>
                    <a:pt x="863125" y="2047986"/>
                  </a:lnTo>
                  <a:lnTo>
                    <a:pt x="0" y="2047986"/>
                  </a:lnTo>
                  <a:cubicBezTo>
                    <a:pt x="0" y="1765092"/>
                    <a:pt x="186201" y="1506685"/>
                    <a:pt x="480428" y="1381254"/>
                  </a:cubicBezTo>
                  <a:cubicBezTo>
                    <a:pt x="541199" y="1355347"/>
                    <a:pt x="604618" y="1335971"/>
                    <a:pt x="669349" y="1323120"/>
                  </a:cubicBezTo>
                  <a:lnTo>
                    <a:pt x="735775" y="1313364"/>
                  </a:lnTo>
                  <a:close/>
                </a:path>
              </a:pathLst>
            </a:custGeom>
            <a:solidFill>
              <a:srgbClr val="3A3838"/>
            </a:soli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416" name="Google Shape;416;p8"/>
            <p:cNvSpPr/>
            <p:nvPr/>
          </p:nvSpPr>
          <p:spPr>
            <a:xfrm>
              <a:off x="3256152" y="1578870"/>
              <a:ext cx="5554316" cy="7757121"/>
            </a:xfrm>
            <a:prstGeom prst="trapezoid">
              <a:avLst>
                <a:gd name="adj" fmla="val 34070"/>
              </a:avLst>
            </a:prstGeom>
            <a:gradFill>
              <a:gsLst>
                <a:gs pos="0">
                  <a:srgbClr val="FFC000"/>
                </a:gs>
                <a:gs pos="100000">
                  <a:srgbClr val="FFFF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17" name="Google Shape;417;p8"/>
          <p:cNvGrpSpPr/>
          <p:nvPr/>
        </p:nvGrpSpPr>
        <p:grpSpPr>
          <a:xfrm>
            <a:off x="5139206" y="5893405"/>
            <a:ext cx="1469343" cy="632542"/>
            <a:chOff x="10574294" y="5954153"/>
            <a:chExt cx="1469343" cy="632542"/>
          </a:xfrm>
        </p:grpSpPr>
        <p:sp>
          <p:nvSpPr>
            <p:cNvPr id="418" name="Google Shape;418;p8">
              <a:hlinkClick r:id="rId3" action="ppaction://hlinksldjump"/>
            </p:cNvPr>
            <p:cNvSpPr/>
            <p:nvPr/>
          </p:nvSpPr>
          <p:spPr>
            <a:xfrm>
              <a:off x="10574294" y="5954153"/>
              <a:ext cx="1372391" cy="632542"/>
            </a:xfrm>
            <a:prstGeom prst="roundRect">
              <a:avLst>
                <a:gd name="adj" fmla="val 50000"/>
              </a:avLst>
            </a:prstGeom>
            <a:solidFill>
              <a:srgbClr val="FB4A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9" name="Google Shape;419;p8"/>
            <p:cNvSpPr txBox="1"/>
            <p:nvPr/>
          </p:nvSpPr>
          <p:spPr>
            <a:xfrm>
              <a:off x="10671246" y="6039592"/>
              <a:ext cx="13723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a:solidFill>
                    <a:schemeClr val="lt1"/>
                  </a:solidFill>
                  <a:latin typeface="Open Sans ExtraBold"/>
                  <a:ea typeface="Open Sans ExtraBold"/>
                  <a:cs typeface="Open Sans ExtraBold"/>
                  <a:sym typeface="Open Sans ExtraBold"/>
                </a:rPr>
                <a:t>MENU</a:t>
              </a:r>
              <a:endParaRPr sz="2400">
                <a:solidFill>
                  <a:schemeClr val="lt1"/>
                </a:solidFill>
                <a:latin typeface="Open Sans ExtraBold"/>
                <a:ea typeface="Open Sans ExtraBold"/>
                <a:cs typeface="Open Sans ExtraBold"/>
                <a:sym typeface="Open Sans ExtraBold"/>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4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9"/>
          <p:cNvSpPr/>
          <p:nvPr/>
        </p:nvSpPr>
        <p:spPr>
          <a:xfrm>
            <a:off x="291454" y="325289"/>
            <a:ext cx="304800" cy="306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5" name="Google Shape;425;p9"/>
          <p:cNvSpPr/>
          <p:nvPr/>
        </p:nvSpPr>
        <p:spPr>
          <a:xfrm>
            <a:off x="291454" y="835293"/>
            <a:ext cx="304800" cy="306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6" name="Google Shape;426;p9"/>
          <p:cNvSpPr/>
          <p:nvPr/>
        </p:nvSpPr>
        <p:spPr>
          <a:xfrm>
            <a:off x="291454" y="1345297"/>
            <a:ext cx="304800" cy="306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7" name="Google Shape;427;p9"/>
          <p:cNvSpPr/>
          <p:nvPr/>
        </p:nvSpPr>
        <p:spPr>
          <a:xfrm>
            <a:off x="291454" y="1855301"/>
            <a:ext cx="304800" cy="306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8" name="Google Shape;428;p9"/>
          <p:cNvSpPr/>
          <p:nvPr/>
        </p:nvSpPr>
        <p:spPr>
          <a:xfrm>
            <a:off x="291454" y="2321937"/>
            <a:ext cx="304800" cy="306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9" name="Google Shape;429;p9"/>
          <p:cNvSpPr/>
          <p:nvPr/>
        </p:nvSpPr>
        <p:spPr>
          <a:xfrm>
            <a:off x="667971" y="325289"/>
            <a:ext cx="304800" cy="306000"/>
          </a:xfrm>
          <a:prstGeom prst="ellipse">
            <a:avLst/>
          </a:prstGeom>
          <a:solidFill>
            <a:srgbClr val="006C5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9"/>
          <p:cNvSpPr/>
          <p:nvPr/>
        </p:nvSpPr>
        <p:spPr>
          <a:xfrm>
            <a:off x="667971" y="835293"/>
            <a:ext cx="304800" cy="306000"/>
          </a:xfrm>
          <a:prstGeom prst="ellipse">
            <a:avLst/>
          </a:prstGeom>
          <a:solidFill>
            <a:srgbClr val="007392"/>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9"/>
          <p:cNvSpPr/>
          <p:nvPr/>
        </p:nvSpPr>
        <p:spPr>
          <a:xfrm>
            <a:off x="667971" y="1345297"/>
            <a:ext cx="304800" cy="306000"/>
          </a:xfrm>
          <a:prstGeom prst="ellipse">
            <a:avLst/>
          </a:prstGeom>
          <a:solidFill>
            <a:srgbClr val="9C0C92"/>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9"/>
          <p:cNvSpPr/>
          <p:nvPr/>
        </p:nvSpPr>
        <p:spPr>
          <a:xfrm>
            <a:off x="667971" y="1855301"/>
            <a:ext cx="304800" cy="306000"/>
          </a:xfrm>
          <a:prstGeom prst="ellipse">
            <a:avLst/>
          </a:prstGeom>
          <a:solidFill>
            <a:srgbClr val="FB4A03"/>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3" name="Google Shape;433;p9"/>
          <p:cNvSpPr/>
          <p:nvPr/>
        </p:nvSpPr>
        <p:spPr>
          <a:xfrm>
            <a:off x="667971" y="2321937"/>
            <a:ext cx="304800" cy="306000"/>
          </a:xfrm>
          <a:prstGeom prst="ellipse">
            <a:avLst/>
          </a:prstGeom>
          <a:solidFill>
            <a:srgbClr val="FF9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4" name="Google Shape;434;p9"/>
          <p:cNvSpPr/>
          <p:nvPr/>
        </p:nvSpPr>
        <p:spPr>
          <a:xfrm>
            <a:off x="291454" y="2773973"/>
            <a:ext cx="304800" cy="306000"/>
          </a:xfrm>
          <a:prstGeom prst="ellipse">
            <a:avLst/>
          </a:prstGeom>
          <a:solidFill>
            <a:srgbClr val="F2F2F2"/>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5" name="Google Shape;435;p9"/>
          <p:cNvSpPr/>
          <p:nvPr/>
        </p:nvSpPr>
        <p:spPr>
          <a:xfrm>
            <a:off x="291454" y="3240609"/>
            <a:ext cx="304800" cy="306000"/>
          </a:xfrm>
          <a:prstGeom prst="ellipse">
            <a:avLst/>
          </a:prstGeom>
          <a:solidFill>
            <a:srgbClr val="7F7F7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6" name="Google Shape;436;p9"/>
          <p:cNvSpPr/>
          <p:nvPr/>
        </p:nvSpPr>
        <p:spPr>
          <a:xfrm>
            <a:off x="667971" y="2773973"/>
            <a:ext cx="304800" cy="306000"/>
          </a:xfrm>
          <a:prstGeom prst="ellipse">
            <a:avLst/>
          </a:prstGeom>
          <a:solidFill>
            <a:srgbClr val="BFBFB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7" name="Google Shape;437;p9"/>
          <p:cNvSpPr/>
          <p:nvPr/>
        </p:nvSpPr>
        <p:spPr>
          <a:xfrm>
            <a:off x="667971" y="3240609"/>
            <a:ext cx="304800" cy="306000"/>
          </a:xfrm>
          <a:prstGeom prst="ellipse">
            <a:avLst/>
          </a:prstGeom>
          <a:solidFill>
            <a:srgbClr val="3A3838"/>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3"/>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3"/>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3"/>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237;p3">
            <a:extLst>
              <a:ext uri="{FF2B5EF4-FFF2-40B4-BE49-F238E27FC236}">
                <a16:creationId xmlns:a16="http://schemas.microsoft.com/office/drawing/2014/main" id="{4A8DDD50-DDB7-CBDA-3F49-4D81AC9C2A27}"/>
              </a:ext>
            </a:extLst>
          </p:cNvPr>
          <p:cNvSpPr txBox="1"/>
          <p:nvPr/>
        </p:nvSpPr>
        <p:spPr>
          <a:xfrm>
            <a:off x="839923" y="1169218"/>
            <a:ext cx="10826995"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dirty="0" err="1">
                <a:solidFill>
                  <a:schemeClr val="dk1"/>
                </a:solidFill>
                <a:latin typeface="+mn-lt"/>
                <a:ea typeface="Open Sans"/>
                <a:cs typeface="Open Sans"/>
                <a:sym typeface="Open Sans"/>
              </a:rPr>
              <a:t>Tujuan</a:t>
            </a:r>
            <a:r>
              <a:rPr lang="en-GB" sz="2400" b="1" dirty="0">
                <a:solidFill>
                  <a:schemeClr val="dk1"/>
                </a:solidFill>
                <a:latin typeface="+mn-lt"/>
                <a:ea typeface="Open Sans"/>
                <a:cs typeface="Open Sans"/>
                <a:sym typeface="Open Sans"/>
              </a:rPr>
              <a:t> </a:t>
            </a:r>
            <a:r>
              <a:rPr lang="en-GB" sz="2400" b="1" dirty="0" err="1">
                <a:solidFill>
                  <a:schemeClr val="dk1"/>
                </a:solidFill>
                <a:latin typeface="+mn-lt"/>
                <a:ea typeface="Open Sans"/>
                <a:cs typeface="Open Sans"/>
                <a:sym typeface="Open Sans"/>
              </a:rPr>
              <a:t>Penelitian</a:t>
            </a:r>
            <a:endParaRPr lang="en-GB" sz="2400" b="1"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R="0" lvl="0" algn="l" rtl="0">
              <a:lnSpc>
                <a:spcPct val="150000"/>
              </a:lnSpc>
              <a:spcBef>
                <a:spcPts val="0"/>
              </a:spcBef>
              <a:spcAft>
                <a:spcPts val="0"/>
              </a:spcAft>
            </a:pPr>
            <a:r>
              <a:rPr lang="en-GB" sz="2000" dirty="0" err="1">
                <a:solidFill>
                  <a:schemeClr val="dk1"/>
                </a:solidFill>
                <a:latin typeface="+mn-lt"/>
                <a:ea typeface="Open Sans"/>
                <a:cs typeface="Open Sans"/>
                <a:sym typeface="Open Sans"/>
              </a:rPr>
              <a:t>Penelitian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ini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bertujuan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merancang</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sistem</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pendukung</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keputusan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perangkingan</a:t>
            </a:r>
            <a:r>
              <a:rPr lang="en-GB" sz="2000" dirty="0">
                <a:solidFill>
                  <a:schemeClr val="dk1"/>
                </a:solidFill>
                <a:latin typeface="+mn-lt"/>
                <a:ea typeface="Open Sans"/>
                <a:cs typeface="Open Sans"/>
                <a:sym typeface="Open Sans"/>
              </a:rPr>
              <a:t> bank </a:t>
            </a:r>
            <a:r>
              <a:rPr lang="en-GB" sz="2000" dirty="0" err="1">
                <a:solidFill>
                  <a:schemeClr val="dk1"/>
                </a:solidFill>
                <a:latin typeface="+mn-lt"/>
                <a:ea typeface="Open Sans"/>
                <a:cs typeface="Open Sans"/>
                <a:sym typeface="Open Sans"/>
              </a:rPr>
              <a:t>sampah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aktif</a:t>
            </a:r>
            <a:r>
              <a:rPr lang="en-GB" sz="2000" dirty="0">
                <a:solidFill>
                  <a:schemeClr val="dk1"/>
                </a:solidFill>
                <a:latin typeface="+mn-lt"/>
                <a:ea typeface="Open Sans"/>
                <a:cs typeface="Open Sans"/>
                <a:sym typeface="Open Sans"/>
              </a:rPr>
              <a:t> di </a:t>
            </a:r>
            <a:r>
              <a:rPr lang="en-GB" sz="2000" dirty="0" err="1">
                <a:solidFill>
                  <a:schemeClr val="dk1"/>
                </a:solidFill>
                <a:latin typeface="+mn-lt"/>
                <a:ea typeface="Open Sans"/>
                <a:cs typeface="Open Sans"/>
                <a:sym typeface="Open Sans"/>
              </a:rPr>
              <a:t>kota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makassar</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dengan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menerapkan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metode</a:t>
            </a:r>
            <a:r>
              <a:rPr lang="en-GB" sz="2000" dirty="0">
                <a:solidFill>
                  <a:schemeClr val="dk1"/>
                </a:solidFill>
                <a:latin typeface="+mn-lt"/>
                <a:ea typeface="Open Sans"/>
                <a:cs typeface="Open Sans"/>
                <a:sym typeface="Open Sans"/>
              </a:rPr>
              <a:t> TOPSIS (Technique for Order Preference by Similarity to Ideal Solution) dan </a:t>
            </a:r>
            <a:r>
              <a:rPr lang="en-GB" sz="2000" dirty="0" err="1">
                <a:solidFill>
                  <a:schemeClr val="dk1"/>
                </a:solidFill>
                <a:latin typeface="+mn-lt"/>
                <a:ea typeface="Open Sans"/>
                <a:cs typeface="Open Sans"/>
                <a:sym typeface="Open Sans"/>
              </a:rPr>
              <a:t>metode</a:t>
            </a:r>
            <a:r>
              <a:rPr lang="en-GB" sz="2000" dirty="0">
                <a:solidFill>
                  <a:schemeClr val="dk1"/>
                </a:solidFill>
                <a:latin typeface="+mn-lt"/>
                <a:ea typeface="Open Sans"/>
                <a:cs typeface="Open Sans"/>
                <a:sym typeface="Open Sans"/>
              </a:rPr>
              <a:t> VIKOR (</a:t>
            </a:r>
            <a:r>
              <a:rPr lang="en-GB" sz="2000" dirty="0" err="1">
                <a:solidFill>
                  <a:schemeClr val="dk1"/>
                </a:solidFill>
                <a:latin typeface="+mn-lt"/>
                <a:ea typeface="Open Sans"/>
                <a:cs typeface="Open Sans"/>
                <a:sym typeface="Open Sans"/>
              </a:rPr>
              <a:t>VIseKriterijumska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Optimizacija</a:t>
            </a:r>
            <a:r>
              <a:rPr lang="en-GB" sz="2000" dirty="0">
                <a:solidFill>
                  <a:schemeClr val="dk1"/>
                </a:solidFill>
                <a:latin typeface="+mn-lt"/>
                <a:ea typeface="Open Sans"/>
                <a:cs typeface="Open Sans"/>
                <a:sym typeface="Open Sans"/>
              </a:rPr>
              <a:t> I </a:t>
            </a:r>
            <a:r>
              <a:rPr lang="en-GB" sz="2000" dirty="0" err="1">
                <a:solidFill>
                  <a:schemeClr val="dk1"/>
                </a:solidFill>
                <a:latin typeface="+mn-lt"/>
                <a:ea typeface="Open Sans"/>
                <a:cs typeface="Open Sans"/>
                <a:sym typeface="Open Sans"/>
              </a:rPr>
              <a:t>Kompromisno</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Resenje</a:t>
            </a:r>
            <a:r>
              <a:rPr lang="en-GB" sz="2000" dirty="0">
                <a:solidFill>
                  <a:schemeClr val="dk1"/>
                </a:solidFill>
                <a:latin typeface="+mn-lt"/>
                <a:ea typeface="Open Sans"/>
                <a:cs typeface="Open Sans"/>
                <a:sym typeface="Open Sans"/>
              </a:rPr>
              <a:t>). </a:t>
            </a:r>
          </a:p>
        </p:txBody>
      </p:sp>
      <p:grpSp>
        <p:nvGrpSpPr>
          <p:cNvPr id="3" name="Google Shape;238;p3">
            <a:extLst>
              <a:ext uri="{FF2B5EF4-FFF2-40B4-BE49-F238E27FC236}">
                <a16:creationId xmlns:a16="http://schemas.microsoft.com/office/drawing/2014/main" id="{B1273F93-2854-1BF3-A2F9-83EDA747866D}"/>
              </a:ext>
            </a:extLst>
          </p:cNvPr>
          <p:cNvGrpSpPr/>
          <p:nvPr/>
        </p:nvGrpSpPr>
        <p:grpSpPr>
          <a:xfrm>
            <a:off x="8748453" y="6495400"/>
            <a:ext cx="1686200" cy="189123"/>
            <a:chOff x="247992" y="6552179"/>
            <a:chExt cx="1686200" cy="189123"/>
          </a:xfrm>
        </p:grpSpPr>
        <p:sp>
          <p:nvSpPr>
            <p:cNvPr id="4" name="Google Shape;239;p3">
              <a:hlinkClick r:id="rId3" action="ppaction://hlinksldjump"/>
              <a:extLst>
                <a:ext uri="{FF2B5EF4-FFF2-40B4-BE49-F238E27FC236}">
                  <a16:creationId xmlns:a16="http://schemas.microsoft.com/office/drawing/2014/main" id="{AC5B9871-C2BD-238F-3A57-F6A9567082B6}"/>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Google Shape;240;p3">
              <a:hlinkClick r:id="rId4" action="ppaction://hlinksldjump"/>
              <a:extLst>
                <a:ext uri="{FF2B5EF4-FFF2-40B4-BE49-F238E27FC236}">
                  <a16:creationId xmlns:a16="http://schemas.microsoft.com/office/drawing/2014/main" id="{D323D4C2-006B-2005-D0B1-ED9C86454E0D}"/>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241;p3">
              <a:hlinkClick r:id="rId5" action="ppaction://hlinksldjump"/>
              <a:extLst>
                <a:ext uri="{FF2B5EF4-FFF2-40B4-BE49-F238E27FC236}">
                  <a16:creationId xmlns:a16="http://schemas.microsoft.com/office/drawing/2014/main" id="{42CE4736-D003-955F-4EA9-5E85E621680C}"/>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2;p3">
              <a:hlinkClick r:id="rId6" action="ppaction://hlinksldjump"/>
              <a:extLst>
                <a:ext uri="{FF2B5EF4-FFF2-40B4-BE49-F238E27FC236}">
                  <a16:creationId xmlns:a16="http://schemas.microsoft.com/office/drawing/2014/main" id="{210FA58A-9EA2-2622-A689-6E73CFEA45FE}"/>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3;p3">
              <a:hlinkClick r:id="rId6" action="ppaction://hlinksldjump"/>
              <a:extLst>
                <a:ext uri="{FF2B5EF4-FFF2-40B4-BE49-F238E27FC236}">
                  <a16:creationId xmlns:a16="http://schemas.microsoft.com/office/drawing/2014/main" id="{69313CD5-A474-43B0-DC0D-D6028B3E0AA6}"/>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95463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3"/>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3"/>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3"/>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237;p3">
            <a:extLst>
              <a:ext uri="{FF2B5EF4-FFF2-40B4-BE49-F238E27FC236}">
                <a16:creationId xmlns:a16="http://schemas.microsoft.com/office/drawing/2014/main" id="{4A8DDD50-DDB7-CBDA-3F49-4D81AC9C2A27}"/>
              </a:ext>
            </a:extLst>
          </p:cNvPr>
          <p:cNvSpPr txBox="1"/>
          <p:nvPr/>
        </p:nvSpPr>
        <p:spPr>
          <a:xfrm>
            <a:off x="839923" y="1726431"/>
            <a:ext cx="10826995" cy="3785611"/>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pPr>
            <a:r>
              <a:rPr lang="it-IT" sz="2000" dirty="0">
                <a:solidFill>
                  <a:schemeClr val="dk1"/>
                </a:solidFill>
                <a:latin typeface="+mn-lt"/>
                <a:ea typeface="Open Sans"/>
                <a:cs typeface="Open Sans"/>
                <a:sym typeface="Open Sans"/>
              </a:rPr>
              <a:t>Alasan di terapkannya metode TOPSIS dan VIKOR dikarenakan kedua metode tersebut memiliki kesamaan, dimana kedua metode tersebut sama-sama mencari nilai terdekat ke solusi ideal. </a:t>
            </a:r>
            <a:r>
              <a:rPr lang="it-IT" sz="2000" b="1" dirty="0">
                <a:solidFill>
                  <a:schemeClr val="dk1"/>
                </a:solidFill>
                <a:latin typeface="+mn-lt"/>
                <a:ea typeface="Open Sans"/>
                <a:cs typeface="Open Sans"/>
                <a:sym typeface="Open Sans"/>
              </a:rPr>
              <a:t>Namun</a:t>
            </a:r>
            <a:r>
              <a:rPr lang="it-IT" sz="2000" dirty="0">
                <a:solidFill>
                  <a:schemeClr val="dk1"/>
                </a:solidFill>
                <a:latin typeface="+mn-lt"/>
                <a:ea typeface="Open Sans"/>
                <a:cs typeface="Open Sans"/>
                <a:sym typeface="Open Sans"/>
              </a:rPr>
              <a:t> kedua metode tersebut menggunakan cara normalisasi dan fungsi agregrasi yang berbeda [6], [7].</a:t>
            </a:r>
          </a:p>
          <a:p>
            <a:pPr marR="0" lvl="0" algn="l" rtl="0">
              <a:lnSpc>
                <a:spcPct val="150000"/>
              </a:lnSpc>
              <a:spcBef>
                <a:spcPts val="0"/>
              </a:spcBef>
              <a:spcAft>
                <a:spcPts val="0"/>
              </a:spcAft>
            </a:pPr>
            <a:endParaRPr lang="it-IT" sz="2000" dirty="0">
              <a:solidFill>
                <a:schemeClr val="dk1"/>
              </a:solidFill>
              <a:latin typeface="+mn-lt"/>
              <a:ea typeface="Open Sans"/>
              <a:cs typeface="Open Sans"/>
              <a:sym typeface="Open Sans"/>
            </a:endParaRPr>
          </a:p>
          <a:p>
            <a:pPr marR="0" lvl="0" algn="l" rtl="0">
              <a:lnSpc>
                <a:spcPct val="150000"/>
              </a:lnSpc>
              <a:spcBef>
                <a:spcPts val="0"/>
              </a:spcBef>
              <a:spcAft>
                <a:spcPts val="0"/>
              </a:spcAft>
            </a:pPr>
            <a:r>
              <a:rPr lang="en-GB" sz="2000" dirty="0">
                <a:solidFill>
                  <a:schemeClr val="dk1"/>
                </a:solidFill>
                <a:latin typeface="+mn-lt"/>
                <a:ea typeface="Open Sans"/>
                <a:cs typeface="Open Sans"/>
                <a:sym typeface="Open Sans"/>
              </a:rPr>
              <a:t>Dimana </a:t>
            </a:r>
            <a:r>
              <a:rPr lang="en-GB" sz="2000" dirty="0" err="1">
                <a:solidFill>
                  <a:schemeClr val="dk1"/>
                </a:solidFill>
                <a:latin typeface="+mn-lt"/>
                <a:ea typeface="Open Sans"/>
                <a:cs typeface="Open Sans"/>
                <a:sym typeface="Open Sans"/>
              </a:rPr>
              <a:t>metode</a:t>
            </a:r>
            <a:r>
              <a:rPr lang="en-GB" sz="2000" dirty="0">
                <a:solidFill>
                  <a:schemeClr val="dk1"/>
                </a:solidFill>
                <a:latin typeface="+mn-lt"/>
                <a:ea typeface="Open Sans"/>
                <a:cs typeface="Open Sans"/>
                <a:sym typeface="Open Sans"/>
              </a:rPr>
              <a:t> TOPSIS </a:t>
            </a:r>
            <a:r>
              <a:rPr lang="en-GB" sz="2000" dirty="0" err="1">
                <a:solidFill>
                  <a:schemeClr val="dk1"/>
                </a:solidFill>
                <a:latin typeface="+mn-lt"/>
                <a:ea typeface="Open Sans"/>
                <a:cs typeface="Open Sans"/>
                <a:sym typeface="Open Sans"/>
              </a:rPr>
              <a:t>meperhitungkan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bobot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lalu</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memperhitungkan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sedangkan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metode</a:t>
            </a:r>
            <a:r>
              <a:rPr lang="en-GB" sz="2000" dirty="0">
                <a:solidFill>
                  <a:schemeClr val="dk1"/>
                </a:solidFill>
                <a:latin typeface="+mn-lt"/>
                <a:ea typeface="Open Sans"/>
                <a:cs typeface="Open Sans"/>
                <a:sym typeface="Open Sans"/>
              </a:rPr>
              <a:t> VIKOR </a:t>
            </a:r>
            <a:r>
              <a:rPr lang="en-GB" sz="2000" dirty="0" err="1">
                <a:solidFill>
                  <a:schemeClr val="dk1"/>
                </a:solidFill>
                <a:latin typeface="+mn-lt"/>
                <a:ea typeface="Open Sans"/>
                <a:cs typeface="Open Sans"/>
                <a:sym typeface="Open Sans"/>
              </a:rPr>
              <a:t>memperhitungkan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tertinggi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lalu</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memperhitungkan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bobot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a:t>
            </a:r>
          </a:p>
        </p:txBody>
      </p:sp>
      <p:grpSp>
        <p:nvGrpSpPr>
          <p:cNvPr id="9" name="Google Shape;231;p3">
            <a:extLst>
              <a:ext uri="{FF2B5EF4-FFF2-40B4-BE49-F238E27FC236}">
                <a16:creationId xmlns:a16="http://schemas.microsoft.com/office/drawing/2014/main" id="{07FBFABC-DCAC-2BCD-2A63-331CE619CB7A}"/>
              </a:ext>
            </a:extLst>
          </p:cNvPr>
          <p:cNvGrpSpPr/>
          <p:nvPr/>
        </p:nvGrpSpPr>
        <p:grpSpPr>
          <a:xfrm>
            <a:off x="10819609" y="5968007"/>
            <a:ext cx="1372391" cy="803421"/>
            <a:chOff x="10574294" y="5954152"/>
            <a:chExt cx="1372391" cy="803421"/>
          </a:xfrm>
        </p:grpSpPr>
        <p:sp>
          <p:nvSpPr>
            <p:cNvPr id="10" name="Google Shape;232;p3">
              <a:hlinkClick r:id="rId3" action="ppaction://hlinksldjump"/>
              <a:extLst>
                <a:ext uri="{FF2B5EF4-FFF2-40B4-BE49-F238E27FC236}">
                  <a16:creationId xmlns:a16="http://schemas.microsoft.com/office/drawing/2014/main" id="{4F93FE1E-E783-DD39-C84A-63F030BD8301}"/>
                </a:ext>
              </a:extLst>
            </p:cNvPr>
            <p:cNvSpPr/>
            <p:nvPr/>
          </p:nvSpPr>
          <p:spPr>
            <a:xfrm>
              <a:off x="10574294" y="5954152"/>
              <a:ext cx="1372391" cy="803421"/>
            </a:xfrm>
            <a:prstGeom prst="roundRect">
              <a:avLst>
                <a:gd name="adj" fmla="val 50000"/>
              </a:avLst>
            </a:prstGeom>
            <a:gradFill>
              <a:gsLst>
                <a:gs pos="0">
                  <a:srgbClr val="0099FF"/>
                </a:gs>
                <a:gs pos="100000">
                  <a:srgbClr val="00CCF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235;p3">
              <a:extLst>
                <a:ext uri="{FF2B5EF4-FFF2-40B4-BE49-F238E27FC236}">
                  <a16:creationId xmlns:a16="http://schemas.microsoft.com/office/drawing/2014/main" id="{522355C4-8BFF-32AD-8CB3-BCD1A128B666}"/>
                </a:ext>
              </a:extLst>
            </p:cNvPr>
            <p:cNvSpPr txBox="1"/>
            <p:nvPr/>
          </p:nvSpPr>
          <p:spPr>
            <a:xfrm>
              <a:off x="11260279" y="6019376"/>
              <a:ext cx="5469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lt1"/>
                  </a:solidFill>
                  <a:latin typeface="Open Sans ExtraBold"/>
                  <a:ea typeface="Open Sans ExtraBold"/>
                  <a:cs typeface="Open Sans ExtraBold"/>
                  <a:sym typeface="Open Sans ExtraBold"/>
                </a:rPr>
                <a:t>02</a:t>
              </a:r>
              <a:endParaRPr sz="2400" dirty="0">
                <a:solidFill>
                  <a:schemeClr val="lt1"/>
                </a:solidFill>
                <a:latin typeface="Open Sans ExtraBold"/>
                <a:ea typeface="Open Sans ExtraBold"/>
                <a:cs typeface="Open Sans ExtraBold"/>
                <a:sym typeface="Open Sans ExtraBold"/>
              </a:endParaRPr>
            </a:p>
          </p:txBody>
        </p:sp>
        <p:sp>
          <p:nvSpPr>
            <p:cNvPr id="13" name="Google Shape;236;p3">
              <a:extLst>
                <a:ext uri="{FF2B5EF4-FFF2-40B4-BE49-F238E27FC236}">
                  <a16:creationId xmlns:a16="http://schemas.microsoft.com/office/drawing/2014/main" id="{EC2F8D9F-1956-606F-1657-04D8E92B0909}"/>
                </a:ext>
              </a:extLst>
            </p:cNvPr>
            <p:cNvSpPr txBox="1"/>
            <p:nvPr/>
          </p:nvSpPr>
          <p:spPr>
            <a:xfrm>
              <a:off x="11260279" y="6330566"/>
              <a:ext cx="68640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lt1"/>
                  </a:solidFill>
                  <a:latin typeface="Open Sans"/>
                  <a:ea typeface="Open Sans"/>
                  <a:cs typeface="Open Sans"/>
                  <a:sym typeface="Open Sans"/>
                </a:rPr>
                <a:t>NEXT</a:t>
              </a:r>
              <a:endParaRPr sz="1600" dirty="0">
                <a:solidFill>
                  <a:schemeClr val="lt1"/>
                </a:solidFill>
                <a:latin typeface="Open Sans"/>
                <a:ea typeface="Open Sans"/>
                <a:cs typeface="Open Sans"/>
                <a:sym typeface="Open Sans"/>
              </a:endParaRPr>
            </a:p>
          </p:txBody>
        </p:sp>
      </p:grpSp>
    </p:spTree>
    <p:extLst>
      <p:ext uri="{BB962C8B-B14F-4D97-AF65-F5344CB8AC3E}">
        <p14:creationId xmlns:p14="http://schemas.microsoft.com/office/powerpoint/2010/main" val="108765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4"/>
          <p:cNvSpPr/>
          <p:nvPr/>
        </p:nvSpPr>
        <p:spPr>
          <a:xfrm>
            <a:off x="247992" y="349737"/>
            <a:ext cx="304800" cy="306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57" name="Google Shape;257;p4"/>
          <p:cNvCxnSpPr>
            <a:stCxn id="256" idx="6"/>
            <a:endCxn id="258" idx="1"/>
          </p:cNvCxnSpPr>
          <p:nvPr/>
        </p:nvCxnSpPr>
        <p:spPr>
          <a:xfrm>
            <a:off x="552792" y="502737"/>
            <a:ext cx="2329800" cy="0"/>
          </a:xfrm>
          <a:prstGeom prst="straightConnector1">
            <a:avLst/>
          </a:prstGeom>
          <a:noFill/>
          <a:ln w="25400" cap="flat" cmpd="sng">
            <a:solidFill>
              <a:srgbClr val="BFBFBF"/>
            </a:solidFill>
            <a:prstDash val="solid"/>
            <a:miter lim="800000"/>
            <a:headEnd type="none" w="sm" len="sm"/>
            <a:tailEnd type="none" w="sm" len="sm"/>
          </a:ln>
        </p:spPr>
      </p:cxnSp>
      <p:sp>
        <p:nvSpPr>
          <p:cNvPr id="258" name="Google Shape;258;p4"/>
          <p:cNvSpPr/>
          <p:nvPr/>
        </p:nvSpPr>
        <p:spPr>
          <a:xfrm>
            <a:off x="2882729" y="101027"/>
            <a:ext cx="3424216" cy="803421"/>
          </a:xfrm>
          <a:prstGeom prst="roundRect">
            <a:avLst>
              <a:gd name="adj" fmla="val 50000"/>
            </a:avLst>
          </a:prstGeom>
          <a:gradFill>
            <a:gsLst>
              <a:gs pos="0">
                <a:srgbClr val="0099FF"/>
              </a:gs>
              <a:gs pos="100000">
                <a:srgbClr val="00CCF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227;p3">
            <a:extLst>
              <a:ext uri="{FF2B5EF4-FFF2-40B4-BE49-F238E27FC236}">
                <a16:creationId xmlns:a16="http://schemas.microsoft.com/office/drawing/2014/main" id="{8619F850-F996-6A4B-0EBC-616A3E74FCFD}"/>
              </a:ext>
            </a:extLst>
          </p:cNvPr>
          <p:cNvSpPr txBox="1"/>
          <p:nvPr/>
        </p:nvSpPr>
        <p:spPr>
          <a:xfrm>
            <a:off x="2882592" y="317999"/>
            <a:ext cx="255020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err="1">
                <a:solidFill>
                  <a:schemeClr val="lt1"/>
                </a:solidFill>
                <a:latin typeface="+mj-lt"/>
                <a:ea typeface="Open Sans ExtraBold"/>
                <a:cs typeface="Open Sans ExtraBold"/>
                <a:sym typeface="Open Sans ExtraBold"/>
              </a:rPr>
              <a:t>Tinjauan</a:t>
            </a:r>
            <a:r>
              <a:rPr lang="en-GB" sz="1800" b="1" dirty="0">
                <a:solidFill>
                  <a:schemeClr val="lt1"/>
                </a:solidFill>
                <a:latin typeface="+mj-lt"/>
                <a:ea typeface="Open Sans ExtraBold"/>
                <a:cs typeface="Open Sans ExtraBold"/>
                <a:sym typeface="Open Sans ExtraBold"/>
              </a:rPr>
              <a:t> Pustaka</a:t>
            </a: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48444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dirty="0">
                    <a:solidFill>
                      <a:schemeClr val="dk1"/>
                    </a:solidFill>
                    <a:latin typeface="+mn-lt"/>
                    <a:ea typeface="Open Sans"/>
                    <a:cs typeface="Open Sans"/>
                    <a:sym typeface="Open Sans"/>
                  </a:rPr>
                  <a:t>Multi Criteria Decision Making (MCDM)</a:t>
                </a: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lvl="0">
                  <a:lnSpc>
                    <a:spcPct val="150000"/>
                  </a:lnSpc>
                </a:pPr>
                <a:r>
                  <a:rPr lang="en-GB" sz="2000" dirty="0">
                    <a:solidFill>
                      <a:schemeClr val="dk1"/>
                    </a:solidFill>
                    <a:latin typeface="+mn-lt"/>
                    <a:ea typeface="Open Sans"/>
                    <a:cs typeface="Open Sans"/>
                    <a:sym typeface="Open Sans"/>
                  </a:rPr>
                  <a:t>MCDM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suatu</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teknik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pengambilan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keputusan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untuk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menetapkan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alternatif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terbaik</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dari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sejumlah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alternatif</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berdasarkan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beberapa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tertentu</a:t>
                </a:r>
                <a:r>
                  <a:rPr lang="en-GB" sz="2000" dirty="0">
                    <a:solidFill>
                      <a:schemeClr val="dk1"/>
                    </a:solidFill>
                    <a:latin typeface="+mn-lt"/>
                    <a:ea typeface="Open Sans"/>
                    <a:cs typeface="Open Sans"/>
                    <a:sym typeface="Open Sans"/>
                  </a:rPr>
                  <a:t>, </a:t>
                </a:r>
                <a:r>
                  <a:rPr lang="en-US" sz="2000" dirty="0" err="1">
                    <a:effectLst/>
                    <a:latin typeface="+mn-lt"/>
                    <a:ea typeface="Times New Roman" panose="02020603050405020304" pitchFamily="18" charset="0"/>
                  </a:rPr>
                  <a:t>Tujuan</a:t>
                </a:r>
                <a:r>
                  <a:rPr lang="en-US" sz="2000" dirty="0">
                    <a:effectLst/>
                    <a:latin typeface="+mn-lt"/>
                    <a:ea typeface="Times New Roman" panose="02020603050405020304" pitchFamily="18" charset="0"/>
                  </a:rPr>
                  <a:t> MCDM </a:t>
                </a:r>
                <a:r>
                  <a:rPr lang="en-US" sz="2000" dirty="0" err="1">
                    <a:effectLst/>
                    <a:latin typeface="+mn-lt"/>
                    <a:ea typeface="Times New Roman" panose="02020603050405020304" pitchFamily="18" charset="0"/>
                  </a:rPr>
                  <a:t>adalah</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mengevaluasi</a:t>
                </a:r>
                <a:r>
                  <a:rPr lang="en-US" sz="2000" dirty="0">
                    <a:effectLst/>
                    <a:latin typeface="+mn-lt"/>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cs typeface="Times New Roman" panose="02020603050405020304" pitchFamily="18" charset="0"/>
                  </a:rPr>
                  <a:t>alternatif</a:t>
                </a:r>
                <a:r>
                  <a:rPr lang="en-US" sz="2000" dirty="0">
                    <a:effectLst/>
                    <a:latin typeface="+mn-lt"/>
                    <a:ea typeface="Times New Roman" panose="02020603050405020304" pitchFamily="18" charset="0"/>
                  </a:rPr>
                  <a:t> </a:t>
                </a:r>
                <a14:m>
                  <m:oMath xmlns:m="http://schemas.openxmlformats.org/officeDocument/2006/math">
                    <m:sSub>
                      <m:sSubPr>
                        <m:ctrlPr>
                          <a:rPr lang="en-US" sz="28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a:effectLst/>
                    <a:latin typeface="+mn-lt"/>
                    <a:ea typeface="Times New Roman" panose="02020603050405020304" pitchFamily="18" charset="0"/>
                    <a:cs typeface="Times New Roman" panose="02020603050405020304" pitchFamily="18" charset="0"/>
                  </a:rPr>
                  <a:t> </a:t>
                </a:r>
                <a:r>
                  <a:rPr lang="en-US" sz="2000" dirty="0" err="1">
                    <a:effectLst/>
                    <a:latin typeface="+mn-lt"/>
                    <a:ea typeface="Times New Roman" panose="02020603050405020304" pitchFamily="18" charset="0"/>
                    <a:cs typeface="Times New Roman" panose="02020603050405020304" pitchFamily="18" charset="0"/>
                  </a:rPr>
                  <a:t>terhadap</a:t>
                </a:r>
                <a:r>
                  <a:rPr lang="en-US" sz="2000" dirty="0">
                    <a:effectLst/>
                    <a:latin typeface="+mn-lt"/>
                    <a:ea typeface="Times New Roman" panose="02020603050405020304" pitchFamily="18" charset="0"/>
                    <a:cs typeface="Times New Roman" panose="02020603050405020304" pitchFamily="18" charset="0"/>
                  </a:rPr>
                  <a:t> </a:t>
                </a:r>
                <a:r>
                  <a:rPr lang="en-US" sz="2000" dirty="0" err="1">
                    <a:effectLst/>
                    <a:latin typeface="+mn-lt"/>
                    <a:ea typeface="Times New Roman" panose="02020603050405020304" pitchFamily="18" charset="0"/>
                    <a:cs typeface="Times New Roman" panose="02020603050405020304" pitchFamily="18" charset="0"/>
                  </a:rPr>
                  <a:t>sekumpulan</a:t>
                </a:r>
                <a:r>
                  <a:rPr lang="en-US" sz="2000" dirty="0">
                    <a:effectLst/>
                    <a:latin typeface="+mn-lt"/>
                    <a:ea typeface="Times New Roman" panose="02020603050405020304" pitchFamily="18" charset="0"/>
                    <a:cs typeface="Times New Roman" panose="02020603050405020304" pitchFamily="18" charset="0"/>
                  </a:rPr>
                  <a:t> </a:t>
                </a:r>
                <a:r>
                  <a:rPr lang="en-US" sz="2000" dirty="0" err="1">
                    <a:effectLst/>
                    <a:latin typeface="+mn-lt"/>
                    <a:ea typeface="Times New Roman" panose="02020603050405020304" pitchFamily="18" charset="0"/>
                    <a:cs typeface="Times New Roman" panose="02020603050405020304" pitchFamily="18" charset="0"/>
                  </a:rPr>
                  <a:t>kriteria</a:t>
                </a:r>
                <a:r>
                  <a:rPr lang="en-US" sz="2000" dirty="0">
                    <a:effectLst/>
                    <a:latin typeface="+mn-l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a:effectLst/>
                    <a:latin typeface="+mn-lt"/>
                    <a:ea typeface="Times New Roman" panose="02020603050405020304" pitchFamily="18" charset="0"/>
                  </a:rPr>
                  <a:t>.</a:t>
                </a:r>
                <a:r>
                  <a:rPr lang="en-US" sz="2000" dirty="0">
                    <a:latin typeface="+mn-lt"/>
                    <a:ea typeface="Times New Roman" panose="02020603050405020304" pitchFamily="18" charset="0"/>
                  </a:rPr>
                  <a:t> </a:t>
                </a:r>
                <a:r>
                  <a:rPr lang="sv-SE" sz="2000" dirty="0">
                    <a:latin typeface="+mn-lt"/>
                    <a:ea typeface="Times New Roman" panose="02020603050405020304" pitchFamily="18" charset="0"/>
                  </a:rPr>
                  <a:t>Berikut ini adalah penyusunan alternatif dan kriteria kedalam Matriks keputusan (X) [14] :</a:t>
                </a:r>
              </a:p>
              <a:p>
                <a:pPr lvl="0">
                  <a:lnSpc>
                    <a:spcPct val="150000"/>
                  </a:lnSpc>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sz="2400" i="1" smtClean="0">
                              <a:solidFill>
                                <a:srgbClr val="836967"/>
                              </a:solidFill>
                              <a:latin typeface="Cambria Math" panose="02040503050406030204" pitchFamily="18" charset="0"/>
                            </a:rPr>
                          </m:ctrlPr>
                        </m:mPr>
                        <m:mr>
                          <m:e>
                            <m:r>
                              <a:rPr lang="en-US" sz="2400" i="1">
                                <a:latin typeface="Cambria Math" panose="02040503050406030204" pitchFamily="18" charset="0"/>
                              </a:rPr>
                              <m:t>𝑋</m:t>
                            </m:r>
                            <m:r>
                              <a:rPr lang="en-US" sz="2400" i="0">
                                <a:latin typeface="Cambria Math" panose="02040503050406030204" pitchFamily="18" charset="0"/>
                              </a:rPr>
                              <m:t>=</m:t>
                            </m:r>
                          </m:e>
                          <m:e>
                            <m:d>
                              <m:dPr>
                                <m:begChr m:val="["/>
                                <m:endChr m:val="]"/>
                                <m:ctrlPr>
                                  <a:rPr lang="en-US" sz="2400" i="1">
                                    <a:solidFill>
                                      <a:srgbClr val="836967"/>
                                    </a:solidFill>
                                    <a:latin typeface="Cambria Math" panose="02040503050406030204" pitchFamily="18" charset="0"/>
                                  </a:rPr>
                                </m:ctrlPr>
                              </m:dPr>
                              <m:e>
                                <m:m>
                                  <m:mPr>
                                    <m:plcHide m:val="on"/>
                                    <m:mcs>
                                      <m:mc>
                                        <m:mcPr>
                                          <m:count m:val="3"/>
                                          <m:mcJc m:val="center"/>
                                        </m:mcPr>
                                      </m:mc>
                                    </m:mcs>
                                    <m:ctrlPr>
                                      <a:rPr lang="en-US" sz="2400" i="1">
                                        <a:solidFill>
                                          <a:srgbClr val="836967"/>
                                        </a:solidFill>
                                        <a:latin typeface="Cambria Math" panose="02040503050406030204" pitchFamily="18" charset="0"/>
                                      </a:rPr>
                                    </m:ctrlPr>
                                  </m:mPr>
                                  <m:m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11</m:t>
                                                </m:r>
                                              </m:sub>
                                            </m:sSub>
                                          </m:e>
                                        </m:mr>
                                        <m:m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21</m:t>
                                                      </m:r>
                                                    </m:sub>
                                                  </m:sSub>
                                                </m:e>
                                              </m:mr>
                                              <m:mr>
                                                <m:e>
                                                  <m:r>
                                                    <a:rPr lang="en-US" sz="2400" i="0">
                                                      <a:latin typeface="Cambria Math" panose="02040503050406030204" pitchFamily="18" charset="0"/>
                                                    </a:rPr>
                                                    <m:t>⋯</m:t>
                                                  </m:r>
                                                </m:e>
                                              </m:mr>
                                            </m:m>
                                          </m:e>
                                        </m:m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𝑚</m:t>
                                                </m:r>
                                                <m:r>
                                                  <a:rPr lang="en-US" sz="2400" i="0">
                                                    <a:latin typeface="Cambria Math" panose="02040503050406030204" pitchFamily="18" charset="0"/>
                                                  </a:rPr>
                                                  <m:t>1</m:t>
                                                </m:r>
                                              </m:sub>
                                            </m:sSub>
                                          </m:e>
                                        </m:mr>
                                      </m:m>
                                    </m:e>
                                    <m:e>
                                      <m:m>
                                        <m:mPr>
                                          <m:plcHide m:val="on"/>
                                          <m:mcs>
                                            <m:mc>
                                              <m:mcPr>
                                                <m:count m:val="2"/>
                                                <m:mcJc m:val="center"/>
                                              </m:mcPr>
                                            </m:mc>
                                          </m:mcs>
                                          <m:ctrlPr>
                                            <a:rPr lang="en-US" sz="2400" i="1">
                                              <a:solidFill>
                                                <a:srgbClr val="836967"/>
                                              </a:solidFill>
                                              <a:latin typeface="Cambria Math" panose="02040503050406030204" pitchFamily="18" charset="0"/>
                                            </a:rPr>
                                          </m:ctrlPr>
                                        </m:mPr>
                                        <m:m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12</m:t>
                                                      </m:r>
                                                    </m:sub>
                                                  </m:sSub>
                                                </m:e>
                                              </m:mr>
                                              <m:m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22</m:t>
                                                            </m:r>
                                                          </m:sub>
                                                        </m:sSub>
                                                      </m:e>
                                                    </m:mr>
                                                    <m:mr>
                                                      <m:e>
                                                        <m:r>
                                                          <a:rPr lang="en-US" sz="2400" i="0">
                                                            <a:latin typeface="Cambria Math" panose="02040503050406030204" pitchFamily="18" charset="0"/>
                                                          </a:rPr>
                                                          <m:t>⋯</m:t>
                                                        </m:r>
                                                      </m:e>
                                                    </m:mr>
                                                  </m:m>
                                                </m:e>
                                              </m:m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𝑚</m:t>
                                                      </m:r>
                                                      <m:r>
                                                        <a:rPr lang="en-US" sz="2400" i="0">
                                                          <a:latin typeface="Cambria Math" panose="02040503050406030204" pitchFamily="18" charset="0"/>
                                                        </a:rPr>
                                                        <m:t>2</m:t>
                                                      </m:r>
                                                    </m:sub>
                                                  </m:sSub>
                                                </m:e>
                                              </m:mr>
                                            </m:m>
                                          </m:e>
                                          <m:e>
                                            <m:m>
                                              <m:mPr>
                                                <m:plcHide m:val="on"/>
                                                <m:mcs>
                                                  <m:mc>
                                                    <m:mcPr>
                                                      <m:count m:val="1"/>
                                                      <m:mcJc m:val="center"/>
                                                    </m:mcPr>
                                                  </m:mc>
                                                </m:mcs>
                                                <m:ctrlPr>
                                                  <a:rPr lang="en-US" sz="2400" i="1">
                                                    <a:solidFill>
                                                      <a:srgbClr val="836967"/>
                                                    </a:solidFill>
                                                    <a:latin typeface="Cambria Math" panose="02040503050406030204" pitchFamily="18" charset="0"/>
                                                  </a:rPr>
                                                </m:ctrlPr>
                                              </m:mPr>
                                              <m:mr>
                                                <m:e>
                                                  <m:r>
                                                    <a:rPr lang="en-US" sz="2400" i="0">
                                                      <a:latin typeface="Cambria Math" panose="02040503050406030204" pitchFamily="18" charset="0"/>
                                                    </a:rPr>
                                                    <m:t>⋯</m:t>
                                                  </m:r>
                                                </m:e>
                                              </m:mr>
                                              <m:mr>
                                                <m:e>
                                                  <m:m>
                                                    <m:mPr>
                                                      <m:plcHide m:val="on"/>
                                                      <m:mcs>
                                                        <m:mc>
                                                          <m:mcPr>
                                                            <m:count m:val="1"/>
                                                            <m:mcJc m:val="center"/>
                                                          </m:mcPr>
                                                        </m:mc>
                                                      </m:mcs>
                                                      <m:ctrlPr>
                                                        <a:rPr lang="en-US" sz="2400" i="1">
                                                          <a:solidFill>
                                                            <a:srgbClr val="836967"/>
                                                          </a:solidFill>
                                                          <a:latin typeface="Cambria Math" panose="02040503050406030204" pitchFamily="18" charset="0"/>
                                                        </a:rPr>
                                                      </m:ctrlPr>
                                                    </m:mPr>
                                                    <m:mr>
                                                      <m:e>
                                                        <m:r>
                                                          <a:rPr lang="en-US" sz="2400" i="0">
                                                            <a:latin typeface="Cambria Math" panose="02040503050406030204" pitchFamily="18" charset="0"/>
                                                          </a:rPr>
                                                          <m:t>⋯</m:t>
                                                        </m:r>
                                                      </m:e>
                                                    </m:mr>
                                                    <m:mr>
                                                      <m:e>
                                                        <m:r>
                                                          <a:rPr lang="en-US" sz="2400" i="0">
                                                            <a:latin typeface="Cambria Math" panose="02040503050406030204" pitchFamily="18" charset="0"/>
                                                          </a:rPr>
                                                          <m:t>⋯</m:t>
                                                        </m:r>
                                                      </m:e>
                                                    </m:mr>
                                                  </m:m>
                                                </m:e>
                                              </m:mr>
                                              <m:mr>
                                                <m:e>
                                                  <m:r>
                                                    <a:rPr lang="en-US" sz="2400" i="0">
                                                      <a:latin typeface="Cambria Math" panose="02040503050406030204" pitchFamily="18" charset="0"/>
                                                    </a:rPr>
                                                    <m:t>⋯</m:t>
                                                  </m:r>
                                                </m:e>
                                              </m:mr>
                                            </m:m>
                                          </m:e>
                                        </m:mr>
                                      </m:m>
                                    </m:e>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r>
                                                  <a:rPr lang="en-US" sz="2400" i="1">
                                                    <a:latin typeface="Cambria Math" panose="02040503050406030204" pitchFamily="18" charset="0"/>
                                                  </a:rPr>
                                                  <m:t>𝑛</m:t>
                                                </m:r>
                                              </m:sub>
                                            </m:sSub>
                                          </m:e>
                                        </m:mr>
                                        <m:m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r>
                                                        <a:rPr lang="en-US" sz="2400" i="1">
                                                          <a:latin typeface="Cambria Math" panose="02040503050406030204" pitchFamily="18" charset="0"/>
                                                        </a:rPr>
                                                        <m:t>𝑛</m:t>
                                                      </m:r>
                                                    </m:sub>
                                                  </m:sSub>
                                                </m:e>
                                              </m:mr>
                                              <m:mr>
                                                <m:e>
                                                  <m:r>
                                                    <a:rPr lang="en-US" sz="2400" i="0">
                                                      <a:latin typeface="Cambria Math" panose="02040503050406030204" pitchFamily="18" charset="0"/>
                                                    </a:rPr>
                                                    <m:t>⋯</m:t>
                                                  </m:r>
                                                </m:e>
                                              </m:mr>
                                            </m:m>
                                          </m:e>
                                        </m:m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𝑚𝑛</m:t>
                                                </m:r>
                                              </m:sub>
                                            </m:sSub>
                                          </m:e>
                                        </m:mr>
                                      </m:m>
                                    </m:e>
                                  </m:mr>
                                </m:m>
                              </m:e>
                            </m:d>
                          </m:e>
                        </m:mr>
                      </m:m>
                    </m:oMath>
                  </m:oMathPara>
                </a14:m>
                <a:endParaRPr lang="en-GB" sz="2400" dirty="0">
                  <a:solidFill>
                    <a:schemeClr val="dk1"/>
                  </a:solidFill>
                  <a:latin typeface="+mn-lt"/>
                  <a:ea typeface="Open Sans"/>
                  <a:cs typeface="Open Sans"/>
                  <a:sym typeface="Open Sans"/>
                </a:endParaRP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4844427"/>
              </a:xfrm>
              <a:prstGeom prst="rect">
                <a:avLst/>
              </a:prstGeom>
              <a:blipFill>
                <a:blip r:embed="rId3"/>
                <a:stretch>
                  <a:fillRect l="-901" t="-88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2829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3"/>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3"/>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3"/>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237;p3">
            <a:extLst>
              <a:ext uri="{FF2B5EF4-FFF2-40B4-BE49-F238E27FC236}">
                <a16:creationId xmlns:a16="http://schemas.microsoft.com/office/drawing/2014/main" id="{4A8DDD50-DDB7-CBDA-3F49-4D81AC9C2A27}"/>
              </a:ext>
            </a:extLst>
          </p:cNvPr>
          <p:cNvSpPr txBox="1"/>
          <p:nvPr/>
        </p:nvSpPr>
        <p:spPr>
          <a:xfrm>
            <a:off x="839923" y="1726431"/>
            <a:ext cx="10826995" cy="1477287"/>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pPr>
            <a:r>
              <a:rPr lang="en-GB" sz="2000" dirty="0" err="1">
                <a:solidFill>
                  <a:schemeClr val="dk1"/>
                </a:solidFill>
                <a:latin typeface="+mn-lt"/>
                <a:ea typeface="Open Sans"/>
                <a:cs typeface="Open Sans"/>
                <a:sym typeface="Open Sans"/>
              </a:rPr>
              <a:t>Menentukan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bobot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dari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tiap-tiap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berdasarkan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tingkat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kepentingan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antara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satu</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dengan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lainnya</a:t>
            </a:r>
            <a:r>
              <a:rPr lang="en-GB" sz="2000" dirty="0">
                <a:solidFill>
                  <a:schemeClr val="dk1"/>
                </a:solidFill>
                <a:latin typeface="+mn-lt"/>
                <a:ea typeface="Open Sans"/>
                <a:cs typeface="Open Sans"/>
                <a:sym typeface="Open Sans"/>
              </a:rPr>
              <a:t>. Nilai </a:t>
            </a:r>
            <a:r>
              <a:rPr lang="en-GB" sz="2000" dirty="0" err="1">
                <a:solidFill>
                  <a:schemeClr val="dk1"/>
                </a:solidFill>
                <a:latin typeface="+mn-lt"/>
                <a:ea typeface="Open Sans"/>
                <a:cs typeface="Open Sans"/>
                <a:sym typeface="Open Sans"/>
              </a:rPr>
              <a:t>kepentingan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yang </a:t>
            </a:r>
            <a:r>
              <a:rPr lang="en-GB" sz="2000" dirty="0" err="1">
                <a:solidFill>
                  <a:schemeClr val="dk1"/>
                </a:solidFill>
                <a:latin typeface="+mn-lt"/>
                <a:ea typeface="Open Sans"/>
                <a:cs typeface="Open Sans"/>
                <a:sym typeface="Open Sans"/>
              </a:rPr>
              <a:t>satu</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dengan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kriteria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lainnya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dapat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dinyatakan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seperti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tabel</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[6][15]:</a:t>
            </a:r>
          </a:p>
        </p:txBody>
      </p:sp>
      <p:grpSp>
        <p:nvGrpSpPr>
          <p:cNvPr id="4" name="Google Shape;238;p3">
            <a:extLst>
              <a:ext uri="{FF2B5EF4-FFF2-40B4-BE49-F238E27FC236}">
                <a16:creationId xmlns:a16="http://schemas.microsoft.com/office/drawing/2014/main" id="{468798AB-CAB3-094A-D8A9-A7D8262B71C9}"/>
              </a:ext>
            </a:extLst>
          </p:cNvPr>
          <p:cNvGrpSpPr/>
          <p:nvPr/>
        </p:nvGrpSpPr>
        <p:grpSpPr>
          <a:xfrm>
            <a:off x="8748453" y="6495400"/>
            <a:ext cx="1686200" cy="189123"/>
            <a:chOff x="247992" y="6552179"/>
            <a:chExt cx="1686200" cy="189123"/>
          </a:xfrm>
        </p:grpSpPr>
        <p:sp>
          <p:nvSpPr>
            <p:cNvPr id="5" name="Google Shape;239;p3">
              <a:hlinkClick r:id="rId3" action="ppaction://hlinksldjump"/>
              <a:extLst>
                <a:ext uri="{FF2B5EF4-FFF2-40B4-BE49-F238E27FC236}">
                  <a16:creationId xmlns:a16="http://schemas.microsoft.com/office/drawing/2014/main" id="{B6DEC62E-10C4-5D30-F753-3E5C1A898E31}"/>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240;p3">
              <a:hlinkClick r:id="rId4" action="ppaction://hlinksldjump"/>
              <a:extLst>
                <a:ext uri="{FF2B5EF4-FFF2-40B4-BE49-F238E27FC236}">
                  <a16:creationId xmlns:a16="http://schemas.microsoft.com/office/drawing/2014/main" id="{2199F4AB-8D5D-DEB1-C38D-5E4A19E48841}"/>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1;p3">
              <a:hlinkClick r:id="rId5" action="ppaction://hlinksldjump"/>
              <a:extLst>
                <a:ext uri="{FF2B5EF4-FFF2-40B4-BE49-F238E27FC236}">
                  <a16:creationId xmlns:a16="http://schemas.microsoft.com/office/drawing/2014/main" id="{AA145C55-E670-2955-AACF-251F46C9EC97}"/>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2;p3">
              <a:hlinkClick r:id="rId6" action="ppaction://hlinksldjump"/>
              <a:extLst>
                <a:ext uri="{FF2B5EF4-FFF2-40B4-BE49-F238E27FC236}">
                  <a16:creationId xmlns:a16="http://schemas.microsoft.com/office/drawing/2014/main" id="{96C79D30-4027-E2C5-BF56-F99DFA20439C}"/>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3;p3">
              <a:hlinkClick r:id="rId6" action="ppaction://hlinksldjump"/>
              <a:extLst>
                <a:ext uri="{FF2B5EF4-FFF2-40B4-BE49-F238E27FC236}">
                  <a16:creationId xmlns:a16="http://schemas.microsoft.com/office/drawing/2014/main" id="{94510789-D51E-ED4F-807F-BAC84A15E410}"/>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aphicFrame>
        <p:nvGraphicFramePr>
          <p:cNvPr id="3" name="Table 2">
            <a:extLst>
              <a:ext uri="{FF2B5EF4-FFF2-40B4-BE49-F238E27FC236}">
                <a16:creationId xmlns:a16="http://schemas.microsoft.com/office/drawing/2014/main" id="{2DC1677F-D034-3492-FADA-C7AD56D10622}"/>
              </a:ext>
            </a:extLst>
          </p:cNvPr>
          <p:cNvGraphicFramePr>
            <a:graphicFrameLocks noGrp="1"/>
          </p:cNvGraphicFramePr>
          <p:nvPr>
            <p:extLst>
              <p:ext uri="{D42A27DB-BD31-4B8C-83A1-F6EECF244321}">
                <p14:modId xmlns:p14="http://schemas.microsoft.com/office/powerpoint/2010/main" val="843319064"/>
              </p:ext>
            </p:extLst>
          </p:nvPr>
        </p:nvGraphicFramePr>
        <p:xfrm>
          <a:off x="954223" y="3549139"/>
          <a:ext cx="4660763" cy="1789220"/>
        </p:xfrm>
        <a:graphic>
          <a:graphicData uri="http://schemas.openxmlformats.org/drawingml/2006/table">
            <a:tbl>
              <a:tblPr firstRow="1" firstCol="1" bandRow="1">
                <a:tableStyleId>{0505E3EF-67EA-436B-97B2-0124C06EBD24}</a:tableStyleId>
              </a:tblPr>
              <a:tblGrid>
                <a:gridCol w="3351176">
                  <a:extLst>
                    <a:ext uri="{9D8B030D-6E8A-4147-A177-3AD203B41FA5}">
                      <a16:colId xmlns:a16="http://schemas.microsoft.com/office/drawing/2014/main" val="1969513231"/>
                    </a:ext>
                  </a:extLst>
                </a:gridCol>
                <a:gridCol w="503247">
                  <a:extLst>
                    <a:ext uri="{9D8B030D-6E8A-4147-A177-3AD203B41FA5}">
                      <a16:colId xmlns:a16="http://schemas.microsoft.com/office/drawing/2014/main" val="2520588050"/>
                    </a:ext>
                  </a:extLst>
                </a:gridCol>
                <a:gridCol w="806340">
                  <a:extLst>
                    <a:ext uri="{9D8B030D-6E8A-4147-A177-3AD203B41FA5}">
                      <a16:colId xmlns:a16="http://schemas.microsoft.com/office/drawing/2014/main" val="1975748358"/>
                    </a:ext>
                  </a:extLst>
                </a:gridCol>
              </a:tblGrid>
              <a:tr h="357844">
                <a:tc>
                  <a:txBody>
                    <a:bodyPr/>
                    <a:lstStyle/>
                    <a:p>
                      <a:pPr marL="0" marR="0" algn="l">
                        <a:lnSpc>
                          <a:spcPct val="115000"/>
                        </a:lnSpc>
                        <a:spcBef>
                          <a:spcPts val="0"/>
                        </a:spcBef>
                        <a:spcAft>
                          <a:spcPts val="0"/>
                        </a:spcAft>
                      </a:pPr>
                      <a:r>
                        <a:rPr lang="en-US" sz="1800" b="0" dirty="0">
                          <a:effectLst/>
                        </a:rPr>
                        <a:t>Sangat Tidak </a:t>
                      </a:r>
                      <a:r>
                        <a:rPr lang="en-US" sz="1800" b="0" dirty="0" err="1">
                          <a:effectLst/>
                        </a:rPr>
                        <a:t>Penting</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800" b="0" dirty="0">
                          <a:effectLst/>
                        </a:rPr>
                        <a:t>=</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800" b="0" dirty="0">
                          <a:effectLst/>
                        </a:rPr>
                        <a:t>1</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9521833"/>
                  </a:ext>
                </a:extLst>
              </a:tr>
              <a:tr h="357844">
                <a:tc>
                  <a:txBody>
                    <a:bodyPr/>
                    <a:lstStyle/>
                    <a:p>
                      <a:pPr marL="0" marR="0" algn="l">
                        <a:lnSpc>
                          <a:spcPct val="115000"/>
                        </a:lnSpc>
                        <a:spcBef>
                          <a:spcPts val="0"/>
                        </a:spcBef>
                        <a:spcAft>
                          <a:spcPts val="0"/>
                        </a:spcAft>
                      </a:pPr>
                      <a:r>
                        <a:rPr lang="en-US" sz="1800" b="0" dirty="0">
                          <a:effectLst/>
                        </a:rPr>
                        <a:t>Tidak </a:t>
                      </a:r>
                      <a:r>
                        <a:rPr lang="en-US" sz="1800" b="0" dirty="0" err="1">
                          <a:effectLst/>
                        </a:rPr>
                        <a:t>Penting</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noFill/>
                  </a:tcPr>
                </a:tc>
                <a:tc>
                  <a:txBody>
                    <a:bodyPr/>
                    <a:lstStyle/>
                    <a:p>
                      <a:pPr marL="0" marR="0" algn="l">
                        <a:lnSpc>
                          <a:spcPct val="115000"/>
                        </a:lnSpc>
                        <a:spcBef>
                          <a:spcPts val="0"/>
                        </a:spcBef>
                        <a:spcAft>
                          <a:spcPts val="0"/>
                        </a:spcAft>
                      </a:pPr>
                      <a:r>
                        <a:rPr lang="en-US" sz="1800" b="0">
                          <a:effectLst/>
                        </a:rPr>
                        <a:t>=</a:t>
                      </a:r>
                      <a:endParaRPr lang="en-US"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noFill/>
                  </a:tcPr>
                </a:tc>
                <a:tc>
                  <a:txBody>
                    <a:bodyPr/>
                    <a:lstStyle/>
                    <a:p>
                      <a:pPr marL="0" marR="0" algn="l">
                        <a:lnSpc>
                          <a:spcPct val="115000"/>
                        </a:lnSpc>
                        <a:spcBef>
                          <a:spcPts val="0"/>
                        </a:spcBef>
                        <a:spcAft>
                          <a:spcPts val="0"/>
                        </a:spcAft>
                      </a:pPr>
                      <a:r>
                        <a:rPr lang="en-US" sz="1800" b="0" dirty="0">
                          <a:effectLst/>
                        </a:rPr>
                        <a:t>2</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361633347"/>
                  </a:ext>
                </a:extLst>
              </a:tr>
              <a:tr h="357844">
                <a:tc>
                  <a:txBody>
                    <a:bodyPr/>
                    <a:lstStyle/>
                    <a:p>
                      <a:pPr marL="0" marR="0" algn="l">
                        <a:lnSpc>
                          <a:spcPct val="115000"/>
                        </a:lnSpc>
                        <a:spcBef>
                          <a:spcPts val="0"/>
                        </a:spcBef>
                        <a:spcAft>
                          <a:spcPts val="0"/>
                        </a:spcAft>
                      </a:pPr>
                      <a:r>
                        <a:rPr lang="en-US" sz="1800" b="0" dirty="0" err="1">
                          <a:effectLst/>
                        </a:rPr>
                        <a:t>Cukup</a:t>
                      </a:r>
                      <a:r>
                        <a:rPr lang="en-US" sz="1800" b="0" dirty="0">
                          <a:effectLst/>
                        </a:rPr>
                        <a:t> </a:t>
                      </a:r>
                      <a:r>
                        <a:rPr lang="en-US" sz="1800" b="0" dirty="0" err="1">
                          <a:effectLst/>
                        </a:rPr>
                        <a:t>Penting</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800" b="0" dirty="0">
                          <a:effectLst/>
                        </a:rPr>
                        <a:t>=</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800" b="0" dirty="0">
                          <a:effectLst/>
                        </a:rPr>
                        <a:t>3</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1865285"/>
                  </a:ext>
                </a:extLst>
              </a:tr>
              <a:tr h="357844">
                <a:tc>
                  <a:txBody>
                    <a:bodyPr/>
                    <a:lstStyle/>
                    <a:p>
                      <a:pPr marL="0" marR="0" algn="l">
                        <a:lnSpc>
                          <a:spcPct val="115000"/>
                        </a:lnSpc>
                        <a:spcBef>
                          <a:spcPts val="0"/>
                        </a:spcBef>
                        <a:spcAft>
                          <a:spcPts val="0"/>
                        </a:spcAft>
                      </a:pPr>
                      <a:r>
                        <a:rPr lang="en-US" sz="1800" b="0" dirty="0" err="1">
                          <a:effectLst/>
                        </a:rPr>
                        <a:t>Penting</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noFill/>
                  </a:tcPr>
                </a:tc>
                <a:tc>
                  <a:txBody>
                    <a:bodyPr/>
                    <a:lstStyle/>
                    <a:p>
                      <a:pPr marL="0" marR="0" algn="l">
                        <a:lnSpc>
                          <a:spcPct val="115000"/>
                        </a:lnSpc>
                        <a:spcBef>
                          <a:spcPts val="0"/>
                        </a:spcBef>
                        <a:spcAft>
                          <a:spcPts val="0"/>
                        </a:spcAft>
                      </a:pPr>
                      <a:r>
                        <a:rPr lang="en-US" sz="1800" b="0" dirty="0">
                          <a:effectLst/>
                        </a:rPr>
                        <a:t>=</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noFill/>
                  </a:tcPr>
                </a:tc>
                <a:tc>
                  <a:txBody>
                    <a:bodyPr/>
                    <a:lstStyle/>
                    <a:p>
                      <a:pPr marL="0" marR="0" algn="l">
                        <a:lnSpc>
                          <a:spcPct val="115000"/>
                        </a:lnSpc>
                        <a:spcBef>
                          <a:spcPts val="0"/>
                        </a:spcBef>
                        <a:spcAft>
                          <a:spcPts val="0"/>
                        </a:spcAft>
                      </a:pPr>
                      <a:r>
                        <a:rPr lang="en-US" sz="1800" b="0" dirty="0">
                          <a:effectLst/>
                        </a:rPr>
                        <a:t>4</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194994922"/>
                  </a:ext>
                </a:extLst>
              </a:tr>
              <a:tr h="357844">
                <a:tc>
                  <a:txBody>
                    <a:bodyPr/>
                    <a:lstStyle/>
                    <a:p>
                      <a:pPr marL="0" marR="0" algn="l">
                        <a:lnSpc>
                          <a:spcPct val="115000"/>
                        </a:lnSpc>
                        <a:spcBef>
                          <a:spcPts val="0"/>
                        </a:spcBef>
                        <a:spcAft>
                          <a:spcPts val="0"/>
                        </a:spcAft>
                      </a:pPr>
                      <a:r>
                        <a:rPr lang="en-US" sz="1800" b="0" dirty="0">
                          <a:effectLst/>
                        </a:rPr>
                        <a:t>Sangat </a:t>
                      </a:r>
                      <a:r>
                        <a:rPr lang="en-US" sz="1800" b="0" dirty="0" err="1">
                          <a:effectLst/>
                        </a:rPr>
                        <a:t>Penting</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800" b="0" dirty="0">
                          <a:effectLst/>
                        </a:rPr>
                        <a:t>=</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800" b="0" dirty="0">
                          <a:effectLst/>
                        </a:rPr>
                        <a:t>5</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756831"/>
                  </a:ext>
                </a:extLst>
              </a:tr>
            </a:tbl>
          </a:graphicData>
        </a:graphic>
      </p:graphicFrame>
    </p:spTree>
    <p:extLst>
      <p:ext uri="{BB962C8B-B14F-4D97-AF65-F5344CB8AC3E}">
        <p14:creationId xmlns:p14="http://schemas.microsoft.com/office/powerpoint/2010/main" val="194638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4"/>
          <p:cNvSpPr/>
          <p:nvPr/>
        </p:nvSpPr>
        <p:spPr>
          <a:xfrm>
            <a:off x="0" y="0"/>
            <a:ext cx="12192000" cy="6858000"/>
          </a:xfrm>
          <a:prstGeom prst="rect">
            <a:avLst/>
          </a:prstGeom>
          <a:gradFill>
            <a:gsLst>
              <a:gs pos="0">
                <a:srgbClr val="BFBFBF">
                  <a:alpha val="40784"/>
                </a:srgbClr>
              </a:gs>
              <a:gs pos="100000">
                <a:srgbClr val="F2F2F2">
                  <a:alpha val="74901"/>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4"/>
          <p:cNvSpPr/>
          <p:nvPr/>
        </p:nvSpPr>
        <p:spPr>
          <a:xfrm>
            <a:off x="400392" y="1122802"/>
            <a:ext cx="11363879" cy="5312680"/>
          </a:xfrm>
          <a:prstGeom prst="roundRect">
            <a:avLst>
              <a:gd name="adj" fmla="val 571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4"/>
          <p:cNvSpPr/>
          <p:nvPr/>
        </p:nvSpPr>
        <p:spPr>
          <a:xfrm>
            <a:off x="525082" y="1005288"/>
            <a:ext cx="11363879" cy="5312680"/>
          </a:xfrm>
          <a:prstGeom prst="roundRect">
            <a:avLst>
              <a:gd name="adj" fmla="val 5714"/>
            </a:avLst>
          </a:prstGeom>
          <a:solidFill>
            <a:srgbClr val="F2F2F2"/>
          </a:solidFill>
          <a:ln w="381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 name="Google Shape;237;p3">
                <a:extLst>
                  <a:ext uri="{FF2B5EF4-FFF2-40B4-BE49-F238E27FC236}">
                    <a16:creationId xmlns:a16="http://schemas.microsoft.com/office/drawing/2014/main" id="{39954F20-7F16-C90E-7E0A-952AF84F527A}"/>
                  </a:ext>
                </a:extLst>
              </p:cNvPr>
              <p:cNvSpPr txBox="1"/>
              <p:nvPr/>
            </p:nvSpPr>
            <p:spPr>
              <a:xfrm>
                <a:off x="839923" y="1169218"/>
                <a:ext cx="10826995" cy="47392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dirty="0">
                    <a:solidFill>
                      <a:schemeClr val="dk1"/>
                    </a:solidFill>
                    <a:latin typeface="+mn-lt"/>
                    <a:ea typeface="Open Sans"/>
                    <a:cs typeface="Open Sans"/>
                    <a:sym typeface="Open Sans"/>
                  </a:rPr>
                  <a:t>TOPSIS (</a:t>
                </a:r>
                <a:r>
                  <a:rPr lang="en-US" sz="2400" b="1" dirty="0">
                    <a:solidFill>
                      <a:schemeClr val="dk1"/>
                    </a:solidFill>
                    <a:latin typeface="+mn-lt"/>
                    <a:ea typeface="Open Sans"/>
                    <a:cs typeface="Open Sans"/>
                    <a:sym typeface="Open Sans"/>
                  </a:rPr>
                  <a:t>Technique for Order Preference by Similarity to Ideal Solution</a:t>
                </a:r>
                <a:r>
                  <a:rPr lang="en-GB" sz="2400" b="1" dirty="0">
                    <a:solidFill>
                      <a:schemeClr val="dk1"/>
                    </a:solidFill>
                    <a:latin typeface="+mn-lt"/>
                    <a:ea typeface="Open Sans"/>
                    <a:cs typeface="Open Sans"/>
                    <a:sym typeface="Open Sans"/>
                  </a:rPr>
                  <a:t>)</a:t>
                </a: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marL="0" marR="0" lvl="0" indent="0" algn="l" rtl="0">
                  <a:spcBef>
                    <a:spcPts val="0"/>
                  </a:spcBef>
                  <a:spcAft>
                    <a:spcPts val="0"/>
                  </a:spcAft>
                  <a:buNone/>
                </a:pPr>
                <a:endParaRPr lang="en-GB" sz="1800" dirty="0">
                  <a:solidFill>
                    <a:schemeClr val="dk1"/>
                  </a:solidFill>
                  <a:latin typeface="+mn-lt"/>
                  <a:ea typeface="Open Sans"/>
                  <a:cs typeface="Open Sans"/>
                  <a:sym typeface="Open Sans"/>
                </a:endParaRPr>
              </a:p>
              <a:p>
                <a:pPr lvl="0">
                  <a:lnSpc>
                    <a:spcPct val="150000"/>
                  </a:lnSpc>
                </a:pPr>
                <a:r>
                  <a:rPr lang="en-GB" sz="2000" dirty="0">
                    <a:solidFill>
                      <a:schemeClr val="dk1"/>
                    </a:solidFill>
                    <a:latin typeface="+mn-lt"/>
                    <a:ea typeface="Open Sans"/>
                    <a:cs typeface="Open Sans"/>
                    <a:sym typeface="Open Sans"/>
                  </a:rPr>
                  <a:t>Langkah-</a:t>
                </a:r>
                <a:r>
                  <a:rPr lang="en-GB" sz="2000" dirty="0" err="1">
                    <a:solidFill>
                      <a:schemeClr val="dk1"/>
                    </a:solidFill>
                    <a:latin typeface="+mn-lt"/>
                    <a:ea typeface="Open Sans"/>
                    <a:cs typeface="Open Sans"/>
                    <a:sym typeface="Open Sans"/>
                  </a:rPr>
                  <a:t>langkah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perhitungan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metode</a:t>
                </a:r>
                <a:r>
                  <a:rPr lang="en-GB" sz="2000" dirty="0">
                    <a:solidFill>
                      <a:schemeClr val="dk1"/>
                    </a:solidFill>
                    <a:latin typeface="+mn-lt"/>
                    <a:ea typeface="Open Sans"/>
                    <a:cs typeface="Open Sans"/>
                    <a:sym typeface="Open Sans"/>
                  </a:rPr>
                  <a:t> TOPSIS </a:t>
                </a:r>
                <a:r>
                  <a:rPr lang="en-GB" sz="2000" dirty="0" err="1">
                    <a:solidFill>
                      <a:schemeClr val="dk1"/>
                    </a:solidFill>
                    <a:latin typeface="+mn-lt"/>
                    <a:ea typeface="Open Sans"/>
                    <a:cs typeface="Open Sans"/>
                    <a:sym typeface="Open Sans"/>
                  </a:rPr>
                  <a:t>adalah</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sebagai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berikut</a:t>
                </a:r>
                <a:r>
                  <a:rPr lang="en-GB" sz="2000" dirty="0">
                    <a:solidFill>
                      <a:schemeClr val="dk1"/>
                    </a:solidFill>
                    <a:latin typeface="+mn-lt"/>
                    <a:ea typeface="Open Sans"/>
                    <a:cs typeface="Open Sans"/>
                    <a:sym typeface="Open Sans"/>
                  </a:rPr>
                  <a:t> :</a:t>
                </a:r>
              </a:p>
              <a:p>
                <a:pPr lvl="0">
                  <a:lnSpc>
                    <a:spcPct val="150000"/>
                  </a:lnSpc>
                </a:pPr>
                <a:endParaRPr lang="en-GB" sz="2000" dirty="0">
                  <a:solidFill>
                    <a:schemeClr val="dk1"/>
                  </a:solidFill>
                  <a:latin typeface="+mn-lt"/>
                  <a:ea typeface="Open Sans"/>
                  <a:cs typeface="Open Sans"/>
                  <a:sym typeface="Open Sans"/>
                </a:endParaRPr>
              </a:p>
              <a:p>
                <a:pPr marL="342900" lvl="0" indent="-342900">
                  <a:lnSpc>
                    <a:spcPct val="150000"/>
                  </a:lnSpc>
                  <a:buFont typeface="Arial" panose="020B0604020202020204" pitchFamily="34" charset="0"/>
                  <a:buChar char="•"/>
                </a:pPr>
                <a:r>
                  <a:rPr lang="en-GB" sz="2000" dirty="0" err="1">
                    <a:solidFill>
                      <a:schemeClr val="dk1"/>
                    </a:solidFill>
                    <a:latin typeface="+mn-lt"/>
                    <a:ea typeface="Open Sans"/>
                    <a:cs typeface="Open Sans"/>
                    <a:sym typeface="Open Sans"/>
                  </a:rPr>
                  <a:t>Membuat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matriks</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keputusan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ternormalisasi</a:t>
                </a:r>
                <a:endParaRPr lang="en-GB" sz="2000" dirty="0">
                  <a:solidFill>
                    <a:schemeClr val="dk1"/>
                  </a:solidFill>
                  <a:latin typeface="+mn-lt"/>
                  <a:ea typeface="Open Sans"/>
                  <a:cs typeface="Open Sans"/>
                  <a:sym typeface="Open Sans"/>
                </a:endParaRPr>
              </a:p>
              <a:p>
                <a:pPr marL="342900">
                  <a:lnSpc>
                    <a:spcPct val="150000"/>
                  </a:lnSpc>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000" i="1" smtClean="0">
                              <a:solidFill>
                                <a:srgbClr val="836967"/>
                              </a:solidFill>
                              <a:latin typeface="Cambria Math" panose="02040503050406030204" pitchFamily="18" charset="0"/>
                            </a:rPr>
                          </m:ctrlPr>
                        </m:mPr>
                        <m:m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𝑖𝑗</m:t>
                                </m:r>
                              </m:sub>
                            </m:sSub>
                          </m:e>
                          <m:e>
                            <m:f>
                              <m:fPr>
                                <m:ctrlPr>
                                  <a:rPr lang="en-US" sz="2000" i="1">
                                    <a:solidFill>
                                      <a:srgbClr val="836967"/>
                                    </a:solidFill>
                                    <a:latin typeface="Cambria Math" panose="02040503050406030204" pitchFamily="18" charset="0"/>
                                  </a:rPr>
                                </m:ctrlPr>
                              </m:fPr>
                              <m:num>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𝑖𝑗</m:t>
                                    </m:r>
                                  </m:sub>
                                </m:sSub>
                              </m:num>
                              <m:den>
                                <m:rad>
                                  <m:radPr>
                                    <m:degHide m:val="on"/>
                                    <m:ctrlPr>
                                      <a:rPr lang="en-US" sz="2000" i="1">
                                        <a:solidFill>
                                          <a:srgbClr val="836967"/>
                                        </a:solidFill>
                                        <a:latin typeface="Cambria Math" panose="02040503050406030204" pitchFamily="18" charset="0"/>
                                      </a:rPr>
                                    </m:ctrlPr>
                                  </m:radPr>
                                  <m:deg/>
                                  <m:e>
                                    <m:nary>
                                      <m:naryPr>
                                        <m:chr m:val="∑"/>
                                        <m:limLoc m:val="subSup"/>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0">
                                            <a:latin typeface="Cambria Math" panose="02040503050406030204" pitchFamily="18" charset="0"/>
                                          </a:rPr>
                                          <m:t>=1</m:t>
                                        </m:r>
                                      </m:sub>
                                      <m:sup>
                                        <m:r>
                                          <a:rPr lang="en-US" sz="2000" i="1">
                                            <a:latin typeface="Cambria Math" panose="02040503050406030204" pitchFamily="18" charset="0"/>
                                          </a:rPr>
                                          <m:t>𝑚</m:t>
                                        </m:r>
                                      </m:sup>
                                      <m:e>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𝑖𝑗</m:t>
                                            </m:r>
                                          </m:sub>
                                          <m:sup>
                                            <m:r>
                                              <a:rPr lang="en-US" sz="2000" i="0">
                                                <a:latin typeface="Cambria Math" panose="02040503050406030204" pitchFamily="18" charset="0"/>
                                              </a:rPr>
                                              <m:t>2</m:t>
                                            </m:r>
                                          </m:sup>
                                        </m:sSubSup>
                                      </m:e>
                                    </m:nary>
                                  </m:e>
                                </m:rad>
                              </m:den>
                            </m:f>
                          </m:e>
                        </m:mr>
                      </m:m>
                    </m:oMath>
                  </m:oMathPara>
                </a14:m>
                <a:endParaRPr lang="en-GB" sz="2000" dirty="0">
                  <a:solidFill>
                    <a:schemeClr val="dk1"/>
                  </a:solidFill>
                  <a:latin typeface="+mn-lt"/>
                  <a:ea typeface="Open Sans"/>
                  <a:cs typeface="Open Sans"/>
                  <a:sym typeface="Open Sans"/>
                </a:endParaRPr>
              </a:p>
              <a:p>
                <a:pPr marL="342900" lvl="0" indent="-342900">
                  <a:lnSpc>
                    <a:spcPct val="150000"/>
                  </a:lnSpc>
                  <a:buFont typeface="Arial" panose="020B0604020202020204" pitchFamily="34" charset="0"/>
                  <a:buChar char="•"/>
                </a:pPr>
                <a:r>
                  <a:rPr lang="en-GB" sz="2000" dirty="0" err="1">
                    <a:solidFill>
                      <a:schemeClr val="dk1"/>
                    </a:solidFill>
                    <a:latin typeface="+mn-lt"/>
                    <a:ea typeface="Open Sans"/>
                    <a:cs typeface="Open Sans"/>
                    <a:sym typeface="Open Sans"/>
                  </a:rPr>
                  <a:t>Perkalian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antara</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bobot</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dengan</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nilai</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setiap</a:t>
                </a:r>
                <a:r>
                  <a:rPr lang="en-GB" sz="2000" dirty="0">
                    <a:solidFill>
                      <a:schemeClr val="dk1"/>
                    </a:solidFill>
                    <a:latin typeface="+mn-lt"/>
                    <a:ea typeface="Open Sans"/>
                    <a:cs typeface="Open Sans"/>
                    <a:sym typeface="Open Sans"/>
                  </a:rPr>
                  <a:t> </a:t>
                </a:r>
                <a:r>
                  <a:rPr lang="en-GB" sz="2000" dirty="0" err="1">
                    <a:solidFill>
                      <a:schemeClr val="dk1"/>
                    </a:solidFill>
                    <a:latin typeface="+mn-lt"/>
                    <a:ea typeface="Open Sans"/>
                    <a:cs typeface="Open Sans"/>
                    <a:sym typeface="Open Sans"/>
                  </a:rPr>
                  <a:t>atribut</a:t>
                </a:r>
                <a:endParaRPr lang="en-GB" sz="2000" dirty="0">
                  <a:solidFill>
                    <a:schemeClr val="dk1"/>
                  </a:solidFill>
                  <a:latin typeface="+mn-lt"/>
                  <a:ea typeface="Open Sans"/>
                  <a:cs typeface="Open Sans"/>
                  <a:sym typeface="Open Sans"/>
                </a:endParaRPr>
              </a:p>
              <a:p>
                <a:pPr marL="342900" lvl="0">
                  <a:lnSpc>
                    <a:spcPct val="150000"/>
                  </a:lnSpc>
                </a:pPr>
                <a14:m>
                  <m:oMathPara xmlns:m="http://schemas.openxmlformats.org/officeDocument/2006/math">
                    <m:oMathParaPr>
                      <m:jc m:val="left"/>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𝑖𝑗</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𝑖𝑗</m:t>
                          </m:r>
                        </m:sub>
                      </m:sSub>
                    </m:oMath>
                  </m:oMathPara>
                </a14:m>
                <a:endParaRPr lang="en-GB" sz="2000" dirty="0">
                  <a:solidFill>
                    <a:schemeClr val="dk1"/>
                  </a:solidFill>
                  <a:latin typeface="+mn-lt"/>
                  <a:ea typeface="Open Sans"/>
                  <a:cs typeface="Open Sans"/>
                  <a:sym typeface="Open Sans"/>
                </a:endParaRPr>
              </a:p>
            </p:txBody>
          </p:sp>
        </mc:Choice>
        <mc:Fallback xmlns="">
          <p:sp>
            <p:nvSpPr>
              <p:cNvPr id="3" name="Google Shape;237;p3">
                <a:extLst>
                  <a:ext uri="{FF2B5EF4-FFF2-40B4-BE49-F238E27FC236}">
                    <a16:creationId xmlns:a16="http://schemas.microsoft.com/office/drawing/2014/main" id="{39954F20-7F16-C90E-7E0A-952AF84F527A}"/>
                  </a:ext>
                </a:extLst>
              </p:cNvPr>
              <p:cNvSpPr txBox="1">
                <a:spLocks noRot="1" noChangeAspect="1" noMove="1" noResize="1" noEditPoints="1" noAdjustHandles="1" noChangeArrowheads="1" noChangeShapeType="1" noTextEdit="1"/>
              </p:cNvSpPr>
              <p:nvPr/>
            </p:nvSpPr>
            <p:spPr>
              <a:xfrm>
                <a:off x="839923" y="1169218"/>
                <a:ext cx="10826995" cy="4739206"/>
              </a:xfrm>
              <a:prstGeom prst="rect">
                <a:avLst/>
              </a:prstGeom>
              <a:blipFill>
                <a:blip r:embed="rId3"/>
                <a:stretch>
                  <a:fillRect l="-901" t="-901"/>
                </a:stretch>
              </a:blipFill>
              <a:ln>
                <a:noFill/>
              </a:ln>
            </p:spPr>
            <p:txBody>
              <a:bodyPr/>
              <a:lstStyle/>
              <a:p>
                <a:r>
                  <a:rPr lang="en-US">
                    <a:noFill/>
                  </a:rPr>
                  <a:t> </a:t>
                </a:r>
              </a:p>
            </p:txBody>
          </p:sp>
        </mc:Fallback>
      </mc:AlternateContent>
      <p:grpSp>
        <p:nvGrpSpPr>
          <p:cNvPr id="4" name="Google Shape;238;p3">
            <a:extLst>
              <a:ext uri="{FF2B5EF4-FFF2-40B4-BE49-F238E27FC236}">
                <a16:creationId xmlns:a16="http://schemas.microsoft.com/office/drawing/2014/main" id="{CA23193E-9EC5-4E47-F1F1-174395C209B2}"/>
              </a:ext>
            </a:extLst>
          </p:cNvPr>
          <p:cNvGrpSpPr/>
          <p:nvPr/>
        </p:nvGrpSpPr>
        <p:grpSpPr>
          <a:xfrm>
            <a:off x="8748453" y="6495400"/>
            <a:ext cx="1686200" cy="189123"/>
            <a:chOff x="247992" y="6552179"/>
            <a:chExt cx="1686200" cy="189123"/>
          </a:xfrm>
        </p:grpSpPr>
        <p:sp>
          <p:nvSpPr>
            <p:cNvPr id="6" name="Google Shape;239;p3">
              <a:hlinkClick r:id="rId4" action="ppaction://hlinksldjump"/>
              <a:extLst>
                <a:ext uri="{FF2B5EF4-FFF2-40B4-BE49-F238E27FC236}">
                  <a16:creationId xmlns:a16="http://schemas.microsoft.com/office/drawing/2014/main" id="{1373DFBF-9D55-71E6-B8E5-A0574C703097}"/>
                </a:ext>
              </a:extLst>
            </p:cNvPr>
            <p:cNvSpPr/>
            <p:nvPr/>
          </p:nvSpPr>
          <p:spPr>
            <a:xfrm>
              <a:off x="247992" y="6552179"/>
              <a:ext cx="180000" cy="180000"/>
            </a:xfrm>
            <a:prstGeom prst="ellipse">
              <a:avLst/>
            </a:prstGeom>
            <a:solidFill>
              <a:srgbClr val="00C697"/>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240;p3">
              <a:hlinkClick r:id="rId5" action="ppaction://hlinksldjump"/>
              <a:extLst>
                <a:ext uri="{FF2B5EF4-FFF2-40B4-BE49-F238E27FC236}">
                  <a16:creationId xmlns:a16="http://schemas.microsoft.com/office/drawing/2014/main" id="{9E53E43B-E429-DBA6-55A9-43522C1EAE42}"/>
                </a:ext>
              </a:extLst>
            </p:cNvPr>
            <p:cNvSpPr/>
            <p:nvPr/>
          </p:nvSpPr>
          <p:spPr>
            <a:xfrm>
              <a:off x="622093" y="6552179"/>
              <a:ext cx="180000" cy="180000"/>
            </a:xfrm>
            <a:prstGeom prst="ellipse">
              <a:avLst/>
            </a:prstGeom>
            <a:solidFill>
              <a:srgbClr val="00C8FF"/>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241;p3">
              <a:hlinkClick r:id="rId6" action="ppaction://hlinksldjump"/>
              <a:extLst>
                <a:ext uri="{FF2B5EF4-FFF2-40B4-BE49-F238E27FC236}">
                  <a16:creationId xmlns:a16="http://schemas.microsoft.com/office/drawing/2014/main" id="{2D76B5A7-DE1C-37E2-EE42-E2567B2B0226}"/>
                </a:ext>
              </a:extLst>
            </p:cNvPr>
            <p:cNvSpPr/>
            <p:nvPr/>
          </p:nvSpPr>
          <p:spPr>
            <a:xfrm>
              <a:off x="1001092" y="6552179"/>
              <a:ext cx="180000" cy="180000"/>
            </a:xfrm>
            <a:prstGeom prst="ellipse">
              <a:avLst/>
            </a:prstGeom>
            <a:solidFill>
              <a:srgbClr val="F35CEA"/>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242;p3">
              <a:hlinkClick r:id="rId7" action="ppaction://hlinksldjump"/>
              <a:extLst>
                <a:ext uri="{FF2B5EF4-FFF2-40B4-BE49-F238E27FC236}">
                  <a16:creationId xmlns:a16="http://schemas.microsoft.com/office/drawing/2014/main" id="{79C982B5-7241-4379-6D11-0E5BF52CAE30}"/>
                </a:ext>
              </a:extLst>
            </p:cNvPr>
            <p:cNvSpPr/>
            <p:nvPr/>
          </p:nvSpPr>
          <p:spPr>
            <a:xfrm>
              <a:off x="1380091" y="6561302"/>
              <a:ext cx="180000" cy="180000"/>
            </a:xfrm>
            <a:prstGeom prst="ellipse">
              <a:avLst/>
            </a:prstGeom>
            <a:solidFill>
              <a:srgbClr val="FF9531"/>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243;p3">
              <a:hlinkClick r:id="rId7" action="ppaction://hlinksldjump"/>
              <a:extLst>
                <a:ext uri="{FF2B5EF4-FFF2-40B4-BE49-F238E27FC236}">
                  <a16:creationId xmlns:a16="http://schemas.microsoft.com/office/drawing/2014/main" id="{76F2C28E-8687-3443-2604-6F029834132A}"/>
                </a:ext>
              </a:extLst>
            </p:cNvPr>
            <p:cNvSpPr/>
            <p:nvPr/>
          </p:nvSpPr>
          <p:spPr>
            <a:xfrm>
              <a:off x="1754192" y="6552179"/>
              <a:ext cx="180000" cy="180000"/>
            </a:xfrm>
            <a:prstGeom prst="ellipse">
              <a:avLst/>
            </a:prstGeom>
            <a:solidFill>
              <a:srgbClr val="FFF900"/>
            </a:solidFill>
            <a:ln>
              <a:noFill/>
            </a:ln>
            <a:effectLst>
              <a:outerShdw blurRad="1270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3224182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TotalTime>
  <Words>2178</Words>
  <Application>Microsoft Office PowerPoint</Application>
  <PresentationFormat>Widescreen</PresentationFormat>
  <Paragraphs>619</Paragraphs>
  <Slides>46</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Open Sans ExtraBold</vt:lpstr>
      <vt:lpstr>Calibri</vt:lpstr>
      <vt:lpstr>Rockwell</vt:lpstr>
      <vt:lpstr>Open Sans</vt:lpstr>
      <vt:lpstr>Times New Roman</vt:lpstr>
      <vt:lpstr>Cambria Math</vt:lpstr>
      <vt:lpstr>Corben</vt:lpstr>
      <vt:lpstr>TimesNewRomanPSMT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Ahmad Ruslandia Papua</cp:lastModifiedBy>
  <cp:revision>449</cp:revision>
  <dcterms:created xsi:type="dcterms:W3CDTF">2021-01-05T01:52:12Z</dcterms:created>
  <dcterms:modified xsi:type="dcterms:W3CDTF">2024-08-13T06:35:37Z</dcterms:modified>
</cp:coreProperties>
</file>