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79" r:id="rId3"/>
    <p:sldId id="340" r:id="rId4"/>
    <p:sldId id="341" r:id="rId5"/>
    <p:sldId id="342" r:id="rId6"/>
    <p:sldId id="343" r:id="rId7"/>
    <p:sldId id="344" r:id="rId8"/>
    <p:sldId id="347" r:id="rId9"/>
    <p:sldId id="348" r:id="rId10"/>
    <p:sldId id="349" r:id="rId11"/>
    <p:sldId id="345" r:id="rId12"/>
    <p:sldId id="346" r:id="rId13"/>
    <p:sldId id="317" r:id="rId14"/>
  </p:sldIdLst>
  <p:sldSz cx="9144000" cy="5143500" type="screen16x9"/>
  <p:notesSz cx="6858000" cy="9144000"/>
  <p:embeddedFontLst>
    <p:embeddedFont>
      <p:font typeface="Calibri" pitchFamily="34" charset="0"/>
      <p:regular r:id="rId16"/>
      <p:bold r:id="rId17"/>
      <p:italic r:id="rId18"/>
      <p:boldItalic r:id="rId19"/>
    </p:embeddedFont>
    <p:embeddedFont>
      <p:font typeface="Traditional Arabic" pitchFamily="18" charset="-78"/>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A243AC6-E6AA-472F-B608-43287C50BADC}">
  <a:tblStyle styleId="{8A243AC6-E6AA-472F-B608-43287C50BAD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86395" autoAdjust="0"/>
  </p:normalViewPr>
  <p:slideViewPr>
    <p:cSldViewPr snapToGrid="0" snapToObjects="1">
      <p:cViewPr>
        <p:scale>
          <a:sx n="93" d="100"/>
          <a:sy n="93" d="100"/>
        </p:scale>
        <p:origin x="-1248" y="-49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7" d="100"/>
          <a:sy n="117" d="100"/>
        </p:scale>
        <p:origin x="511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1977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1597820"/>
            <a:ext cx="7772400" cy="1102519"/>
          </a:xfrm>
        </p:spPr>
        <p:txBody>
          <a:bodyPr/>
          <a:lstStyle/>
          <a:p>
            <a:r>
              <a:rPr lang="ar-SA" smtClean="0"/>
              <a:t>انقر لتحرير نمط العنوان الرئيسي</a:t>
            </a:r>
            <a:endParaRPr lang="en-GB"/>
          </a:p>
        </p:txBody>
      </p:sp>
      <p:sp>
        <p:nvSpPr>
          <p:cNvPr id="3" name="عنوان فرعي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GB"/>
          </a:p>
        </p:txBody>
      </p:sp>
      <p:sp>
        <p:nvSpPr>
          <p:cNvPr id="4" name="عنصر نائب للتاريخ 3"/>
          <p:cNvSpPr>
            <a:spLocks noGrp="1"/>
          </p:cNvSpPr>
          <p:nvPr>
            <p:ph type="dt" sz="half" idx="10"/>
          </p:nvPr>
        </p:nvSpPr>
        <p:spPr/>
        <p:txBody>
          <a:bodyPr/>
          <a:lstStyle/>
          <a:p>
            <a:fld id="{8CF3BCAC-2298-4B81-A9F4-B2B98F91063C}" type="datetimeFigureOut">
              <a:rPr lang="en-GB" smtClean="0"/>
              <a:t>21/08/2023</a:t>
            </a:fld>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3318713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GB"/>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GB"/>
          </a:p>
        </p:txBody>
      </p:sp>
      <p:sp>
        <p:nvSpPr>
          <p:cNvPr id="4" name="عنصر نائب للتاريخ 3"/>
          <p:cNvSpPr>
            <a:spLocks noGrp="1"/>
          </p:cNvSpPr>
          <p:nvPr>
            <p:ph type="dt" sz="half" idx="10"/>
          </p:nvPr>
        </p:nvSpPr>
        <p:spPr/>
        <p:txBody>
          <a:bodyPr/>
          <a:lstStyle/>
          <a:p>
            <a:fld id="{8CF3BCAC-2298-4B81-A9F4-B2B98F91063C}" type="datetimeFigureOut">
              <a:rPr lang="en-GB" smtClean="0"/>
              <a:t>21/08/2023</a:t>
            </a:fld>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6776060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05980"/>
            <a:ext cx="2057400" cy="4388644"/>
          </a:xfrm>
        </p:spPr>
        <p:txBody>
          <a:bodyPr vert="eaVert"/>
          <a:lstStyle/>
          <a:p>
            <a:r>
              <a:rPr lang="ar-SA" smtClean="0"/>
              <a:t>انقر لتحرير نمط العنوان الرئيسي</a:t>
            </a:r>
            <a:endParaRPr lang="en-GB"/>
          </a:p>
        </p:txBody>
      </p:sp>
      <p:sp>
        <p:nvSpPr>
          <p:cNvPr id="3" name="عنصر نائب للعنوان العمودي 2"/>
          <p:cNvSpPr>
            <a:spLocks noGrp="1"/>
          </p:cNvSpPr>
          <p:nvPr>
            <p:ph type="body" orient="vert" idx="1"/>
          </p:nvPr>
        </p:nvSpPr>
        <p:spPr>
          <a:xfrm>
            <a:off x="457200" y="205980"/>
            <a:ext cx="6019800" cy="4388644"/>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GB"/>
          </a:p>
        </p:txBody>
      </p:sp>
      <p:sp>
        <p:nvSpPr>
          <p:cNvPr id="4" name="عنصر نائب للتاريخ 3"/>
          <p:cNvSpPr>
            <a:spLocks noGrp="1"/>
          </p:cNvSpPr>
          <p:nvPr>
            <p:ph type="dt" sz="half" idx="10"/>
          </p:nvPr>
        </p:nvSpPr>
        <p:spPr/>
        <p:txBody>
          <a:bodyPr/>
          <a:lstStyle/>
          <a:p>
            <a:fld id="{8CF3BCAC-2298-4B81-A9F4-B2B98F91063C}" type="datetimeFigureOut">
              <a:rPr lang="en-GB" smtClean="0"/>
              <a:t>21/08/2023</a:t>
            </a:fld>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42589495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2302050" y="1223201"/>
            <a:ext cx="4539900" cy="2697000"/>
          </a:xfrm>
          <a:prstGeom prst="rect">
            <a:avLst/>
          </a:prstGeom>
        </p:spPr>
        <p:txBody>
          <a:bodyPr spcFirstLastPara="1" wrap="square" lIns="0" tIns="0" rIns="0" bIns="0"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1"/>
        <p:cNvGrpSpPr/>
        <p:nvPr/>
      </p:nvGrpSpPr>
      <p:grpSpPr>
        <a:xfrm>
          <a:off x="0" y="0"/>
          <a:ext cx="0" cy="0"/>
          <a:chOff x="0" y="0"/>
          <a:chExt cx="0" cy="0"/>
        </a:xfrm>
      </p:grpSpPr>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lstStyle>
            <a:lvl1pPr marL="457196" lvl="0" indent="-342896">
              <a:spcBef>
                <a:spcPts val="600"/>
              </a:spcBef>
              <a:spcAft>
                <a:spcPts val="0"/>
              </a:spcAft>
              <a:buSzPts val="1800"/>
              <a:buChar char="◦"/>
              <a:defRPr sz="1800"/>
            </a:lvl1pPr>
            <a:lvl2pPr marL="914391" lvl="1" indent="-342896">
              <a:spcBef>
                <a:spcPts val="1000"/>
              </a:spcBef>
              <a:spcAft>
                <a:spcPts val="0"/>
              </a:spcAft>
              <a:buSzPts val="1800"/>
              <a:buChar char="◦"/>
              <a:defRPr sz="1800"/>
            </a:lvl2pPr>
            <a:lvl3pPr marL="1371587" lvl="2" indent="-342896">
              <a:spcBef>
                <a:spcPts val="1000"/>
              </a:spcBef>
              <a:spcAft>
                <a:spcPts val="0"/>
              </a:spcAft>
              <a:buSzPts val="1800"/>
              <a:buChar char="◦"/>
              <a:defRPr sz="1800"/>
            </a:lvl3pPr>
            <a:lvl4pPr marL="1828782" lvl="3" indent="-342896">
              <a:spcBef>
                <a:spcPts val="1000"/>
              </a:spcBef>
              <a:spcAft>
                <a:spcPts val="0"/>
              </a:spcAft>
              <a:buSzPts val="1800"/>
              <a:buChar char="◦"/>
              <a:defRPr sz="1800"/>
            </a:lvl4pPr>
            <a:lvl5pPr marL="2285978" lvl="4" indent="-342896">
              <a:spcBef>
                <a:spcPts val="1000"/>
              </a:spcBef>
              <a:spcAft>
                <a:spcPts val="0"/>
              </a:spcAft>
              <a:buSzPts val="1800"/>
              <a:buChar char="◦"/>
              <a:defRPr sz="1800"/>
            </a:lvl5pPr>
            <a:lvl6pPr marL="2743173" lvl="5" indent="-342896">
              <a:spcBef>
                <a:spcPts val="1000"/>
              </a:spcBef>
              <a:spcAft>
                <a:spcPts val="0"/>
              </a:spcAft>
              <a:buSzPts val="1800"/>
              <a:buChar char="◦"/>
              <a:defRPr sz="1800"/>
            </a:lvl6pPr>
            <a:lvl7pPr marL="3200368" lvl="6" indent="-342896">
              <a:spcBef>
                <a:spcPts val="1000"/>
              </a:spcBef>
              <a:spcAft>
                <a:spcPts val="0"/>
              </a:spcAft>
              <a:buSzPts val="1800"/>
              <a:buChar char="◦"/>
              <a:defRPr sz="1800"/>
            </a:lvl7pPr>
            <a:lvl8pPr marL="3657563" lvl="7" indent="-342896">
              <a:spcBef>
                <a:spcPts val="1000"/>
              </a:spcBef>
              <a:spcAft>
                <a:spcPts val="0"/>
              </a:spcAft>
              <a:buSzPts val="1800"/>
              <a:buChar char="◦"/>
              <a:defRPr sz="1800"/>
            </a:lvl8pPr>
            <a:lvl9pPr marL="4114759" lvl="8" indent="-342896">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lstStyle>
            <a:lvl1pPr marL="457196" lvl="0" indent="-342896">
              <a:spcBef>
                <a:spcPts val="600"/>
              </a:spcBef>
              <a:spcAft>
                <a:spcPts val="0"/>
              </a:spcAft>
              <a:buSzPts val="1800"/>
              <a:buChar char="◦"/>
              <a:defRPr sz="1800"/>
            </a:lvl1pPr>
            <a:lvl2pPr marL="914391" lvl="1" indent="-342896">
              <a:spcBef>
                <a:spcPts val="1000"/>
              </a:spcBef>
              <a:spcAft>
                <a:spcPts val="0"/>
              </a:spcAft>
              <a:buSzPts val="1800"/>
              <a:buChar char="◦"/>
              <a:defRPr sz="1800"/>
            </a:lvl2pPr>
            <a:lvl3pPr marL="1371587" lvl="2" indent="-342896">
              <a:spcBef>
                <a:spcPts val="1000"/>
              </a:spcBef>
              <a:spcAft>
                <a:spcPts val="0"/>
              </a:spcAft>
              <a:buSzPts val="1800"/>
              <a:buChar char="◦"/>
              <a:defRPr sz="1800"/>
            </a:lvl3pPr>
            <a:lvl4pPr marL="1828782" lvl="3" indent="-342896">
              <a:spcBef>
                <a:spcPts val="1000"/>
              </a:spcBef>
              <a:spcAft>
                <a:spcPts val="0"/>
              </a:spcAft>
              <a:buSzPts val="1800"/>
              <a:buChar char="◦"/>
              <a:defRPr sz="1800"/>
            </a:lvl4pPr>
            <a:lvl5pPr marL="2285978" lvl="4" indent="-342896">
              <a:spcBef>
                <a:spcPts val="1000"/>
              </a:spcBef>
              <a:spcAft>
                <a:spcPts val="0"/>
              </a:spcAft>
              <a:buSzPts val="1800"/>
              <a:buChar char="◦"/>
              <a:defRPr sz="1800"/>
            </a:lvl5pPr>
            <a:lvl6pPr marL="2743173" lvl="5" indent="-342896">
              <a:spcBef>
                <a:spcPts val="1000"/>
              </a:spcBef>
              <a:spcAft>
                <a:spcPts val="0"/>
              </a:spcAft>
              <a:buSzPts val="1800"/>
              <a:buChar char="◦"/>
              <a:defRPr sz="1800"/>
            </a:lvl6pPr>
            <a:lvl7pPr marL="3200368" lvl="6" indent="-342896">
              <a:spcBef>
                <a:spcPts val="1000"/>
              </a:spcBef>
              <a:spcAft>
                <a:spcPts val="0"/>
              </a:spcAft>
              <a:buSzPts val="1800"/>
              <a:buChar char="◦"/>
              <a:defRPr sz="1800"/>
            </a:lvl7pPr>
            <a:lvl8pPr marL="3657563" lvl="7" indent="-342896">
              <a:spcBef>
                <a:spcPts val="1000"/>
              </a:spcBef>
              <a:spcAft>
                <a:spcPts val="0"/>
              </a:spcAft>
              <a:buSzPts val="1800"/>
              <a:buChar char="◦"/>
              <a:defRPr sz="1800"/>
            </a:lvl8pPr>
            <a:lvl9pPr marL="4114759" lvl="8" indent="-342896">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GB"/>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GB"/>
          </a:p>
        </p:txBody>
      </p:sp>
      <p:sp>
        <p:nvSpPr>
          <p:cNvPr id="4" name="عنصر نائب للتاريخ 3"/>
          <p:cNvSpPr>
            <a:spLocks noGrp="1"/>
          </p:cNvSpPr>
          <p:nvPr>
            <p:ph type="dt" sz="half" idx="10"/>
          </p:nvPr>
        </p:nvSpPr>
        <p:spPr/>
        <p:txBody>
          <a:bodyPr/>
          <a:lstStyle/>
          <a:p>
            <a:fld id="{8CF3BCAC-2298-4B81-A9F4-B2B98F91063C}" type="datetimeFigureOut">
              <a:rPr lang="en-GB" smtClean="0"/>
              <a:t>21/08/2023</a:t>
            </a:fld>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7308449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3305176"/>
            <a:ext cx="7772400" cy="1021556"/>
          </a:xfrm>
        </p:spPr>
        <p:txBody>
          <a:bodyPr anchor="t"/>
          <a:lstStyle>
            <a:lvl1pPr algn="l">
              <a:defRPr sz="4000" b="1" cap="all"/>
            </a:lvl1pPr>
          </a:lstStyle>
          <a:p>
            <a:r>
              <a:rPr lang="ar-SA" smtClean="0"/>
              <a:t>انقر لتحرير نمط العنوان الرئيسي</a:t>
            </a:r>
            <a:endParaRPr lang="en-GB"/>
          </a:p>
        </p:txBody>
      </p:sp>
      <p:sp>
        <p:nvSpPr>
          <p:cNvPr id="3" name="عنصر نائب للنص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8CF3BCAC-2298-4B81-A9F4-B2B98F91063C}" type="datetimeFigureOut">
              <a:rPr lang="en-GB" smtClean="0"/>
              <a:t>21/08/2023</a:t>
            </a:fld>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1608031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GB"/>
          </a:p>
        </p:txBody>
      </p:sp>
      <p:sp>
        <p:nvSpPr>
          <p:cNvPr id="3" name="عنصر نائب للمحتوى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GB"/>
          </a:p>
        </p:txBody>
      </p:sp>
      <p:sp>
        <p:nvSpPr>
          <p:cNvPr id="4" name="عنصر نائب للمحتوى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GB"/>
          </a:p>
        </p:txBody>
      </p:sp>
      <p:sp>
        <p:nvSpPr>
          <p:cNvPr id="5" name="عنصر نائب للتاريخ 4"/>
          <p:cNvSpPr>
            <a:spLocks noGrp="1"/>
          </p:cNvSpPr>
          <p:nvPr>
            <p:ph type="dt" sz="half" idx="10"/>
          </p:nvPr>
        </p:nvSpPr>
        <p:spPr/>
        <p:txBody>
          <a:bodyPr/>
          <a:lstStyle/>
          <a:p>
            <a:fld id="{8CF3BCAC-2298-4B81-A9F4-B2B98F91063C}" type="datetimeFigureOut">
              <a:rPr lang="en-GB" smtClean="0"/>
              <a:t>21/08/2023</a:t>
            </a:fld>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6319412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en-GB"/>
          </a:p>
        </p:txBody>
      </p:sp>
      <p:sp>
        <p:nvSpPr>
          <p:cNvPr id="3" name="عنصر نائب للنص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GB"/>
          </a:p>
        </p:txBody>
      </p:sp>
      <p:sp>
        <p:nvSpPr>
          <p:cNvPr id="5" name="عنصر نائب للنص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GB"/>
          </a:p>
        </p:txBody>
      </p:sp>
      <p:sp>
        <p:nvSpPr>
          <p:cNvPr id="7" name="عنصر نائب للتاريخ 6"/>
          <p:cNvSpPr>
            <a:spLocks noGrp="1"/>
          </p:cNvSpPr>
          <p:nvPr>
            <p:ph type="dt" sz="half" idx="10"/>
          </p:nvPr>
        </p:nvSpPr>
        <p:spPr/>
        <p:txBody>
          <a:bodyPr/>
          <a:lstStyle/>
          <a:p>
            <a:fld id="{8CF3BCAC-2298-4B81-A9F4-B2B98F91063C}" type="datetimeFigureOut">
              <a:rPr lang="en-GB" smtClean="0"/>
              <a:t>21/08/2023</a:t>
            </a:fld>
            <a:endParaRPr lang="en-GB"/>
          </a:p>
        </p:txBody>
      </p:sp>
      <p:sp>
        <p:nvSpPr>
          <p:cNvPr id="8" name="عنصر نائب للتذييل 7"/>
          <p:cNvSpPr>
            <a:spLocks noGrp="1"/>
          </p:cNvSpPr>
          <p:nvPr>
            <p:ph type="ftr" sz="quarter" idx="11"/>
          </p:nvPr>
        </p:nvSpPr>
        <p:spPr/>
        <p:txBody>
          <a:bodyPr/>
          <a:lstStyle/>
          <a:p>
            <a:endParaRPr lang="en-GB"/>
          </a:p>
        </p:txBody>
      </p:sp>
      <p:sp>
        <p:nvSpPr>
          <p:cNvPr id="9" name="عنصر نائب لرقم الشريحة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4456154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GB"/>
          </a:p>
        </p:txBody>
      </p:sp>
      <p:sp>
        <p:nvSpPr>
          <p:cNvPr id="3" name="عنصر نائب للتاريخ 2"/>
          <p:cNvSpPr>
            <a:spLocks noGrp="1"/>
          </p:cNvSpPr>
          <p:nvPr>
            <p:ph type="dt" sz="half" idx="10"/>
          </p:nvPr>
        </p:nvSpPr>
        <p:spPr/>
        <p:txBody>
          <a:bodyPr/>
          <a:lstStyle/>
          <a:p>
            <a:fld id="{8CF3BCAC-2298-4B81-A9F4-B2B98F91063C}" type="datetimeFigureOut">
              <a:rPr lang="en-GB" smtClean="0"/>
              <a:t>21/08/2023</a:t>
            </a:fld>
            <a:endParaRPr lang="en-GB"/>
          </a:p>
        </p:txBody>
      </p:sp>
      <p:sp>
        <p:nvSpPr>
          <p:cNvPr id="4" name="عنصر نائب للتذييل 3"/>
          <p:cNvSpPr>
            <a:spLocks noGrp="1"/>
          </p:cNvSpPr>
          <p:nvPr>
            <p:ph type="ftr" sz="quarter" idx="11"/>
          </p:nvPr>
        </p:nvSpPr>
        <p:spPr/>
        <p:txBody>
          <a:bodyPr/>
          <a:lstStyle/>
          <a:p>
            <a:endParaRPr lang="en-GB"/>
          </a:p>
        </p:txBody>
      </p:sp>
      <p:sp>
        <p:nvSpPr>
          <p:cNvPr id="5" name="عنصر نائب لرقم الشريحة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421585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8CF3BCAC-2298-4B81-A9F4-B2B98F91063C}" type="datetimeFigureOut">
              <a:rPr lang="en-GB" smtClean="0"/>
              <a:t>21/08/2023</a:t>
            </a:fld>
            <a:endParaRPr lang="en-GB"/>
          </a:p>
        </p:txBody>
      </p:sp>
      <p:sp>
        <p:nvSpPr>
          <p:cNvPr id="3" name="عنصر نائب للتذييل 2"/>
          <p:cNvSpPr>
            <a:spLocks noGrp="1"/>
          </p:cNvSpPr>
          <p:nvPr>
            <p:ph type="ftr" sz="quarter" idx="11"/>
          </p:nvPr>
        </p:nvSpPr>
        <p:spPr/>
        <p:txBody>
          <a:bodyPr/>
          <a:lstStyle/>
          <a:p>
            <a:endParaRPr lang="en-GB"/>
          </a:p>
        </p:txBody>
      </p:sp>
      <p:sp>
        <p:nvSpPr>
          <p:cNvPr id="4" name="عنصر نائب لرقم الشريحة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6339325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3" y="204787"/>
            <a:ext cx="3008313" cy="871538"/>
          </a:xfrm>
        </p:spPr>
        <p:txBody>
          <a:bodyPr anchor="b"/>
          <a:lstStyle>
            <a:lvl1pPr algn="l">
              <a:defRPr sz="2000" b="1"/>
            </a:lvl1pPr>
          </a:lstStyle>
          <a:p>
            <a:r>
              <a:rPr lang="ar-SA" smtClean="0"/>
              <a:t>انقر لتحرير نمط العنوان الرئيسي</a:t>
            </a:r>
            <a:endParaRPr lang="en-GB"/>
          </a:p>
        </p:txBody>
      </p:sp>
      <p:sp>
        <p:nvSpPr>
          <p:cNvPr id="3" name="عنصر نائب للمحتوى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GB"/>
          </a:p>
        </p:txBody>
      </p:sp>
      <p:sp>
        <p:nvSpPr>
          <p:cNvPr id="4" name="عنصر نائب للنص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8CF3BCAC-2298-4B81-A9F4-B2B98F91063C}" type="datetimeFigureOut">
              <a:rPr lang="en-GB" smtClean="0"/>
              <a:t>21/08/2023</a:t>
            </a:fld>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1388693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3600451"/>
            <a:ext cx="5486400" cy="425054"/>
          </a:xfrm>
        </p:spPr>
        <p:txBody>
          <a:bodyPr anchor="b"/>
          <a:lstStyle>
            <a:lvl1pPr algn="l">
              <a:defRPr sz="2000" b="1"/>
            </a:lvl1pPr>
          </a:lstStyle>
          <a:p>
            <a:r>
              <a:rPr lang="ar-SA" smtClean="0"/>
              <a:t>انقر لتحرير نمط العنوان الرئيسي</a:t>
            </a:r>
            <a:endParaRPr lang="en-GB"/>
          </a:p>
        </p:txBody>
      </p:sp>
      <p:sp>
        <p:nvSpPr>
          <p:cNvPr id="3" name="عنصر نائب للصورة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عنصر نائب للنص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8CF3BCAC-2298-4B81-A9F4-B2B98F91063C}" type="datetimeFigureOut">
              <a:rPr lang="en-GB" smtClean="0"/>
              <a:t>21/08/2023</a:t>
            </a:fld>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4591236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ar-SA" smtClean="0"/>
              <a:t>انقر لتحرير نمط العنوان الرئيسي</a:t>
            </a:r>
            <a:endParaRPr lang="en-GB"/>
          </a:p>
        </p:txBody>
      </p:sp>
      <p:sp>
        <p:nvSpPr>
          <p:cNvPr id="3" name="عنصر نائب للنص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GB"/>
          </a:p>
        </p:txBody>
      </p:sp>
      <p:sp>
        <p:nvSpPr>
          <p:cNvPr id="4" name="عنصر نائب للتاريخ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CF3BCAC-2298-4B81-A9F4-B2B98F91063C}" type="datetimeFigureOut">
              <a:rPr lang="en-GB" smtClean="0"/>
              <a:t>21/08/2023</a:t>
            </a:fld>
            <a:endParaRPr lang="en-GB"/>
          </a:p>
        </p:txBody>
      </p:sp>
      <p:sp>
        <p:nvSpPr>
          <p:cNvPr id="5" name="عنصر نائب للتذييل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عنصر نائب لرقم الشريحة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590793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thruBlk="1"/>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397284" y="2098946"/>
            <a:ext cx="6195318" cy="2697000"/>
          </a:xfrm>
          <a:prstGeom prst="rect">
            <a:avLst/>
          </a:prstGeom>
        </p:spPr>
        <p:txBody>
          <a:bodyPr spcFirstLastPara="1" wrap="square" lIns="0" tIns="0" rIns="0" bIns="0" anchor="ctr" anchorCtr="0">
            <a:noAutofit/>
          </a:bodyPr>
          <a:lstStyle/>
          <a:p>
            <a:pPr rtl="1"/>
            <a:r>
              <a:rPr lang="ar-SY" b="1" dirty="0" smtClean="0">
                <a:latin typeface="Traditional Arabic" pitchFamily="18" charset="-78"/>
                <a:cs typeface="Traditional Arabic" pitchFamily="18" charset="-78"/>
              </a:rPr>
              <a:t>موقع ويب لإدارة علاقات العملاء</a:t>
            </a:r>
            <a:br>
              <a:rPr lang="ar-SY" b="1" dirty="0" smtClean="0">
                <a:latin typeface="Traditional Arabic" pitchFamily="18" charset="-78"/>
                <a:cs typeface="Traditional Arabic" pitchFamily="18" charset="-78"/>
              </a:rPr>
            </a:br>
            <a:r>
              <a:rPr lang="en-GB" b="1" dirty="0" smtClean="0">
                <a:latin typeface="Traditional Arabic" pitchFamily="18" charset="-78"/>
                <a:cs typeface="Traditional Arabic" pitchFamily="18" charset="-78"/>
              </a:rPr>
              <a:t>CRM</a:t>
            </a:r>
            <a:r>
              <a:rPr lang="ar-SY" sz="2800" b="1" dirty="0" smtClean="0">
                <a:solidFill>
                  <a:schemeClr val="tx1"/>
                </a:solidFill>
                <a:latin typeface="Traditional Arabic" pitchFamily="18" charset="-78"/>
                <a:cs typeface="Traditional Arabic" pitchFamily="18" charset="-78"/>
              </a:rPr>
              <a:t/>
            </a:r>
            <a:br>
              <a:rPr lang="ar-SY" sz="2800" b="1" dirty="0" smtClean="0">
                <a:solidFill>
                  <a:schemeClr val="tx1"/>
                </a:solidFill>
                <a:latin typeface="Traditional Arabic" pitchFamily="18" charset="-78"/>
                <a:cs typeface="Traditional Arabic" pitchFamily="18" charset="-78"/>
              </a:rPr>
            </a:br>
            <a:r>
              <a:rPr lang="ar-SY" sz="2800" b="1" dirty="0" smtClean="0">
                <a:solidFill>
                  <a:schemeClr val="tx1"/>
                </a:solidFill>
                <a:latin typeface="Traditional Arabic" pitchFamily="18" charset="-78"/>
                <a:cs typeface="Traditional Arabic" pitchFamily="18" charset="-78"/>
              </a:rPr>
              <a:t>إعداد الطلاب:</a:t>
            </a:r>
            <a:r>
              <a:rPr lang="ar-SY" sz="2800" dirty="0" smtClean="0">
                <a:solidFill>
                  <a:schemeClr val="tx1"/>
                </a:solidFill>
                <a:latin typeface="Traditional Arabic" pitchFamily="18" charset="-78"/>
                <a:cs typeface="Traditional Arabic" pitchFamily="18" charset="-78"/>
              </a:rPr>
              <a:t/>
            </a:r>
            <a:br>
              <a:rPr lang="ar-SY" sz="2800" dirty="0" smtClean="0">
                <a:solidFill>
                  <a:schemeClr val="tx1"/>
                </a:solidFill>
                <a:latin typeface="Traditional Arabic" pitchFamily="18" charset="-78"/>
                <a:cs typeface="Traditional Arabic" pitchFamily="18" charset="-78"/>
              </a:rPr>
            </a:br>
            <a:r>
              <a:rPr lang="ar-SY" sz="2400" dirty="0" smtClean="0">
                <a:solidFill>
                  <a:schemeClr val="tx1"/>
                </a:solidFill>
                <a:latin typeface="Traditional Arabic" pitchFamily="18" charset="-78"/>
                <a:cs typeface="Traditional Arabic" pitchFamily="18" charset="-78"/>
              </a:rPr>
              <a:t>احمد تركمان – مايا أحمد ناصر</a:t>
            </a:r>
            <a:r>
              <a:rPr lang="en-GB" sz="2400" dirty="0" smtClean="0">
                <a:solidFill>
                  <a:schemeClr val="tx1"/>
                </a:solidFill>
                <a:latin typeface="Traditional Arabic" pitchFamily="18" charset="-78"/>
                <a:cs typeface="Traditional Arabic" pitchFamily="18" charset="-78"/>
              </a:rPr>
              <a:t/>
            </a:r>
            <a:br>
              <a:rPr lang="en-GB" sz="2400" dirty="0" smtClean="0">
                <a:solidFill>
                  <a:schemeClr val="tx1"/>
                </a:solidFill>
                <a:latin typeface="Traditional Arabic" pitchFamily="18" charset="-78"/>
                <a:cs typeface="Traditional Arabic" pitchFamily="18" charset="-78"/>
              </a:rPr>
            </a:br>
            <a:r>
              <a:rPr lang="ar-SY" sz="2800" b="1" dirty="0" smtClean="0">
                <a:solidFill>
                  <a:schemeClr val="tx1"/>
                </a:solidFill>
                <a:latin typeface="Traditional Arabic" pitchFamily="18" charset="-78"/>
                <a:cs typeface="Traditional Arabic" pitchFamily="18" charset="-78"/>
              </a:rPr>
              <a:t>إشراف:</a:t>
            </a:r>
            <a:r>
              <a:rPr lang="en-GB" sz="2800" b="1" dirty="0" smtClean="0">
                <a:solidFill>
                  <a:schemeClr val="tx1"/>
                </a:solidFill>
                <a:latin typeface="Traditional Arabic" pitchFamily="18" charset="-78"/>
                <a:cs typeface="Traditional Arabic" pitchFamily="18" charset="-78"/>
              </a:rPr>
              <a:t/>
            </a:r>
            <a:br>
              <a:rPr lang="en-GB" sz="2800" b="1" dirty="0" smtClean="0">
                <a:solidFill>
                  <a:schemeClr val="tx1"/>
                </a:solidFill>
                <a:latin typeface="Traditional Arabic" pitchFamily="18" charset="-78"/>
                <a:cs typeface="Traditional Arabic" pitchFamily="18" charset="-78"/>
              </a:rPr>
            </a:br>
            <a:r>
              <a:rPr lang="ar-SY" sz="2800" dirty="0" smtClean="0">
                <a:latin typeface="Traditional Arabic" pitchFamily="18" charset="-78"/>
                <a:cs typeface="Traditional Arabic" pitchFamily="18" charset="-78"/>
              </a:rPr>
              <a:t>د. باسل حسن</a:t>
            </a:r>
            <a:r>
              <a:rPr lang="ar-SY" sz="2800" b="1" dirty="0" smtClean="0">
                <a:solidFill>
                  <a:schemeClr val="tx1"/>
                </a:solidFill>
                <a:latin typeface="Traditional Arabic" pitchFamily="18" charset="-78"/>
                <a:cs typeface="Traditional Arabic" pitchFamily="18" charset="-78"/>
              </a:rPr>
              <a:t/>
            </a:r>
            <a:br>
              <a:rPr lang="ar-SY" sz="2800" b="1" dirty="0" smtClean="0">
                <a:solidFill>
                  <a:schemeClr val="tx1"/>
                </a:solidFill>
                <a:latin typeface="Traditional Arabic" pitchFamily="18" charset="-78"/>
                <a:cs typeface="Traditional Arabic" pitchFamily="18" charset="-78"/>
              </a:rPr>
            </a:br>
            <a:endParaRPr sz="2400" dirty="0">
              <a:solidFill>
                <a:schemeClr val="tx1"/>
              </a:solidFill>
              <a:latin typeface="Traditional Arabic" pitchFamily="18" charset="-78"/>
              <a:cs typeface="Traditional Arabic" pitchFamily="18" charset="-78"/>
            </a:endParaRPr>
          </a:p>
        </p:txBody>
      </p:sp>
      <p:pic>
        <p:nvPicPr>
          <p:cNvPr id="3" name="صورة 2"/>
          <p:cNvPicPr/>
          <p:nvPr/>
        </p:nvPicPr>
        <p:blipFill>
          <a:blip r:embed="rId4">
            <a:extLst>
              <a:ext uri="{28A0092B-C50C-407E-A947-70E740481C1C}">
                <a14:useLocalDpi xmlns:a14="http://schemas.microsoft.com/office/drawing/2010/main" val="0"/>
              </a:ext>
            </a:extLst>
          </a:blip>
          <a:stretch>
            <a:fillRect/>
          </a:stretch>
        </p:blipFill>
        <p:spPr>
          <a:xfrm>
            <a:off x="1613045" y="71919"/>
            <a:ext cx="1902252" cy="1739444"/>
          </a:xfrm>
          <a:prstGeom prst="rect">
            <a:avLst/>
          </a:prstGeom>
        </p:spPr>
      </p:pic>
      <p:sp>
        <p:nvSpPr>
          <p:cNvPr id="2" name="مربع نص 1"/>
          <p:cNvSpPr txBox="1"/>
          <p:nvPr/>
        </p:nvSpPr>
        <p:spPr>
          <a:xfrm>
            <a:off x="4828854" y="526142"/>
            <a:ext cx="2352782" cy="830997"/>
          </a:xfrm>
          <a:prstGeom prst="rect">
            <a:avLst/>
          </a:prstGeom>
          <a:noFill/>
        </p:spPr>
        <p:txBody>
          <a:bodyPr wrap="square" rtlCol="0">
            <a:spAutoFit/>
          </a:bodyPr>
          <a:lstStyle/>
          <a:p>
            <a:pPr algn="r" rtl="1"/>
            <a:r>
              <a:rPr lang="ar-SY" sz="1600" b="1" dirty="0" smtClean="0">
                <a:solidFill>
                  <a:schemeClr val="tx1"/>
                </a:solidFill>
              </a:rPr>
              <a:t>جامعة تشرين</a:t>
            </a:r>
          </a:p>
          <a:p>
            <a:pPr algn="r" rtl="1"/>
            <a:r>
              <a:rPr lang="ar-SY" sz="1600" b="1" dirty="0" smtClean="0">
                <a:solidFill>
                  <a:schemeClr val="tx1"/>
                </a:solidFill>
              </a:rPr>
              <a:t>كلية الهندسة المعلوماتية</a:t>
            </a:r>
          </a:p>
          <a:p>
            <a:pPr algn="r" rtl="1"/>
            <a:r>
              <a:rPr lang="ar-SY" sz="1600" b="1" dirty="0" smtClean="0">
                <a:solidFill>
                  <a:schemeClr val="tx1"/>
                </a:solidFill>
              </a:rPr>
              <a:t>قسم البرمجيات ونظم المعلومات</a:t>
            </a:r>
            <a:endParaRPr lang="en-GB" sz="16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10</a:t>
            </a:fld>
            <a:endParaRPr lang="en"/>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451"/>
          </a:xfrm>
          <a:prstGeom prst="rect">
            <a:avLst/>
          </a:prstGeom>
        </p:spPr>
      </p:pic>
    </p:spTree>
    <p:extLst>
      <p:ext uri="{BB962C8B-B14F-4D97-AF65-F5344CB8AC3E}">
        <p14:creationId xmlns:p14="http://schemas.microsoft.com/office/powerpoint/2010/main" val="1396052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11</a:t>
            </a:fld>
            <a:endParaRPr lang="en"/>
          </a:p>
        </p:txBody>
      </p:sp>
      <p:sp>
        <p:nvSpPr>
          <p:cNvPr id="6" name="عنصر نائب للنص 1"/>
          <p:cNvSpPr>
            <a:spLocks noGrp="1"/>
          </p:cNvSpPr>
          <p:nvPr>
            <p:ph type="body" idx="1"/>
          </p:nvPr>
        </p:nvSpPr>
        <p:spPr>
          <a:xfrm>
            <a:off x="1212354" y="482886"/>
            <a:ext cx="6236413" cy="3904179"/>
          </a:xfrm>
        </p:spPr>
        <p:txBody>
          <a:bodyPr>
            <a:normAutofit/>
          </a:bodyPr>
          <a:lstStyle/>
          <a:p>
            <a:pPr marL="114300" indent="0" algn="ctr" rtl="1">
              <a:buNone/>
            </a:pPr>
            <a:r>
              <a:rPr lang="ar-SY" sz="2400" b="1" dirty="0" smtClean="0">
                <a:latin typeface="Traditional Arabic" pitchFamily="18" charset="-78"/>
                <a:cs typeface="Traditional Arabic" pitchFamily="18" charset="-78"/>
              </a:rPr>
              <a:t>مقترحات لتطوير المشروع</a:t>
            </a:r>
          </a:p>
          <a:p>
            <a:pPr marL="114300" indent="0" algn="ctr" rtl="1">
              <a:buNone/>
            </a:pPr>
            <a:endParaRPr lang="ar-SY" sz="2400" b="1" dirty="0" smtClean="0">
              <a:latin typeface="Traditional Arabic" pitchFamily="18" charset="-78"/>
              <a:cs typeface="Traditional Arabic" pitchFamily="18" charset="-78"/>
            </a:endParaRPr>
          </a:p>
          <a:p>
            <a:pPr algn="r" rtl="1">
              <a:buFont typeface="Arial" pitchFamily="34" charset="0"/>
              <a:buChar char="•"/>
            </a:pPr>
            <a:r>
              <a:rPr lang="ar-SY" sz="2400" dirty="0">
                <a:latin typeface="Traditional Arabic" pitchFamily="18" charset="-78"/>
                <a:cs typeface="Traditional Arabic" pitchFamily="18" charset="-78"/>
              </a:rPr>
              <a:t>إدارة المهام </a:t>
            </a:r>
            <a:r>
              <a:rPr lang="en-GB" sz="2400" dirty="0">
                <a:latin typeface="Traditional Arabic" pitchFamily="18" charset="-78"/>
                <a:cs typeface="Traditional Arabic" pitchFamily="18" charset="-78"/>
              </a:rPr>
              <a:t>tasks</a:t>
            </a:r>
            <a:r>
              <a:rPr lang="ar-SY" sz="2400" dirty="0">
                <a:latin typeface="Traditional Arabic" pitchFamily="18" charset="-78"/>
                <a:cs typeface="Traditional Arabic" pitchFamily="18" charset="-78"/>
              </a:rPr>
              <a:t> واستخدام </a:t>
            </a:r>
            <a:r>
              <a:rPr lang="en-GB" sz="2400" dirty="0">
                <a:latin typeface="Traditional Arabic" pitchFamily="18" charset="-78"/>
                <a:cs typeface="Traditional Arabic" pitchFamily="18" charset="-78"/>
              </a:rPr>
              <a:t>Calendar</a:t>
            </a:r>
            <a:r>
              <a:rPr lang="ar-SY" sz="2400" dirty="0">
                <a:latin typeface="Traditional Arabic" pitchFamily="18" charset="-78"/>
                <a:cs typeface="Traditional Arabic" pitchFamily="18" charset="-78"/>
              </a:rPr>
              <a:t> لعرضها بشكل زمني.</a:t>
            </a:r>
          </a:p>
          <a:p>
            <a:pPr algn="r" rtl="1">
              <a:buFont typeface="Arial" pitchFamily="34" charset="0"/>
              <a:buChar char="•"/>
            </a:pPr>
            <a:r>
              <a:rPr lang="ar-SY" sz="2400" dirty="0">
                <a:latin typeface="Traditional Arabic" pitchFamily="18" charset="-78"/>
                <a:cs typeface="Traditional Arabic" pitchFamily="18" charset="-78"/>
              </a:rPr>
              <a:t>التسويق باستخدام </a:t>
            </a:r>
            <a:r>
              <a:rPr lang="ar-SY" sz="2400" dirty="0" err="1">
                <a:latin typeface="Traditional Arabic" pitchFamily="18" charset="-78"/>
                <a:cs typeface="Traditional Arabic" pitchFamily="18" charset="-78"/>
              </a:rPr>
              <a:t>الإيميل</a:t>
            </a:r>
            <a:r>
              <a:rPr lang="ar-SY" sz="2400" dirty="0">
                <a:latin typeface="Traditional Arabic" pitchFamily="18" charset="-78"/>
                <a:cs typeface="Traditional Arabic" pitchFamily="18" charset="-78"/>
              </a:rPr>
              <a:t> </a:t>
            </a:r>
            <a:r>
              <a:rPr lang="en-GB" sz="2400" dirty="0">
                <a:latin typeface="Traditional Arabic" pitchFamily="18" charset="-78"/>
                <a:cs typeface="Traditional Arabic" pitchFamily="18" charset="-78"/>
              </a:rPr>
              <a:t>Email Marketing</a:t>
            </a:r>
            <a:r>
              <a:rPr lang="ar-SY" sz="2400" dirty="0" smtClean="0">
                <a:latin typeface="Traditional Arabic" pitchFamily="18" charset="-78"/>
                <a:cs typeface="Traditional Arabic" pitchFamily="18" charset="-78"/>
              </a:rPr>
              <a:t>.</a:t>
            </a:r>
            <a:endParaRPr lang="ar-SY" sz="2400" dirty="0">
              <a:latin typeface="Traditional Arabic" pitchFamily="18" charset="-78"/>
              <a:cs typeface="Traditional Arabic" pitchFamily="18" charset="-78"/>
            </a:endParaRPr>
          </a:p>
        </p:txBody>
      </p:sp>
    </p:spTree>
    <p:extLst>
      <p:ext uri="{BB962C8B-B14F-4D97-AF65-F5344CB8AC3E}">
        <p14:creationId xmlns:p14="http://schemas.microsoft.com/office/powerpoint/2010/main" val="223012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anim calcmode="lin" valueType="num">
                                      <p:cBhvr>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12</a:t>
            </a:fld>
            <a:endParaRPr lang="en"/>
          </a:p>
        </p:txBody>
      </p:sp>
      <p:sp>
        <p:nvSpPr>
          <p:cNvPr id="6" name="عنصر نائب للنص 1"/>
          <p:cNvSpPr>
            <a:spLocks noGrp="1"/>
          </p:cNvSpPr>
          <p:nvPr>
            <p:ph type="body" idx="1"/>
          </p:nvPr>
        </p:nvSpPr>
        <p:spPr>
          <a:xfrm>
            <a:off x="1212354" y="482886"/>
            <a:ext cx="6236413" cy="3904179"/>
          </a:xfrm>
        </p:spPr>
        <p:txBody>
          <a:bodyPr>
            <a:normAutofit/>
          </a:bodyPr>
          <a:lstStyle/>
          <a:p>
            <a:pPr marL="114300" indent="0" algn="ctr" rtl="1">
              <a:buNone/>
            </a:pPr>
            <a:r>
              <a:rPr lang="ar-SY" sz="2400" b="1" dirty="0" smtClean="0">
                <a:latin typeface="Traditional Arabic" pitchFamily="18" charset="-78"/>
                <a:cs typeface="Traditional Arabic" pitchFamily="18" charset="-78"/>
              </a:rPr>
              <a:t>جولة سريعة في الموقع</a:t>
            </a:r>
            <a:endParaRPr lang="ar-SY" sz="2400" dirty="0">
              <a:latin typeface="Traditional Arabic" pitchFamily="18" charset="-78"/>
              <a:cs typeface="Traditional Arabic" pitchFamily="18" charset="-78"/>
            </a:endParaRPr>
          </a:p>
        </p:txBody>
      </p:sp>
    </p:spTree>
    <p:extLst>
      <p:ext uri="{BB962C8B-B14F-4D97-AF65-F5344CB8AC3E}">
        <p14:creationId xmlns:p14="http://schemas.microsoft.com/office/powerpoint/2010/main" val="1469842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13</a:t>
            </a:fld>
            <a:endParaRPr lang="en"/>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513593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2</a:t>
            </a:fld>
            <a:endParaRPr lang="en"/>
          </a:p>
        </p:txBody>
      </p:sp>
      <p:sp>
        <p:nvSpPr>
          <p:cNvPr id="2" name="عنصر نائب للنص 1"/>
          <p:cNvSpPr>
            <a:spLocks noGrp="1"/>
          </p:cNvSpPr>
          <p:nvPr>
            <p:ph type="body" idx="1"/>
          </p:nvPr>
        </p:nvSpPr>
        <p:spPr>
          <a:xfrm>
            <a:off x="1212354" y="805325"/>
            <a:ext cx="6236413" cy="3540600"/>
          </a:xfrm>
        </p:spPr>
        <p:txBody>
          <a:bodyPr>
            <a:normAutofit/>
          </a:bodyPr>
          <a:lstStyle/>
          <a:p>
            <a:pPr marL="114300" indent="0" algn="ctr" rtl="1">
              <a:buNone/>
            </a:pPr>
            <a:r>
              <a:rPr lang="ar-SY" sz="2400" b="1" dirty="0" smtClean="0">
                <a:latin typeface="Traditional Arabic" pitchFamily="18" charset="-78"/>
                <a:cs typeface="Traditional Arabic" pitchFamily="18" charset="-78"/>
              </a:rPr>
              <a:t>مقدمة</a:t>
            </a:r>
          </a:p>
          <a:p>
            <a:pPr marL="114300" indent="0" algn="r" rtl="1">
              <a:buNone/>
            </a:pPr>
            <a:endParaRPr lang="en-GB" sz="2400" dirty="0" smtClean="0">
              <a:latin typeface="Traditional Arabic" pitchFamily="18" charset="-78"/>
              <a:cs typeface="Traditional Arabic" pitchFamily="18" charset="-78"/>
            </a:endParaRPr>
          </a:p>
          <a:p>
            <a:pPr marL="114300" indent="0" algn="r" rtl="1">
              <a:buNone/>
            </a:pPr>
            <a:r>
              <a:rPr lang="ar-SY" sz="2400" dirty="0" smtClean="0">
                <a:latin typeface="Traditional Arabic" pitchFamily="18" charset="-78"/>
                <a:cs typeface="Traditional Arabic" pitchFamily="18" charset="-78"/>
              </a:rPr>
              <a:t>يعتبر </a:t>
            </a:r>
            <a:r>
              <a:rPr lang="ar-SY" sz="2400" dirty="0">
                <a:latin typeface="Traditional Arabic" pitchFamily="18" charset="-78"/>
                <a:cs typeface="Traditional Arabic" pitchFamily="18" charset="-78"/>
              </a:rPr>
              <a:t>نظام إدارة علاقات العملاء (</a:t>
            </a:r>
            <a:r>
              <a:rPr lang="en-GB" sz="2400" dirty="0">
                <a:latin typeface="Traditional Arabic" pitchFamily="18" charset="-78"/>
                <a:cs typeface="Traditional Arabic" pitchFamily="18" charset="-78"/>
              </a:rPr>
              <a:t>CRM</a:t>
            </a:r>
            <a:r>
              <a:rPr lang="ar-SY" sz="2400" dirty="0">
                <a:latin typeface="Traditional Arabic" pitchFamily="18" charset="-78"/>
                <a:cs typeface="Traditional Arabic" pitchFamily="18" charset="-78"/>
              </a:rPr>
              <a:t>) نظاماً معروفاً لإدارة اتصالات المؤسسة مع العملاء الحاليين والعملاء </a:t>
            </a:r>
            <a:r>
              <a:rPr lang="ar-SY" sz="2400" dirty="0" smtClean="0">
                <a:latin typeface="Traditional Arabic" pitchFamily="18" charset="-78"/>
                <a:cs typeface="Traditional Arabic" pitchFamily="18" charset="-78"/>
              </a:rPr>
              <a:t>المحتملين.</a:t>
            </a:r>
            <a:endParaRPr lang="en-GB" sz="2400" dirty="0">
              <a:latin typeface="Traditional Arabic" pitchFamily="18" charset="-78"/>
              <a:cs typeface="Traditional Arabic" pitchFamily="18" charset="-78"/>
            </a:endParaRPr>
          </a:p>
        </p:txBody>
      </p:sp>
    </p:spTree>
    <p:extLst>
      <p:ext uri="{BB962C8B-B14F-4D97-AF65-F5344CB8AC3E}">
        <p14:creationId xmlns:p14="http://schemas.microsoft.com/office/powerpoint/2010/main" val="390940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3</a:t>
            </a:fld>
            <a:endParaRPr lang="en"/>
          </a:p>
        </p:txBody>
      </p:sp>
      <p:sp>
        <p:nvSpPr>
          <p:cNvPr id="2" name="عنصر نائب للنص 1"/>
          <p:cNvSpPr>
            <a:spLocks noGrp="1"/>
          </p:cNvSpPr>
          <p:nvPr>
            <p:ph type="body" idx="1"/>
          </p:nvPr>
        </p:nvSpPr>
        <p:spPr>
          <a:xfrm>
            <a:off x="1212354" y="805325"/>
            <a:ext cx="6236413" cy="3540600"/>
          </a:xfrm>
        </p:spPr>
        <p:txBody>
          <a:bodyPr>
            <a:normAutofit/>
          </a:bodyPr>
          <a:lstStyle/>
          <a:p>
            <a:pPr marL="114300" indent="0" algn="ctr" rtl="1">
              <a:buNone/>
            </a:pPr>
            <a:r>
              <a:rPr lang="ar-SY" sz="2400" b="1" dirty="0">
                <a:latin typeface="Traditional Arabic" pitchFamily="18" charset="-78"/>
                <a:cs typeface="Traditional Arabic" pitchFamily="18" charset="-78"/>
              </a:rPr>
              <a:t>التعريف بالمشكلة</a:t>
            </a:r>
          </a:p>
          <a:p>
            <a:pPr marL="114300" indent="0" algn="r" rtl="1">
              <a:buNone/>
            </a:pPr>
            <a:endParaRPr lang="en-GB" sz="2400" b="1" dirty="0">
              <a:latin typeface="Traditional Arabic" pitchFamily="18" charset="-78"/>
              <a:cs typeface="Traditional Arabic" pitchFamily="18" charset="-78"/>
            </a:endParaRPr>
          </a:p>
          <a:p>
            <a:pPr marL="114300" indent="0" algn="r" rtl="1">
              <a:buNone/>
            </a:pPr>
            <a:r>
              <a:rPr lang="ar-SY" sz="2400" dirty="0">
                <a:latin typeface="Traditional Arabic" pitchFamily="18" charset="-78"/>
                <a:cs typeface="Traditional Arabic" pitchFamily="18" charset="-78"/>
              </a:rPr>
              <a:t>يستهدف المشروع أصحاب الشركات الصغيرة إلى متوسطة الحجم المهتمين بإدارة زبائنهم. حيث إن تكلفة شراء واستخدام نظام </a:t>
            </a:r>
            <a:r>
              <a:rPr lang="en-GB" sz="2400" dirty="0">
                <a:latin typeface="Traditional Arabic" pitchFamily="18" charset="-78"/>
                <a:cs typeface="Traditional Arabic" pitchFamily="18" charset="-78"/>
              </a:rPr>
              <a:t>CRM</a:t>
            </a:r>
            <a:r>
              <a:rPr lang="ar-SY" sz="2400" dirty="0">
                <a:latin typeface="Traditional Arabic" pitchFamily="18" charset="-78"/>
                <a:cs typeface="Traditional Arabic" pitchFamily="18" charset="-78"/>
              </a:rPr>
              <a:t> شهيراً تعتبر باهظةً جداً بالنسبة للشركات الناشئة، بالتالي أصبح استخدامها حكراً على الشركات الكبيرة. وكما نعلم، إن النسبة الأكبر من الشركات في السوق الآن هي شركات صغيرة ومتوسطة. فكرة مشروعنا كانت لإنشاء نظام يقدم ميزات تشبه ميزات أنظمة الـ </a:t>
            </a:r>
            <a:r>
              <a:rPr lang="en-GB" sz="2400" dirty="0">
                <a:latin typeface="Traditional Arabic" pitchFamily="18" charset="-78"/>
                <a:cs typeface="Traditional Arabic" pitchFamily="18" charset="-78"/>
              </a:rPr>
              <a:t>CRM</a:t>
            </a:r>
            <a:r>
              <a:rPr lang="ar-SY" sz="2400" dirty="0">
                <a:latin typeface="Traditional Arabic" pitchFamily="18" charset="-78"/>
                <a:cs typeface="Traditional Arabic" pitchFamily="18" charset="-78"/>
              </a:rPr>
              <a:t> الشهيرة ولكن بسعر مناسب.</a:t>
            </a:r>
            <a:endParaRPr lang="en-GB" sz="2400" dirty="0">
              <a:latin typeface="Traditional Arabic" pitchFamily="18" charset="-78"/>
              <a:cs typeface="Traditional Arabic" pitchFamily="18" charset="-78"/>
            </a:endParaRPr>
          </a:p>
        </p:txBody>
      </p:sp>
    </p:spTree>
    <p:extLst>
      <p:ext uri="{BB962C8B-B14F-4D97-AF65-F5344CB8AC3E}">
        <p14:creationId xmlns:p14="http://schemas.microsoft.com/office/powerpoint/2010/main" val="44610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4</a:t>
            </a:fld>
            <a:endParaRPr lang="en"/>
          </a:p>
        </p:txBody>
      </p:sp>
      <p:sp>
        <p:nvSpPr>
          <p:cNvPr id="2" name="عنصر نائب للنص 1"/>
          <p:cNvSpPr>
            <a:spLocks noGrp="1"/>
          </p:cNvSpPr>
          <p:nvPr>
            <p:ph type="body" idx="1"/>
          </p:nvPr>
        </p:nvSpPr>
        <p:spPr>
          <a:xfrm>
            <a:off x="1212354" y="805325"/>
            <a:ext cx="6236413" cy="3540600"/>
          </a:xfrm>
        </p:spPr>
        <p:txBody>
          <a:bodyPr>
            <a:normAutofit/>
          </a:bodyPr>
          <a:lstStyle/>
          <a:p>
            <a:pPr marL="114300" indent="0" algn="ctr" rtl="1">
              <a:buNone/>
            </a:pPr>
            <a:r>
              <a:rPr lang="ar-SY" sz="2400" b="1" dirty="0" smtClean="0">
                <a:latin typeface="Traditional Arabic" pitchFamily="18" charset="-78"/>
                <a:cs typeface="Traditional Arabic" pitchFamily="18" charset="-78"/>
              </a:rPr>
              <a:t>أهداف المشروع</a:t>
            </a:r>
          </a:p>
          <a:p>
            <a:pPr marL="114300" indent="0" algn="ctr" rtl="1">
              <a:buNone/>
            </a:pPr>
            <a:endParaRPr lang="ar-SY" sz="2400" b="1" dirty="0">
              <a:latin typeface="Traditional Arabic" pitchFamily="18" charset="-78"/>
              <a:cs typeface="Traditional Arabic" pitchFamily="18" charset="-78"/>
            </a:endParaRPr>
          </a:p>
          <a:p>
            <a:pPr algn="r" rtl="1">
              <a:lnSpc>
                <a:spcPct val="150000"/>
              </a:lnSpc>
              <a:buFont typeface="Arial" pitchFamily="34" charset="0"/>
              <a:buChar char="•"/>
            </a:pPr>
            <a:r>
              <a:rPr lang="ar-SY" sz="2400" dirty="0" smtClean="0">
                <a:latin typeface="Traditional Arabic" pitchFamily="18" charset="-78"/>
                <a:cs typeface="Traditional Arabic" pitchFamily="18" charset="-78"/>
              </a:rPr>
              <a:t>فهم العملاء بشكل أكبر.</a:t>
            </a:r>
          </a:p>
          <a:p>
            <a:pPr algn="r" rtl="1">
              <a:lnSpc>
                <a:spcPct val="150000"/>
              </a:lnSpc>
              <a:buFont typeface="Arial" pitchFamily="34" charset="0"/>
              <a:buChar char="•"/>
            </a:pPr>
            <a:r>
              <a:rPr lang="ar-SY" sz="2400" dirty="0" smtClean="0">
                <a:latin typeface="Traditional Arabic" pitchFamily="18" charset="-78"/>
                <a:cs typeface="Traditional Arabic" pitchFamily="18" charset="-78"/>
              </a:rPr>
              <a:t>تقديم خدمة أفضل لهم.</a:t>
            </a:r>
          </a:p>
          <a:p>
            <a:pPr algn="r" rtl="1">
              <a:lnSpc>
                <a:spcPct val="150000"/>
              </a:lnSpc>
              <a:buFont typeface="Arial" pitchFamily="34" charset="0"/>
              <a:buChar char="•"/>
            </a:pPr>
            <a:r>
              <a:rPr lang="ar-SY" sz="2400" dirty="0" smtClean="0">
                <a:latin typeface="Traditional Arabic" pitchFamily="18" charset="-78"/>
                <a:cs typeface="Traditional Arabic" pitchFamily="18" charset="-78"/>
              </a:rPr>
              <a:t>المحافظة على علاقة جيدة معهم.</a:t>
            </a:r>
          </a:p>
          <a:p>
            <a:pPr algn="r" rtl="1">
              <a:lnSpc>
                <a:spcPct val="150000"/>
              </a:lnSpc>
              <a:buFont typeface="Arial" pitchFamily="34" charset="0"/>
              <a:buChar char="•"/>
            </a:pPr>
            <a:r>
              <a:rPr lang="ar-SY" sz="2400" dirty="0" smtClean="0">
                <a:latin typeface="Traditional Arabic" pitchFamily="18" charset="-78"/>
                <a:cs typeface="Traditional Arabic" pitchFamily="18" charset="-78"/>
              </a:rPr>
              <a:t>التركيز على العملاء المميزين.</a:t>
            </a:r>
            <a:endParaRPr lang="en-GB" sz="2400" dirty="0">
              <a:latin typeface="Traditional Arabic" pitchFamily="18" charset="-78"/>
              <a:cs typeface="Traditional Arabic" pitchFamily="18" charset="-78"/>
            </a:endParaRPr>
          </a:p>
        </p:txBody>
      </p:sp>
    </p:spTree>
    <p:extLst>
      <p:ext uri="{BB962C8B-B14F-4D97-AF65-F5344CB8AC3E}">
        <p14:creationId xmlns:p14="http://schemas.microsoft.com/office/powerpoint/2010/main" val="138659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5</a:t>
            </a:fld>
            <a:endParaRPr lang="en"/>
          </a:p>
        </p:txBody>
      </p:sp>
      <p:sp>
        <p:nvSpPr>
          <p:cNvPr id="2" name="عنصر نائب للنص 1"/>
          <p:cNvSpPr>
            <a:spLocks noGrp="1"/>
          </p:cNvSpPr>
          <p:nvPr>
            <p:ph type="body" idx="1"/>
          </p:nvPr>
        </p:nvSpPr>
        <p:spPr>
          <a:xfrm>
            <a:off x="1212354" y="805325"/>
            <a:ext cx="6236413" cy="3540600"/>
          </a:xfrm>
        </p:spPr>
        <p:txBody>
          <a:bodyPr>
            <a:normAutofit/>
          </a:bodyPr>
          <a:lstStyle/>
          <a:p>
            <a:pPr marL="114300" indent="0" algn="ctr" rtl="1">
              <a:buNone/>
            </a:pPr>
            <a:r>
              <a:rPr lang="ar-SY" sz="2400" b="1" dirty="0" smtClean="0">
                <a:latin typeface="Traditional Arabic" pitchFamily="18" charset="-78"/>
                <a:cs typeface="Traditional Arabic" pitchFamily="18" charset="-78"/>
              </a:rPr>
              <a:t>المتطلبات الوظيفية</a:t>
            </a:r>
          </a:p>
          <a:p>
            <a:pPr marL="114300" indent="0" algn="ctr" rtl="1">
              <a:buNone/>
            </a:pPr>
            <a:endParaRPr lang="ar-SY" sz="2400" b="1" dirty="0">
              <a:latin typeface="Traditional Arabic" pitchFamily="18" charset="-78"/>
              <a:cs typeface="Traditional Arabic" pitchFamily="18" charset="-78"/>
            </a:endParaRPr>
          </a:p>
          <a:p>
            <a:pPr marL="571500" lvl="0" indent="-457200" algn="r" rtl="1">
              <a:lnSpc>
                <a:spcPct val="150000"/>
              </a:lnSpc>
              <a:buFont typeface="+mj-lt"/>
              <a:buAutoNum type="arabicPeriod"/>
            </a:pPr>
            <a:r>
              <a:rPr lang="ar-SY" sz="2400" dirty="0">
                <a:latin typeface="Traditional Arabic" pitchFamily="18" charset="-78"/>
                <a:cs typeface="Traditional Arabic" pitchFamily="18" charset="-78"/>
              </a:rPr>
              <a:t>تسجيل دخول وتسجيل خروج </a:t>
            </a:r>
            <a:r>
              <a:rPr lang="en-GB" sz="2400" dirty="0">
                <a:latin typeface="Traditional Arabic" pitchFamily="18" charset="-78"/>
                <a:cs typeface="Traditional Arabic" pitchFamily="18" charset="-78"/>
              </a:rPr>
              <a:t>login and logout</a:t>
            </a:r>
            <a:r>
              <a:rPr lang="ar-SY" sz="2400" dirty="0">
                <a:latin typeface="Traditional Arabic" pitchFamily="18" charset="-78"/>
                <a:cs typeface="Traditional Arabic" pitchFamily="18" charset="-78"/>
              </a:rPr>
              <a:t>.</a:t>
            </a:r>
            <a:endParaRPr lang="en-GB" sz="2400" dirty="0">
              <a:latin typeface="Traditional Arabic" pitchFamily="18" charset="-78"/>
              <a:cs typeface="Traditional Arabic" pitchFamily="18" charset="-78"/>
            </a:endParaRPr>
          </a:p>
          <a:p>
            <a:pPr marL="571500" indent="-457200" algn="r" rtl="1">
              <a:lnSpc>
                <a:spcPct val="150000"/>
              </a:lnSpc>
              <a:buFont typeface="+mj-lt"/>
              <a:buAutoNum type="arabicPeriod"/>
            </a:pPr>
            <a:r>
              <a:rPr lang="ar-SY" sz="2400" dirty="0">
                <a:latin typeface="Traditional Arabic" pitchFamily="18" charset="-78"/>
                <a:cs typeface="Traditional Arabic" pitchFamily="18" charset="-78"/>
              </a:rPr>
              <a:t>إدارة الزبائن من إضافة وتعديل وحذف</a:t>
            </a:r>
            <a:r>
              <a:rPr lang="ar-SY" sz="2400" dirty="0" smtClean="0">
                <a:latin typeface="Traditional Arabic" pitchFamily="18" charset="-78"/>
                <a:cs typeface="Traditional Arabic" pitchFamily="18" charset="-78"/>
              </a:rPr>
              <a:t>.</a:t>
            </a:r>
          </a:p>
          <a:p>
            <a:pPr marL="571500" lvl="0" indent="-457200" algn="r" rtl="1">
              <a:lnSpc>
                <a:spcPct val="150000"/>
              </a:lnSpc>
              <a:buFont typeface="+mj-lt"/>
              <a:buAutoNum type="arabicPeriod"/>
            </a:pPr>
            <a:r>
              <a:rPr lang="ar-SY" sz="2400" dirty="0">
                <a:latin typeface="Traditional Arabic" pitchFamily="18" charset="-78"/>
                <a:cs typeface="Traditional Arabic" pitchFamily="18" charset="-78"/>
              </a:rPr>
              <a:t>إدارة المستخدمين المحتملين </a:t>
            </a:r>
            <a:r>
              <a:rPr lang="en-GB" sz="2400" dirty="0">
                <a:latin typeface="Traditional Arabic" pitchFamily="18" charset="-78"/>
                <a:cs typeface="Traditional Arabic" pitchFamily="18" charset="-78"/>
              </a:rPr>
              <a:t>Leads</a:t>
            </a:r>
            <a:r>
              <a:rPr lang="ar-SY" sz="2400" dirty="0">
                <a:latin typeface="Traditional Arabic" pitchFamily="18" charset="-78"/>
                <a:cs typeface="Traditional Arabic" pitchFamily="18" charset="-78"/>
              </a:rPr>
              <a:t>.</a:t>
            </a:r>
            <a:endParaRPr lang="en-GB" sz="2400" dirty="0">
              <a:latin typeface="Traditional Arabic" pitchFamily="18" charset="-78"/>
              <a:cs typeface="Traditional Arabic" pitchFamily="18" charset="-78"/>
            </a:endParaRPr>
          </a:p>
          <a:p>
            <a:pPr marL="571500" lvl="0" indent="-457200" algn="r" rtl="1">
              <a:lnSpc>
                <a:spcPct val="150000"/>
              </a:lnSpc>
              <a:buFont typeface="+mj-lt"/>
              <a:buAutoNum type="arabicPeriod"/>
            </a:pPr>
            <a:r>
              <a:rPr lang="ar-SY" sz="2400" dirty="0">
                <a:latin typeface="Traditional Arabic" pitchFamily="18" charset="-78"/>
                <a:cs typeface="Traditional Arabic" pitchFamily="18" charset="-78"/>
              </a:rPr>
              <a:t>إدارة المنتجات</a:t>
            </a:r>
            <a:r>
              <a:rPr lang="ar-SY" sz="2400" dirty="0" smtClean="0">
                <a:latin typeface="Traditional Arabic" pitchFamily="18" charset="-78"/>
                <a:cs typeface="Traditional Arabic" pitchFamily="18" charset="-78"/>
              </a:rPr>
              <a:t>.</a:t>
            </a:r>
            <a:endParaRPr lang="en-GB" sz="2400" dirty="0">
              <a:latin typeface="Traditional Arabic" pitchFamily="18" charset="-78"/>
              <a:cs typeface="Traditional Arabic" pitchFamily="18" charset="-78"/>
            </a:endParaRPr>
          </a:p>
        </p:txBody>
      </p:sp>
    </p:spTree>
    <p:extLst>
      <p:ext uri="{BB962C8B-B14F-4D97-AF65-F5344CB8AC3E}">
        <p14:creationId xmlns:p14="http://schemas.microsoft.com/office/powerpoint/2010/main" val="206325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6</a:t>
            </a:fld>
            <a:endParaRPr lang="en"/>
          </a:p>
        </p:txBody>
      </p:sp>
      <p:sp>
        <p:nvSpPr>
          <p:cNvPr id="2" name="عنصر نائب للنص 1"/>
          <p:cNvSpPr>
            <a:spLocks noGrp="1"/>
          </p:cNvSpPr>
          <p:nvPr>
            <p:ph type="body" idx="1"/>
          </p:nvPr>
        </p:nvSpPr>
        <p:spPr>
          <a:xfrm>
            <a:off x="1212354" y="482886"/>
            <a:ext cx="6236413" cy="3904179"/>
          </a:xfrm>
        </p:spPr>
        <p:txBody>
          <a:bodyPr>
            <a:normAutofit fontScale="85000" lnSpcReduction="20000"/>
          </a:bodyPr>
          <a:lstStyle/>
          <a:p>
            <a:pPr marL="114300" indent="0" algn="ctr" rtl="1">
              <a:buNone/>
            </a:pPr>
            <a:r>
              <a:rPr lang="ar-SY" sz="2400" b="1" dirty="0" smtClean="0">
                <a:latin typeface="Traditional Arabic" pitchFamily="18" charset="-78"/>
                <a:cs typeface="Traditional Arabic" pitchFamily="18" charset="-78"/>
              </a:rPr>
              <a:t>المتطلبات الوظيفية</a:t>
            </a:r>
          </a:p>
          <a:p>
            <a:pPr marL="114300" indent="0" algn="ctr" rtl="1">
              <a:buNone/>
            </a:pPr>
            <a:endParaRPr lang="ar-SY" sz="2400" b="1" dirty="0">
              <a:latin typeface="Traditional Arabic" pitchFamily="18" charset="-78"/>
              <a:cs typeface="Traditional Arabic" pitchFamily="18" charset="-78"/>
            </a:endParaRPr>
          </a:p>
          <a:p>
            <a:pPr marL="628650" indent="-514350" algn="r" rtl="1">
              <a:lnSpc>
                <a:spcPct val="150000"/>
              </a:lnSpc>
              <a:buFont typeface="+mj-lt"/>
              <a:buAutoNum type="arabicPeriod" startAt="5"/>
            </a:pPr>
            <a:r>
              <a:rPr lang="ar-SY" sz="2800" dirty="0" smtClean="0">
                <a:latin typeface="Traditional Arabic" pitchFamily="18" charset="-78"/>
                <a:cs typeface="Traditional Arabic" pitchFamily="18" charset="-78"/>
              </a:rPr>
              <a:t>تحديد خطوات البيع </a:t>
            </a:r>
            <a:r>
              <a:rPr lang="en-GB" sz="2800" dirty="0" smtClean="0">
                <a:latin typeface="Traditional Arabic" pitchFamily="18" charset="-78"/>
                <a:cs typeface="Traditional Arabic" pitchFamily="18" charset="-78"/>
              </a:rPr>
              <a:t>sales steps</a:t>
            </a:r>
            <a:r>
              <a:rPr lang="ar-SY" sz="2800" dirty="0" smtClean="0">
                <a:latin typeface="Traditional Arabic" pitchFamily="18" charset="-78"/>
                <a:cs typeface="Traditional Arabic" pitchFamily="18" charset="-78"/>
              </a:rPr>
              <a:t> وتعديلها وحذفها.</a:t>
            </a:r>
          </a:p>
          <a:p>
            <a:pPr marL="628650" indent="-514350" algn="r" rtl="1">
              <a:lnSpc>
                <a:spcPct val="150000"/>
              </a:lnSpc>
              <a:buFont typeface="+mj-lt"/>
              <a:buAutoNum type="arabicPeriod" startAt="5"/>
            </a:pPr>
            <a:r>
              <a:rPr lang="ar-SY" sz="2800" dirty="0" smtClean="0">
                <a:latin typeface="Traditional Arabic" pitchFamily="18" charset="-78"/>
                <a:cs typeface="Traditional Arabic" pitchFamily="18" charset="-78"/>
              </a:rPr>
              <a:t>إنشاء </a:t>
            </a:r>
            <a:r>
              <a:rPr lang="en-GB" sz="2800" dirty="0">
                <a:latin typeface="Traditional Arabic" pitchFamily="18" charset="-78"/>
                <a:cs typeface="Traditional Arabic" pitchFamily="18" charset="-78"/>
              </a:rPr>
              <a:t>opportunity</a:t>
            </a:r>
            <a:r>
              <a:rPr lang="ar-SY" sz="2800" dirty="0">
                <a:latin typeface="Traditional Arabic" pitchFamily="18" charset="-78"/>
                <a:cs typeface="Traditional Arabic" pitchFamily="18" charset="-78"/>
              </a:rPr>
              <a:t> وإدارته وتتبع حالته.</a:t>
            </a:r>
          </a:p>
          <a:p>
            <a:pPr marL="628650" indent="-514350" algn="r" rtl="1">
              <a:lnSpc>
                <a:spcPct val="150000"/>
              </a:lnSpc>
              <a:buFont typeface="+mj-lt"/>
              <a:buAutoNum type="arabicPeriod" startAt="5"/>
            </a:pPr>
            <a:r>
              <a:rPr lang="ar-SY" sz="2800" dirty="0">
                <a:latin typeface="Traditional Arabic" pitchFamily="18" charset="-78"/>
                <a:cs typeface="Traditional Arabic" pitchFamily="18" charset="-78"/>
              </a:rPr>
              <a:t>عرض مخطط القمع (</a:t>
            </a:r>
            <a:r>
              <a:rPr lang="en-GB" sz="2800" dirty="0">
                <a:latin typeface="Traditional Arabic" pitchFamily="18" charset="-78"/>
                <a:cs typeface="Traditional Arabic" pitchFamily="18" charset="-78"/>
              </a:rPr>
              <a:t>Funnel chart</a:t>
            </a:r>
            <a:r>
              <a:rPr lang="ar-SY" sz="2800" dirty="0">
                <a:latin typeface="Traditional Arabic" pitchFamily="18" charset="-78"/>
                <a:cs typeface="Traditional Arabic" pitchFamily="18" charset="-78"/>
              </a:rPr>
              <a:t>).</a:t>
            </a:r>
            <a:endParaRPr lang="en-GB" sz="2800" dirty="0">
              <a:latin typeface="Traditional Arabic" pitchFamily="18" charset="-78"/>
              <a:cs typeface="Traditional Arabic" pitchFamily="18" charset="-78"/>
            </a:endParaRPr>
          </a:p>
          <a:p>
            <a:pPr marL="628650" lvl="0" indent="-514350" algn="r" rtl="1">
              <a:lnSpc>
                <a:spcPct val="150000"/>
              </a:lnSpc>
              <a:buFont typeface="+mj-lt"/>
              <a:buAutoNum type="arabicPeriod" startAt="5"/>
            </a:pPr>
            <a:r>
              <a:rPr lang="ar-SY" sz="2800" dirty="0">
                <a:latin typeface="Traditional Arabic" pitchFamily="18" charset="-78"/>
                <a:cs typeface="Traditional Arabic" pitchFamily="18" charset="-78"/>
              </a:rPr>
              <a:t>إضافة الموظفين وإنشاء حسابات لهم.</a:t>
            </a:r>
          </a:p>
          <a:p>
            <a:pPr marL="628650" lvl="0" indent="-514350" algn="r" rtl="1">
              <a:lnSpc>
                <a:spcPct val="150000"/>
              </a:lnSpc>
              <a:buFont typeface="+mj-lt"/>
              <a:buAutoNum type="arabicPeriod" startAt="5"/>
            </a:pPr>
            <a:r>
              <a:rPr lang="ar-SY" sz="2800" dirty="0" smtClean="0">
                <a:latin typeface="Traditional Arabic" pitchFamily="18" charset="-78"/>
                <a:cs typeface="Traditional Arabic" pitchFamily="18" charset="-78"/>
              </a:rPr>
              <a:t>إدارة خطط العمل التجارية، حيث في كل خطة يتم تحديد الهدف منها وتطبيق تحليل </a:t>
            </a:r>
            <a:r>
              <a:rPr lang="en-GB" sz="2800" dirty="0" smtClean="0">
                <a:latin typeface="Traditional Arabic" pitchFamily="18" charset="-78"/>
                <a:cs typeface="Traditional Arabic" pitchFamily="18" charset="-78"/>
              </a:rPr>
              <a:t>SOWT</a:t>
            </a:r>
            <a:r>
              <a:rPr lang="ar-SY" sz="2800" dirty="0" smtClean="0">
                <a:latin typeface="Traditional Arabic" pitchFamily="18" charset="-78"/>
                <a:cs typeface="Traditional Arabic" pitchFamily="18" charset="-78"/>
              </a:rPr>
              <a:t>، وتحليلات </a:t>
            </a:r>
            <a:r>
              <a:rPr lang="en-GB" sz="2800" dirty="0" err="1" smtClean="0">
                <a:latin typeface="Traditional Arabic" pitchFamily="18" charset="-78"/>
                <a:cs typeface="Traditional Arabic" pitchFamily="18" charset="-78"/>
              </a:rPr>
              <a:t>pareto</a:t>
            </a:r>
            <a:r>
              <a:rPr lang="ar-SY" sz="2800" dirty="0" smtClean="0">
                <a:latin typeface="Traditional Arabic" pitchFamily="18" charset="-78"/>
                <a:cs typeface="Traditional Arabic" pitchFamily="18" charset="-78"/>
              </a:rPr>
              <a:t> و </a:t>
            </a:r>
            <a:r>
              <a:rPr lang="en-GB" sz="2800" dirty="0" smtClean="0">
                <a:latin typeface="Traditional Arabic" pitchFamily="18" charset="-78"/>
                <a:cs typeface="Traditional Arabic" pitchFamily="18" charset="-78"/>
              </a:rPr>
              <a:t>RFM</a:t>
            </a:r>
            <a:r>
              <a:rPr lang="ar-SY" sz="2800" dirty="0" smtClean="0">
                <a:latin typeface="Traditional Arabic" pitchFamily="18" charset="-78"/>
                <a:cs typeface="Traditional Arabic" pitchFamily="18" charset="-78"/>
              </a:rPr>
              <a:t>.</a:t>
            </a:r>
            <a:endParaRPr lang="en-GB" sz="2800" dirty="0">
              <a:latin typeface="Traditional Arabic" pitchFamily="18" charset="-78"/>
              <a:cs typeface="Traditional Arabic" pitchFamily="18" charset="-78"/>
            </a:endParaRPr>
          </a:p>
        </p:txBody>
      </p:sp>
    </p:spTree>
    <p:extLst>
      <p:ext uri="{BB962C8B-B14F-4D97-AF65-F5344CB8AC3E}">
        <p14:creationId xmlns:p14="http://schemas.microsoft.com/office/powerpoint/2010/main" val="247276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1000"/>
                                        <p:tgtEl>
                                          <p:spTgt spid="2">
                                            <p:txEl>
                                              <p:pRg st="6" end="6"/>
                                            </p:txEl>
                                          </p:spTgt>
                                        </p:tgtEl>
                                      </p:cBhvr>
                                    </p:animEffect>
                                    <p:anim calcmode="lin" valueType="num">
                                      <p:cBhvr>
                                        <p:cTn id="2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7</a:t>
            </a:fld>
            <a:endParaRPr lang="en"/>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80924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8</a:t>
            </a:fld>
            <a:endParaRPr lang="e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9144000" cy="5143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413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عنصر نائب لرقم الشريحة 4"/>
          <p:cNvSpPr>
            <a:spLocks noGrp="1"/>
          </p:cNvSpPr>
          <p:nvPr>
            <p:ph type="sldNum" idx="12"/>
          </p:nvPr>
        </p:nvSpPr>
        <p:spPr/>
        <p:txBody>
          <a:bodyPr/>
          <a:lstStyle/>
          <a:p>
            <a:fld id="{00000000-1234-1234-1234-123412341234}" type="slidenum">
              <a:rPr lang="en" smtClean="0"/>
              <a:pPr/>
              <a:t>9</a:t>
            </a:fld>
            <a:endParaRPr lang="en"/>
          </a:p>
        </p:txBody>
      </p:sp>
      <p:pic>
        <p:nvPicPr>
          <p:cNvPr id="3" name="صورة 2"/>
          <p:cNvPicPr/>
          <p:nvPr/>
        </p:nvPicPr>
        <p:blipFill>
          <a:blip r:embed="rId3"/>
          <a:stretch>
            <a:fillRect/>
          </a:stretch>
        </p:blipFill>
        <p:spPr>
          <a:xfrm>
            <a:off x="0" y="0"/>
            <a:ext cx="9144000" cy="5143451"/>
          </a:xfrm>
          <a:prstGeom prst="rect">
            <a:avLst/>
          </a:prstGeom>
        </p:spPr>
      </p:pic>
    </p:spTree>
    <p:extLst>
      <p:ext uri="{BB962C8B-B14F-4D97-AF65-F5344CB8AC3E}">
        <p14:creationId xmlns:p14="http://schemas.microsoft.com/office/powerpoint/2010/main" val="2374912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TotalTime>
  <Words>237</Words>
  <Application>Microsoft Office PowerPoint</Application>
  <PresentationFormat>عرض على الشاشة (9:16)‏</PresentationFormat>
  <Paragraphs>46</Paragraphs>
  <Slides>13</Slides>
  <Notes>1</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13</vt:i4>
      </vt:variant>
    </vt:vector>
  </HeadingPairs>
  <TitlesOfParts>
    <vt:vector size="18" baseType="lpstr">
      <vt:lpstr>Arial</vt:lpstr>
      <vt:lpstr>Calibri</vt:lpstr>
      <vt:lpstr>Traditional Arabic</vt:lpstr>
      <vt:lpstr>Times New Roman</vt:lpstr>
      <vt:lpstr>نسق Office</vt:lpstr>
      <vt:lpstr>موقع ويب لإدارة علاقات العملاء CRM إعداد الطلاب: احمد تركمان – مايا أحمد ناصر إشراف: د. باسل حسن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Base>https://www.freepptbackgrounds.net</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PPT Backgrounds</dc:title>
  <dc:subject>Powerpoint and Google Slides</dc:subject>
  <dc:creator>Freepptbackgrounds.net</dc:creator>
  <cp:keywords>powerpoint, template, google, slide, backgrounds</cp:keywords>
  <dc:description>Download free Powerpoint Backgrounds and Templates</dc:description>
  <cp:lastModifiedBy>Simon</cp:lastModifiedBy>
  <cp:revision>325</cp:revision>
  <dcterms:modified xsi:type="dcterms:W3CDTF">2023-08-21T12:14:57Z</dcterms:modified>
  <cp:category>Powerpoint and Google Slide Templates</cp:category>
</cp:coreProperties>
</file>