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59" r:id="rId4"/>
    <p:sldId id="258" r:id="rId5"/>
    <p:sldId id="260" r:id="rId6"/>
    <p:sldId id="261" r:id="rId7"/>
    <p:sldId id="262" r:id="rId8"/>
    <p:sldId id="267"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8D7C5-6672-46FB-B9F6-D9AF3816654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1D75326-BC92-409F-8F80-610F37A27CB0}">
      <dgm:prSet/>
      <dgm:spPr/>
      <dgm:t>
        <a:bodyPr/>
        <a:lstStyle/>
        <a:p>
          <a:pPr>
            <a:lnSpc>
              <a:spcPct val="100000"/>
            </a:lnSpc>
          </a:pPr>
          <a:r>
            <a:rPr lang="en-US"/>
            <a:t>Azure Functions</a:t>
          </a:r>
          <a:endParaRPr lang="en-US" dirty="0"/>
        </a:p>
      </dgm:t>
    </dgm:pt>
    <dgm:pt modelId="{02F66377-D53F-4BC5-99C9-2AB324010F05}" type="parTrans" cxnId="{9C40BC3D-B39B-4C72-AE83-0BFEFD31DA9F}">
      <dgm:prSet/>
      <dgm:spPr/>
      <dgm:t>
        <a:bodyPr/>
        <a:lstStyle/>
        <a:p>
          <a:endParaRPr lang="en-US"/>
        </a:p>
      </dgm:t>
    </dgm:pt>
    <dgm:pt modelId="{A3C2B820-E986-434D-ADBB-E44F9064B28E}" type="sibTrans" cxnId="{9C40BC3D-B39B-4C72-AE83-0BFEFD31DA9F}">
      <dgm:prSet/>
      <dgm:spPr/>
      <dgm:t>
        <a:bodyPr/>
        <a:lstStyle/>
        <a:p>
          <a:endParaRPr lang="en-US"/>
        </a:p>
      </dgm:t>
    </dgm:pt>
    <dgm:pt modelId="{93116D4F-2319-4B8B-B967-88E7AFB1A0D7}">
      <dgm:prSet/>
      <dgm:spPr/>
      <dgm:t>
        <a:bodyPr/>
        <a:lstStyle/>
        <a:p>
          <a:pPr>
            <a:lnSpc>
              <a:spcPct val="100000"/>
            </a:lnSpc>
          </a:pPr>
          <a:r>
            <a:rPr lang="en-US"/>
            <a:t>Microsoft Cognitive Services</a:t>
          </a:r>
        </a:p>
      </dgm:t>
    </dgm:pt>
    <dgm:pt modelId="{37601010-248E-4AC3-8EC0-17499B0758F4}" type="parTrans" cxnId="{1566E8D3-6D18-4FA9-A65B-5E3B13596B86}">
      <dgm:prSet/>
      <dgm:spPr/>
      <dgm:t>
        <a:bodyPr/>
        <a:lstStyle/>
        <a:p>
          <a:endParaRPr lang="en-US"/>
        </a:p>
      </dgm:t>
    </dgm:pt>
    <dgm:pt modelId="{A0F18738-DE8E-4DB0-B390-865373C6EF9E}" type="sibTrans" cxnId="{1566E8D3-6D18-4FA9-A65B-5E3B13596B86}">
      <dgm:prSet/>
      <dgm:spPr/>
      <dgm:t>
        <a:bodyPr/>
        <a:lstStyle/>
        <a:p>
          <a:endParaRPr lang="en-US"/>
        </a:p>
      </dgm:t>
    </dgm:pt>
    <dgm:pt modelId="{2D838289-778D-4C65-876A-EDF9EC484866}" type="pres">
      <dgm:prSet presAssocID="{7E88D7C5-6672-46FB-B9F6-D9AF38166543}" presName="root" presStyleCnt="0">
        <dgm:presLayoutVars>
          <dgm:dir/>
          <dgm:resizeHandles val="exact"/>
        </dgm:presLayoutVars>
      </dgm:prSet>
      <dgm:spPr/>
    </dgm:pt>
    <dgm:pt modelId="{52F0A139-6441-4E24-A2F0-EF75C21AB283}" type="pres">
      <dgm:prSet presAssocID="{71D75326-BC92-409F-8F80-610F37A27CB0}" presName="compNode" presStyleCnt="0"/>
      <dgm:spPr/>
    </dgm:pt>
    <dgm:pt modelId="{9F4AE211-08C8-42A4-BB7C-FD1B32989FD3}" type="pres">
      <dgm:prSet presAssocID="{71D75326-BC92-409F-8F80-610F37A27CB0}" presName="iconRect" presStyleLbl="node1" presStyleIdx="0" presStyleCnt="2"/>
      <dgm:spPr>
        <a:blipFill rotWithShape="1">
          <a:blip xmlns:r="http://schemas.openxmlformats.org/officeDocument/2006/relationships" r:embed="rId1"/>
          <a:srcRect/>
          <a:stretch>
            <a:fillRect l="-25000" r="-25000"/>
          </a:stretch>
        </a:blipFill>
        <a:ln>
          <a:noFill/>
        </a:ln>
      </dgm:spPr>
    </dgm:pt>
    <dgm:pt modelId="{11ABB570-FA7A-4B20-B97A-8FEBE3C5671F}" type="pres">
      <dgm:prSet presAssocID="{71D75326-BC92-409F-8F80-610F37A27CB0}" presName="spaceRect" presStyleCnt="0"/>
      <dgm:spPr/>
    </dgm:pt>
    <dgm:pt modelId="{963C8277-8762-47C5-9640-D69275D1E2FC}" type="pres">
      <dgm:prSet presAssocID="{71D75326-BC92-409F-8F80-610F37A27CB0}" presName="textRect" presStyleLbl="revTx" presStyleIdx="0" presStyleCnt="2">
        <dgm:presLayoutVars>
          <dgm:chMax val="1"/>
          <dgm:chPref val="1"/>
        </dgm:presLayoutVars>
      </dgm:prSet>
      <dgm:spPr/>
    </dgm:pt>
    <dgm:pt modelId="{11D93583-2E44-4E62-AA52-C5573D5FDAEF}" type="pres">
      <dgm:prSet presAssocID="{A3C2B820-E986-434D-ADBB-E44F9064B28E}" presName="sibTrans" presStyleCnt="0"/>
      <dgm:spPr/>
    </dgm:pt>
    <dgm:pt modelId="{4AA03BAB-8BC4-45C9-8BCF-63C7879A7617}" type="pres">
      <dgm:prSet presAssocID="{93116D4F-2319-4B8B-B967-88E7AFB1A0D7}" presName="compNode" presStyleCnt="0"/>
      <dgm:spPr/>
    </dgm:pt>
    <dgm:pt modelId="{F7D45437-3EC6-4501-B827-AA092D70745A}" type="pres">
      <dgm:prSet presAssocID="{93116D4F-2319-4B8B-B967-88E7AFB1A0D7}" presName="iconRect" presStyleLbl="node1" presStyleIdx="1" presStyleCnt="2"/>
      <dgm:spPr>
        <a:blipFill rotWithShape="1">
          <a:blip xmlns:r="http://schemas.openxmlformats.org/officeDocument/2006/relationships" r:embed="rId2"/>
          <a:srcRect/>
          <a:stretch>
            <a:fillRect/>
          </a:stretch>
        </a:blipFill>
        <a:ln>
          <a:noFill/>
        </a:ln>
      </dgm:spPr>
      <dgm:extLst>
        <a:ext uri="{E40237B7-FDA0-4F09-8148-C483321AD2D9}">
          <dgm14:cNvPr xmlns:dgm14="http://schemas.microsoft.com/office/drawing/2010/diagram" id="0" name="" descr="Head with Gears"/>
        </a:ext>
      </dgm:extLst>
    </dgm:pt>
    <dgm:pt modelId="{43050F30-79E5-4AF6-9494-34445E60E297}" type="pres">
      <dgm:prSet presAssocID="{93116D4F-2319-4B8B-B967-88E7AFB1A0D7}" presName="spaceRect" presStyleCnt="0"/>
      <dgm:spPr/>
    </dgm:pt>
    <dgm:pt modelId="{4B2F6CE4-ACB4-45C5-AAFF-6DA4D25AEB0A}" type="pres">
      <dgm:prSet presAssocID="{93116D4F-2319-4B8B-B967-88E7AFB1A0D7}" presName="textRect" presStyleLbl="revTx" presStyleIdx="1" presStyleCnt="2">
        <dgm:presLayoutVars>
          <dgm:chMax val="1"/>
          <dgm:chPref val="1"/>
        </dgm:presLayoutVars>
      </dgm:prSet>
      <dgm:spPr/>
    </dgm:pt>
  </dgm:ptLst>
  <dgm:cxnLst>
    <dgm:cxn modelId="{2D26620C-26E3-4EFC-BC37-C846D06B9D16}" type="presOf" srcId="{93116D4F-2319-4B8B-B967-88E7AFB1A0D7}" destId="{4B2F6CE4-ACB4-45C5-AAFF-6DA4D25AEB0A}" srcOrd="0" destOrd="0" presId="urn:microsoft.com/office/officeart/2018/2/layout/IconLabelList"/>
    <dgm:cxn modelId="{B252CD16-7365-410E-A287-045FD34C9766}" type="presOf" srcId="{7E88D7C5-6672-46FB-B9F6-D9AF38166543}" destId="{2D838289-778D-4C65-876A-EDF9EC484866}" srcOrd="0" destOrd="0" presId="urn:microsoft.com/office/officeart/2018/2/layout/IconLabelList"/>
    <dgm:cxn modelId="{402CAA30-248E-4219-9914-FB2F17C493B7}" type="presOf" srcId="{71D75326-BC92-409F-8F80-610F37A27CB0}" destId="{963C8277-8762-47C5-9640-D69275D1E2FC}" srcOrd="0" destOrd="0" presId="urn:microsoft.com/office/officeart/2018/2/layout/IconLabelList"/>
    <dgm:cxn modelId="{9C40BC3D-B39B-4C72-AE83-0BFEFD31DA9F}" srcId="{7E88D7C5-6672-46FB-B9F6-D9AF38166543}" destId="{71D75326-BC92-409F-8F80-610F37A27CB0}" srcOrd="0" destOrd="0" parTransId="{02F66377-D53F-4BC5-99C9-2AB324010F05}" sibTransId="{A3C2B820-E986-434D-ADBB-E44F9064B28E}"/>
    <dgm:cxn modelId="{1566E8D3-6D18-4FA9-A65B-5E3B13596B86}" srcId="{7E88D7C5-6672-46FB-B9F6-D9AF38166543}" destId="{93116D4F-2319-4B8B-B967-88E7AFB1A0D7}" srcOrd="1" destOrd="0" parTransId="{37601010-248E-4AC3-8EC0-17499B0758F4}" sibTransId="{A0F18738-DE8E-4DB0-B390-865373C6EF9E}"/>
    <dgm:cxn modelId="{74298A6B-DE84-487B-921B-54C9643921D4}" type="presParOf" srcId="{2D838289-778D-4C65-876A-EDF9EC484866}" destId="{52F0A139-6441-4E24-A2F0-EF75C21AB283}" srcOrd="0" destOrd="0" presId="urn:microsoft.com/office/officeart/2018/2/layout/IconLabelList"/>
    <dgm:cxn modelId="{9916CCF6-56EC-46B7-BCC1-D13250ADDFDF}" type="presParOf" srcId="{52F0A139-6441-4E24-A2F0-EF75C21AB283}" destId="{9F4AE211-08C8-42A4-BB7C-FD1B32989FD3}" srcOrd="0" destOrd="0" presId="urn:microsoft.com/office/officeart/2018/2/layout/IconLabelList"/>
    <dgm:cxn modelId="{AE8ED508-1802-4A86-8B08-10A478445519}" type="presParOf" srcId="{52F0A139-6441-4E24-A2F0-EF75C21AB283}" destId="{11ABB570-FA7A-4B20-B97A-8FEBE3C5671F}" srcOrd="1" destOrd="0" presId="urn:microsoft.com/office/officeart/2018/2/layout/IconLabelList"/>
    <dgm:cxn modelId="{352618B9-E45B-447F-8089-471BDEB4AADA}" type="presParOf" srcId="{52F0A139-6441-4E24-A2F0-EF75C21AB283}" destId="{963C8277-8762-47C5-9640-D69275D1E2FC}" srcOrd="2" destOrd="0" presId="urn:microsoft.com/office/officeart/2018/2/layout/IconLabelList"/>
    <dgm:cxn modelId="{436440F5-D321-41DC-B5C2-2D82A45A7538}" type="presParOf" srcId="{2D838289-778D-4C65-876A-EDF9EC484866}" destId="{11D93583-2E44-4E62-AA52-C5573D5FDAEF}" srcOrd="1" destOrd="0" presId="urn:microsoft.com/office/officeart/2018/2/layout/IconLabelList"/>
    <dgm:cxn modelId="{D99CB6A0-5897-4BFA-A733-FD01954DC193}" type="presParOf" srcId="{2D838289-778D-4C65-876A-EDF9EC484866}" destId="{4AA03BAB-8BC4-45C9-8BCF-63C7879A7617}" srcOrd="2" destOrd="0" presId="urn:microsoft.com/office/officeart/2018/2/layout/IconLabelList"/>
    <dgm:cxn modelId="{37B1D0B5-E81E-42AF-B7D5-B155E370BDB6}" type="presParOf" srcId="{4AA03BAB-8BC4-45C9-8BCF-63C7879A7617}" destId="{F7D45437-3EC6-4501-B827-AA092D70745A}" srcOrd="0" destOrd="0" presId="urn:microsoft.com/office/officeart/2018/2/layout/IconLabelList"/>
    <dgm:cxn modelId="{BE569D37-31FC-43C7-BB9D-83FA0052B8A8}" type="presParOf" srcId="{4AA03BAB-8BC4-45C9-8BCF-63C7879A7617}" destId="{43050F30-79E5-4AF6-9494-34445E60E297}" srcOrd="1" destOrd="0" presId="urn:microsoft.com/office/officeart/2018/2/layout/IconLabelList"/>
    <dgm:cxn modelId="{3E7980E7-91BD-4B9D-999B-00718CDC7DC0}" type="presParOf" srcId="{4AA03BAB-8BC4-45C9-8BCF-63C7879A7617}" destId="{4B2F6CE4-ACB4-45C5-AAFF-6DA4D25AEB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AE211-08C8-42A4-BB7C-FD1B32989FD3}">
      <dsp:nvSpPr>
        <dsp:cNvPr id="0" name=""/>
        <dsp:cNvSpPr/>
      </dsp:nvSpPr>
      <dsp:spPr>
        <a:xfrm>
          <a:off x="1883273" y="154951"/>
          <a:ext cx="1944000" cy="1944000"/>
        </a:xfrm>
        <a:prstGeom prst="rect">
          <a:avLst/>
        </a:prstGeom>
        <a:blipFill rotWithShape="1">
          <a:blip xmlns:r="http://schemas.openxmlformats.org/officeDocument/2006/relationships" r:embed="rId1"/>
          <a:srcRect/>
          <a:stretch>
            <a:fillRect l="-25000" r="-25000"/>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3C8277-8762-47C5-9640-D69275D1E2FC}">
      <dsp:nvSpPr>
        <dsp:cNvPr id="0" name=""/>
        <dsp:cNvSpPr/>
      </dsp:nvSpPr>
      <dsp:spPr>
        <a:xfrm>
          <a:off x="695272" y="25691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a:t>Azure Functions</a:t>
          </a:r>
          <a:endParaRPr lang="en-US" sz="2900" kern="1200" dirty="0"/>
        </a:p>
      </dsp:txBody>
      <dsp:txXfrm>
        <a:off x="695272" y="2569153"/>
        <a:ext cx="4320000" cy="720000"/>
      </dsp:txXfrm>
    </dsp:sp>
    <dsp:sp modelId="{F7D45437-3EC6-4501-B827-AA092D70745A}">
      <dsp:nvSpPr>
        <dsp:cNvPr id="0" name=""/>
        <dsp:cNvSpPr/>
      </dsp:nvSpPr>
      <dsp:spPr>
        <a:xfrm>
          <a:off x="6959273" y="154951"/>
          <a:ext cx="1944000" cy="1944000"/>
        </a:xfrm>
        <a:prstGeom prst="rect">
          <a:avLst/>
        </a:prstGeom>
        <a:blipFill rotWithShape="1">
          <a:blip xmlns:r="http://schemas.openxmlformats.org/officeDocument/2006/relationships" r:embed="rId2"/>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2F6CE4-ACB4-45C5-AAFF-6DA4D25AEB0A}">
      <dsp:nvSpPr>
        <dsp:cNvPr id="0" name=""/>
        <dsp:cNvSpPr/>
      </dsp:nvSpPr>
      <dsp:spPr>
        <a:xfrm>
          <a:off x="5771273" y="25691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a:t>Microsoft Cognitive Services</a:t>
          </a:r>
        </a:p>
      </dsp:txBody>
      <dsp:txXfrm>
        <a:off x="5771273" y="256915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795A2-29E7-42C1-A935-5064B8E90DDD}" type="datetimeFigureOut">
              <a:rPr lang="en-GB" smtClean="0"/>
              <a:t>18/11/2019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BE56C-F349-423E-8194-B3D00624930D}" type="slidenum">
              <a:rPr lang="en-GB" smtClean="0"/>
              <a:t>‹#›</a:t>
            </a:fld>
            <a:endParaRPr lang="en-GB"/>
          </a:p>
        </p:txBody>
      </p:sp>
    </p:spTree>
    <p:extLst>
      <p:ext uri="{BB962C8B-B14F-4D97-AF65-F5344CB8AC3E}">
        <p14:creationId xmlns:p14="http://schemas.microsoft.com/office/powerpoint/2010/main" val="1044998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Serverless computing </a:t>
            </a:r>
            <a:r>
              <a:rPr lang="en-GB" sz="1200" b="0" i="0" kern="1200" dirty="0">
                <a:solidFill>
                  <a:schemeClr val="tx1"/>
                </a:solidFill>
                <a:effectLst/>
                <a:latin typeface="+mn-lt"/>
                <a:ea typeface="+mn-ea"/>
                <a:cs typeface="+mn-cs"/>
              </a:rPr>
              <a:t>is a cloud-computing execution model in which the cloud provider runs the server, and dynamically manages the allocation of machine resources. Pricing is based on the actual amount of resources consumed by an application, rather than on pre-purchased units of capacity</a:t>
            </a:r>
            <a:endParaRPr lang="en-GB" dirty="0"/>
          </a:p>
        </p:txBody>
      </p:sp>
      <p:sp>
        <p:nvSpPr>
          <p:cNvPr id="4" name="Slide Number Placeholder 3"/>
          <p:cNvSpPr>
            <a:spLocks noGrp="1"/>
          </p:cNvSpPr>
          <p:nvPr>
            <p:ph type="sldNum" sz="quarter" idx="5"/>
          </p:nvPr>
        </p:nvSpPr>
        <p:spPr/>
        <p:txBody>
          <a:bodyPr/>
          <a:lstStyle/>
          <a:p>
            <a:fld id="{003BE56C-F349-423E-8194-B3D00624930D}" type="slidenum">
              <a:rPr lang="en-GB" smtClean="0"/>
              <a:t>5</a:t>
            </a:fld>
            <a:endParaRPr lang="en-GB"/>
          </a:p>
        </p:txBody>
      </p:sp>
    </p:spTree>
    <p:extLst>
      <p:ext uri="{BB962C8B-B14F-4D97-AF65-F5344CB8AC3E}">
        <p14:creationId xmlns:p14="http://schemas.microsoft.com/office/powerpoint/2010/main" val="416154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6E974D-80A8-441B-BD84-3A8DEAA116CB}"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1279474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E974D-80A8-441B-BD84-3A8DEAA116CB}" type="datetimeFigureOut">
              <a:rPr lang="en-GB" smtClean="0"/>
              <a:t>18/11/2019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73981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E974D-80A8-441B-BD84-3A8DEAA116CB}" type="datetimeFigureOut">
              <a:rPr lang="en-GB" smtClean="0"/>
              <a:t>18/11/2019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219064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E974D-80A8-441B-BD84-3A8DEAA116CB}"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144762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E974D-80A8-441B-BD84-3A8DEAA116CB}"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287583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6E974D-80A8-441B-BD84-3A8DEAA116CB}" type="datetimeFigureOut">
              <a:rPr lang="en-GB" smtClean="0"/>
              <a:t>18/11/2019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8730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06E974D-80A8-441B-BD84-3A8DEAA116CB}" type="datetimeFigureOut">
              <a:rPr lang="en-GB" smtClean="0"/>
              <a:t>18/11/2019</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227834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06E974D-80A8-441B-BD84-3A8DEAA116CB}" type="datetimeFigureOut">
              <a:rPr lang="en-GB" smtClean="0"/>
              <a:t>18/11/2019</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49944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6E974D-80A8-441B-BD84-3A8DEAA116CB}"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165197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6E974D-80A8-441B-BD84-3A8DEAA116CB}" type="datetimeFigureOut">
              <a:rPr lang="en-GB" smtClean="0"/>
              <a:t>18/11/2019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52383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6E974D-80A8-441B-BD84-3A8DEAA116CB}" type="datetimeFigureOut">
              <a:rPr lang="en-GB" smtClean="0"/>
              <a:t>18/11/2019</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46238B77-C733-48B9-895E-2DD763635F73}" type="slidenum">
              <a:rPr lang="en-GB" smtClean="0"/>
              <a:t>‹#›</a:t>
            </a:fld>
            <a:endParaRPr lang="en-GB"/>
          </a:p>
        </p:txBody>
      </p:sp>
    </p:spTree>
    <p:extLst>
      <p:ext uri="{BB962C8B-B14F-4D97-AF65-F5344CB8AC3E}">
        <p14:creationId xmlns:p14="http://schemas.microsoft.com/office/powerpoint/2010/main" val="259885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06E974D-80A8-441B-BD84-3A8DEAA116CB}" type="datetimeFigureOut">
              <a:rPr lang="en-GB" smtClean="0"/>
              <a:t>18/11/2019</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238B77-C733-48B9-895E-2DD763635F73}" type="slidenum">
              <a:rPr lang="en-GB" smtClean="0"/>
              <a:t>‹#›</a:t>
            </a:fld>
            <a:endParaRPr lang="en-GB"/>
          </a:p>
        </p:txBody>
      </p:sp>
    </p:spTree>
    <p:extLst>
      <p:ext uri="{BB962C8B-B14F-4D97-AF65-F5344CB8AC3E}">
        <p14:creationId xmlns:p14="http://schemas.microsoft.com/office/powerpoint/2010/main" val="41506186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learn/browse/?products=azure-cognitive-services" TargetMode="External"/><Relationship Id="rId2" Type="http://schemas.openxmlformats.org/officeDocument/2006/relationships/hyperlink" Target="https://docs.microsoft.com/en-us/learn/browse/?products=azure-functions" TargetMode="External"/><Relationship Id="rId1" Type="http://schemas.openxmlformats.org/officeDocument/2006/relationships/slideLayout" Target="../slideLayouts/slideLayout2.xml"/><Relationship Id="rId5" Type="http://schemas.openxmlformats.org/officeDocument/2006/relationships/hyperlink" Target="https://docs.microsoft.com/en-us/learn/certifications/browse/?products=azure" TargetMode="External"/><Relationship Id="rId4" Type="http://schemas.openxmlformats.org/officeDocument/2006/relationships/hyperlink" Target="https://www.pluralsight.com/partners/microsoft/azur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orldemojiday.com/statistics" TargetMode="External"/><Relationship Id="rId7" Type="http://schemas.openxmlformats.org/officeDocument/2006/relationships/hyperlink" Target="https://www.wired.com/story/guide-emoji/" TargetMode="External"/><Relationship Id="rId2" Type="http://schemas.openxmlformats.org/officeDocument/2006/relationships/hyperlink" Target="https://www.brandwatch.com/blog/6-facts-about-emojis-found-using-new-analysis/" TargetMode="External"/><Relationship Id="rId1" Type="http://schemas.openxmlformats.org/officeDocument/2006/relationships/slideLayout" Target="../slideLayouts/slideLayout2.xml"/><Relationship Id="rId6" Type="http://schemas.openxmlformats.org/officeDocument/2006/relationships/hyperlink" Target="http://worldemojiawards.com/" TargetMode="External"/><Relationship Id="rId5" Type="http://schemas.openxmlformats.org/officeDocument/2006/relationships/hyperlink" Target="https://www.unicode.org/emoji/charts/emoji-counts.html" TargetMode="External"/><Relationship Id="rId4" Type="http://schemas.openxmlformats.org/officeDocument/2006/relationships/hyperlink" Target="https://www.statista.com/statistics/951960/number-of-emojis-used-posts-instagram/" TargetMode="External"/><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eMojifier Logo Icon">
            <a:extLst>
              <a:ext uri="{FF2B5EF4-FFF2-40B4-BE49-F238E27FC236}">
                <a16:creationId xmlns:a16="http://schemas.microsoft.com/office/drawing/2014/main" id="{4AF0FF04-48B7-4888-ABE0-5F10A00E8D9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9349" b="1440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31B240-393E-4281-81B8-5A3515001925}"/>
              </a:ext>
            </a:extLst>
          </p:cNvPr>
          <p:cNvSpPr>
            <a:spLocks noGrp="1"/>
          </p:cNvSpPr>
          <p:nvPr>
            <p:ph type="ctrTitle"/>
          </p:nvPr>
        </p:nvSpPr>
        <p:spPr>
          <a:xfrm>
            <a:off x="1069848" y="1298448"/>
            <a:ext cx="7315200" cy="3255264"/>
          </a:xfrm>
        </p:spPr>
        <p:txBody>
          <a:bodyPr>
            <a:normAutofit/>
          </a:bodyPr>
          <a:lstStyle/>
          <a:p>
            <a:r>
              <a:rPr lang="en-US">
                <a:solidFill>
                  <a:schemeClr val="tx1"/>
                </a:solidFill>
              </a:rPr>
              <a:t>Building the Mojifier</a:t>
            </a:r>
            <a:endParaRPr lang="en-GB">
              <a:solidFill>
                <a:schemeClr val="tx1"/>
              </a:solidFill>
            </a:endParaRPr>
          </a:p>
        </p:txBody>
      </p:sp>
      <p:sp>
        <p:nvSpPr>
          <p:cNvPr id="3" name="Subtitle 2">
            <a:extLst>
              <a:ext uri="{FF2B5EF4-FFF2-40B4-BE49-F238E27FC236}">
                <a16:creationId xmlns:a16="http://schemas.microsoft.com/office/drawing/2014/main" id="{56CAE2E9-AE2E-4449-844C-446FF0A0075F}"/>
              </a:ext>
            </a:extLst>
          </p:cNvPr>
          <p:cNvSpPr>
            <a:spLocks noGrp="1"/>
          </p:cNvSpPr>
          <p:nvPr>
            <p:ph type="subTitle" idx="1"/>
          </p:nvPr>
        </p:nvSpPr>
        <p:spPr>
          <a:xfrm>
            <a:off x="1100015" y="4670246"/>
            <a:ext cx="7315200" cy="914400"/>
          </a:xfrm>
        </p:spPr>
        <p:txBody>
          <a:bodyPr>
            <a:normAutofit/>
          </a:bodyPr>
          <a:lstStyle/>
          <a:p>
            <a:r>
              <a:rPr lang="en-US">
                <a:solidFill>
                  <a:schemeClr val="tx1"/>
                </a:solidFill>
              </a:rPr>
              <a:t>Using Azure Functions and Microsoft Cognitive Services</a:t>
            </a:r>
            <a:endParaRPr lang="en-GB">
              <a:solidFill>
                <a:schemeClr val="tx1"/>
              </a:solidFill>
            </a:endParaRPr>
          </a:p>
        </p:txBody>
      </p:sp>
    </p:spTree>
    <p:extLst>
      <p:ext uri="{BB962C8B-B14F-4D97-AF65-F5344CB8AC3E}">
        <p14:creationId xmlns:p14="http://schemas.microsoft.com/office/powerpoint/2010/main" val="42792136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89E822-4533-4320-A3CC-5010A919673E}"/>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How much does it cost?</a:t>
            </a:r>
          </a:p>
        </p:txBody>
      </p:sp>
      <p:pic>
        <p:nvPicPr>
          <p:cNvPr id="5" name="Content Placeholder 4">
            <a:extLst>
              <a:ext uri="{FF2B5EF4-FFF2-40B4-BE49-F238E27FC236}">
                <a16:creationId xmlns:a16="http://schemas.microsoft.com/office/drawing/2014/main" id="{8992BB01-8AC0-42F9-9BAA-8230F47AF819}"/>
              </a:ext>
            </a:extLst>
          </p:cNvPr>
          <p:cNvPicPr>
            <a:picLocks noGrp="1" noChangeAspect="1"/>
          </p:cNvPicPr>
          <p:nvPr>
            <p:ph idx="1"/>
          </p:nvPr>
        </p:nvPicPr>
        <p:blipFill>
          <a:blip r:embed="rId2"/>
          <a:stretch>
            <a:fillRect/>
          </a:stretch>
        </p:blipFill>
        <p:spPr>
          <a:xfrm>
            <a:off x="1739252" y="484632"/>
            <a:ext cx="9298709" cy="3556755"/>
          </a:xfrm>
          <a:prstGeom prst="rect">
            <a:avLst/>
          </a:prstGeom>
        </p:spPr>
      </p:pic>
    </p:spTree>
    <p:extLst>
      <p:ext uri="{BB962C8B-B14F-4D97-AF65-F5344CB8AC3E}">
        <p14:creationId xmlns:p14="http://schemas.microsoft.com/office/powerpoint/2010/main" val="222470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177129-CB56-48B0-B073-51A65AFF3CB1}"/>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a:solidFill>
                  <a:schemeClr val="accent1"/>
                </a:solidFill>
              </a:rPr>
              <a:t>Let’s build the Mojifier!</a:t>
            </a:r>
          </a:p>
        </p:txBody>
      </p:sp>
    </p:spTree>
    <p:extLst>
      <p:ext uri="{BB962C8B-B14F-4D97-AF65-F5344CB8AC3E}">
        <p14:creationId xmlns:p14="http://schemas.microsoft.com/office/powerpoint/2010/main" val="265631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0413-9940-4330-A70F-2C7BDEF344B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A075C4A-D280-4609-AF4E-DBB96CE2721A}"/>
              </a:ext>
            </a:extLst>
          </p:cNvPr>
          <p:cNvSpPr>
            <a:spLocks noGrp="1"/>
          </p:cNvSpPr>
          <p:nvPr>
            <p:ph idx="1"/>
          </p:nvPr>
        </p:nvSpPr>
        <p:spPr/>
        <p:txBody>
          <a:bodyPr/>
          <a:lstStyle/>
          <a:p>
            <a:r>
              <a:rPr lang="en-US" dirty="0"/>
              <a:t>Learn about serverless applications and azure functions: </a:t>
            </a:r>
            <a:r>
              <a:rPr lang="en-US" dirty="0">
                <a:hlinkClick r:id="rId2"/>
              </a:rPr>
              <a:t>https://docs.microsoft.com/en-us/learn/browse/?products=azure-functions</a:t>
            </a:r>
            <a:endParaRPr lang="en-US" dirty="0"/>
          </a:p>
          <a:p>
            <a:r>
              <a:rPr lang="en-US" dirty="0"/>
              <a:t>Learn about Microsoft Cognitive Services: </a:t>
            </a:r>
            <a:r>
              <a:rPr lang="en-US" dirty="0">
                <a:hlinkClick r:id="rId3"/>
              </a:rPr>
              <a:t>https://docs.microsoft.com/en-us/learn/browse/?products=azure-cognitive-services</a:t>
            </a:r>
            <a:endParaRPr lang="en-US" dirty="0"/>
          </a:p>
          <a:p>
            <a:r>
              <a:rPr lang="en-US" dirty="0"/>
              <a:t>Learn for free on Pluralsight about Microsoft Azure:</a:t>
            </a:r>
            <a:br>
              <a:rPr lang="en-US" dirty="0"/>
            </a:br>
            <a:r>
              <a:rPr lang="en-US" dirty="0">
                <a:hlinkClick r:id="rId4"/>
              </a:rPr>
              <a:t>https://www.pluralsight.com/partners/microsoft/azure</a:t>
            </a:r>
            <a:endParaRPr lang="en-US" dirty="0"/>
          </a:p>
          <a:p>
            <a:r>
              <a:rPr lang="en-US" dirty="0"/>
              <a:t>Become an Azure Champ with Certifications: </a:t>
            </a:r>
            <a:r>
              <a:rPr lang="en-US" dirty="0">
                <a:hlinkClick r:id="rId5"/>
              </a:rPr>
              <a:t>https://docs.microsoft.com/en-us/learn/certifications/browse/?products=azure</a:t>
            </a:r>
            <a:endParaRPr lang="en-US" dirty="0"/>
          </a:p>
        </p:txBody>
      </p:sp>
    </p:spTree>
    <p:extLst>
      <p:ext uri="{BB962C8B-B14F-4D97-AF65-F5344CB8AC3E}">
        <p14:creationId xmlns:p14="http://schemas.microsoft.com/office/powerpoint/2010/main" val="260901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3F78-14BA-4100-B4E7-C1CFEE48BE73}"/>
              </a:ext>
            </a:extLst>
          </p:cNvPr>
          <p:cNvSpPr>
            <a:spLocks noGrp="1"/>
          </p:cNvSpPr>
          <p:nvPr>
            <p:ph type="title"/>
          </p:nvPr>
        </p:nvSpPr>
        <p:spPr>
          <a:xfrm>
            <a:off x="252919" y="1123837"/>
            <a:ext cx="2947482" cy="4601183"/>
          </a:xfrm>
        </p:spPr>
        <p:txBody>
          <a:bodyPr>
            <a:normAutofit/>
          </a:bodyPr>
          <a:lstStyle/>
          <a:p>
            <a:r>
              <a:rPr lang="en-US"/>
              <a:t>Emoji: An Unspoken Language</a:t>
            </a:r>
            <a:endParaRPr lang="en-GB"/>
          </a:p>
        </p:txBody>
      </p:sp>
      <p:sp>
        <p:nvSpPr>
          <p:cNvPr id="18" name="Content Placeholder 2">
            <a:extLst>
              <a:ext uri="{FF2B5EF4-FFF2-40B4-BE49-F238E27FC236}">
                <a16:creationId xmlns:a16="http://schemas.microsoft.com/office/drawing/2014/main" id="{D68D2A93-FC94-4FE5-A71C-DF81BCFA79FD}"/>
              </a:ext>
            </a:extLst>
          </p:cNvPr>
          <p:cNvSpPr>
            <a:spLocks noGrp="1"/>
          </p:cNvSpPr>
          <p:nvPr>
            <p:ph idx="1"/>
          </p:nvPr>
        </p:nvSpPr>
        <p:spPr>
          <a:xfrm>
            <a:off x="3869267" y="864108"/>
            <a:ext cx="3585891" cy="5120640"/>
          </a:xfrm>
        </p:spPr>
        <p:txBody>
          <a:bodyPr>
            <a:normAutofit/>
          </a:bodyPr>
          <a:lstStyle/>
          <a:p>
            <a:r>
              <a:rPr lang="en-GB" sz="1700" dirty="0"/>
              <a:t> </a:t>
            </a:r>
            <a:r>
              <a:rPr lang="en-GB" sz="1700" dirty="0">
                <a:hlinkClick r:id="rId2"/>
              </a:rPr>
              <a:t>Over 10 billion emojis</a:t>
            </a:r>
            <a:r>
              <a:rPr lang="en-GB" sz="1700" dirty="0"/>
              <a:t> are sent daily.</a:t>
            </a:r>
          </a:p>
          <a:p>
            <a:r>
              <a:rPr lang="en-GB" sz="1700" dirty="0"/>
              <a:t>They are used prevalently on social media—over  </a:t>
            </a:r>
            <a:r>
              <a:rPr lang="en-GB" sz="1700" dirty="0">
                <a:hlinkClick r:id="rId3"/>
              </a:rPr>
              <a:t>700 million emojis</a:t>
            </a:r>
            <a:r>
              <a:rPr lang="en-GB" sz="1700" dirty="0"/>
              <a:t> are used in Facebook posts daily. About </a:t>
            </a:r>
            <a:r>
              <a:rPr lang="en-GB" sz="1700" dirty="0">
                <a:hlinkClick r:id="rId4"/>
              </a:rPr>
              <a:t>36% of Instagram posts</a:t>
            </a:r>
            <a:r>
              <a:rPr lang="en-GB" sz="1700" dirty="0"/>
              <a:t> contain 1 to 3 emojis each.</a:t>
            </a:r>
          </a:p>
          <a:p>
            <a:r>
              <a:rPr lang="en-GB" sz="1700" dirty="0"/>
              <a:t>There are </a:t>
            </a:r>
            <a:r>
              <a:rPr lang="en-GB" sz="1700" dirty="0">
                <a:hlinkClick r:id="rId5"/>
              </a:rPr>
              <a:t>3,019 official emojis</a:t>
            </a:r>
            <a:endParaRPr lang="en-GB" sz="1700" dirty="0"/>
          </a:p>
          <a:p>
            <a:r>
              <a:rPr lang="en-GB" sz="1700" dirty="0"/>
              <a:t>While we all have our </a:t>
            </a:r>
            <a:r>
              <a:rPr lang="en-GB" sz="1700" dirty="0" err="1"/>
              <a:t>favorite</a:t>
            </a:r>
            <a:r>
              <a:rPr lang="en-GB" sz="1700" dirty="0"/>
              <a:t> emojis, there is an official </a:t>
            </a:r>
            <a:r>
              <a:rPr lang="en-GB" sz="1700" dirty="0">
                <a:hlinkClick r:id="rId6"/>
              </a:rPr>
              <a:t>World Emoji contest</a:t>
            </a:r>
            <a:r>
              <a:rPr lang="en-GB" sz="1700" dirty="0"/>
              <a:t>. The </a:t>
            </a:r>
            <a:r>
              <a:rPr lang="en-GB" sz="1700" dirty="0">
                <a:hlinkClick r:id="rId3"/>
              </a:rPr>
              <a:t>2018 Emoji of the Year</a:t>
            </a:r>
            <a:r>
              <a:rPr lang="en-GB" sz="1700" dirty="0"/>
              <a:t> was the Thinking Face emoji. It is awarded to the emoji that best describes the year</a:t>
            </a:r>
          </a:p>
          <a:p>
            <a:r>
              <a:rPr lang="en-GB" sz="1700" dirty="0"/>
              <a:t>A Japanese artist </a:t>
            </a:r>
            <a:r>
              <a:rPr lang="en-GB" sz="1700" dirty="0">
                <a:hlinkClick r:id="rId7"/>
              </a:rPr>
              <a:t>invented emojis in 1999</a:t>
            </a:r>
            <a:r>
              <a:rPr lang="en-GB" sz="1700" dirty="0"/>
              <a:t>. </a:t>
            </a:r>
          </a:p>
          <a:p>
            <a:endParaRPr lang="en-GB" sz="1700" dirty="0"/>
          </a:p>
          <a:p>
            <a:pPr marL="0" indent="0">
              <a:buNone/>
            </a:pPr>
            <a:r>
              <a:rPr lang="en-GB" sz="1000" i="1" dirty="0"/>
              <a:t>Source: http://gofisher.net/blogs/5-surprising-facts-about-emojis</a:t>
            </a:r>
          </a:p>
        </p:txBody>
      </p:sp>
      <p:pic>
        <p:nvPicPr>
          <p:cNvPr id="22" name="Graphic 21" descr="Emoji">
            <a:extLst>
              <a:ext uri="{FF2B5EF4-FFF2-40B4-BE49-F238E27FC236}">
                <a16:creationId xmlns:a16="http://schemas.microsoft.com/office/drawing/2014/main" id="{20085401-E7B0-4DAC-A96F-1FC18265A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18120" y="1691640"/>
            <a:ext cx="3474720" cy="3474720"/>
          </a:xfrm>
          <a:prstGeom prst="rect">
            <a:avLst/>
          </a:prstGeom>
        </p:spPr>
      </p:pic>
    </p:spTree>
    <p:extLst>
      <p:ext uri="{BB962C8B-B14F-4D97-AF65-F5344CB8AC3E}">
        <p14:creationId xmlns:p14="http://schemas.microsoft.com/office/powerpoint/2010/main" val="410224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0FAD43-C0F7-4AF7-A7E1-C9BFAE28069F}"/>
              </a:ext>
            </a:extLst>
          </p:cNvPr>
          <p:cNvSpPr>
            <a:spLocks noGrp="1"/>
          </p:cNvSpPr>
          <p:nvPr>
            <p:ph type="title"/>
          </p:nvPr>
        </p:nvSpPr>
        <p:spPr>
          <a:xfrm>
            <a:off x="641667" y="5257630"/>
            <a:ext cx="10908667" cy="1021405"/>
          </a:xfrm>
        </p:spPr>
        <p:txBody>
          <a:bodyPr>
            <a:normAutofit/>
          </a:bodyPr>
          <a:lstStyle/>
          <a:p>
            <a:pPr algn="ctr"/>
            <a:r>
              <a:rPr lang="en-US"/>
              <a:t>What are we using?</a:t>
            </a:r>
            <a:endParaRPr lang="en-GB"/>
          </a:p>
        </p:txBody>
      </p:sp>
      <p:sp>
        <p:nvSpPr>
          <p:cNvPr id="14" name="Rectangle 13">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27E5610-4F9F-4D5B-A03C-772AB92E7E17}"/>
              </a:ext>
            </a:extLst>
          </p:cNvPr>
          <p:cNvGraphicFramePr>
            <a:graphicFrameLocks noGrp="1"/>
          </p:cNvGraphicFramePr>
          <p:nvPr>
            <p:ph idx="1"/>
            <p:extLst>
              <p:ext uri="{D42A27DB-BD31-4B8C-83A1-F6EECF244321}">
                <p14:modId xmlns:p14="http://schemas.microsoft.com/office/powerpoint/2010/main" val="533131336"/>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827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A8F006-9A9B-4E38-A226-431DABECCA5B}"/>
              </a:ext>
            </a:extLst>
          </p:cNvPr>
          <p:cNvSpPr>
            <a:spLocks noGrp="1"/>
          </p:cNvSpPr>
          <p:nvPr>
            <p:ph type="title"/>
          </p:nvPr>
        </p:nvSpPr>
        <p:spPr>
          <a:xfrm>
            <a:off x="494260" y="1683144"/>
            <a:ext cx="2774922" cy="3491712"/>
          </a:xfrm>
        </p:spPr>
        <p:txBody>
          <a:bodyPr>
            <a:normAutofit/>
          </a:bodyPr>
          <a:lstStyle/>
          <a:p>
            <a:r>
              <a:rPr lang="en-US"/>
              <a:t>What are we making today?</a:t>
            </a:r>
            <a:endParaRPr lang="en-GB" dirty="0"/>
          </a:p>
        </p:txBody>
      </p:sp>
      <p:sp>
        <p:nvSpPr>
          <p:cNvPr id="3" name="Content Placeholder 2">
            <a:extLst>
              <a:ext uri="{FF2B5EF4-FFF2-40B4-BE49-F238E27FC236}">
                <a16:creationId xmlns:a16="http://schemas.microsoft.com/office/drawing/2014/main" id="{97757052-B0BB-435F-8B11-5840EC79576F}"/>
              </a:ext>
            </a:extLst>
          </p:cNvPr>
          <p:cNvSpPr>
            <a:spLocks noGrp="1"/>
          </p:cNvSpPr>
          <p:nvPr>
            <p:ph idx="1"/>
          </p:nvPr>
        </p:nvSpPr>
        <p:spPr>
          <a:xfrm>
            <a:off x="4361606" y="1683143"/>
            <a:ext cx="6627377" cy="3491713"/>
          </a:xfrm>
        </p:spPr>
        <p:txBody>
          <a:bodyPr>
            <a:normAutofit/>
          </a:bodyPr>
          <a:lstStyle/>
          <a:p>
            <a:r>
              <a:rPr lang="en-US" dirty="0"/>
              <a:t>The </a:t>
            </a:r>
            <a:r>
              <a:rPr lang="en-US" dirty="0" err="1"/>
              <a:t>Mojifier</a:t>
            </a:r>
            <a:endParaRPr lang="en-US" dirty="0"/>
          </a:p>
          <a:p>
            <a:r>
              <a:rPr lang="en-US" dirty="0"/>
              <a:t>Overlaying emojis based on the emotions in the image</a:t>
            </a:r>
            <a:endParaRPr lang="en-GB" dirty="0"/>
          </a:p>
        </p:txBody>
      </p:sp>
      <p:sp>
        <p:nvSpPr>
          <p:cNvPr id="18"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29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F2C779A-9544-4856-BD9E-CE61A0278ADC}"/>
              </a:ext>
            </a:extLst>
          </p:cNvPr>
          <p:cNvSpPr>
            <a:spLocks noGrp="1"/>
          </p:cNvSpPr>
          <p:nvPr>
            <p:ph idx="1"/>
          </p:nvPr>
        </p:nvSpPr>
        <p:spPr>
          <a:xfrm>
            <a:off x="1264150" y="1496501"/>
            <a:ext cx="6461231" cy="3864998"/>
          </a:xfrm>
        </p:spPr>
        <p:txBody>
          <a:bodyPr>
            <a:normAutofit/>
          </a:bodyPr>
          <a:lstStyle/>
          <a:p>
            <a:r>
              <a:rPr lang="en-US" dirty="0"/>
              <a:t>Serverless computing service</a:t>
            </a:r>
          </a:p>
          <a:p>
            <a:r>
              <a:rPr lang="en-US" dirty="0"/>
              <a:t>Event driven experience</a:t>
            </a:r>
          </a:p>
          <a:p>
            <a:r>
              <a:rPr lang="en-US" dirty="0"/>
              <a:t>Enables development of scalable </a:t>
            </a:r>
            <a:r>
              <a:rPr lang="en-US" dirty="0" err="1"/>
              <a:t>nanoservices</a:t>
            </a:r>
            <a:endParaRPr lang="en-US" dirty="0"/>
          </a:p>
        </p:txBody>
      </p:sp>
      <p:sp>
        <p:nvSpPr>
          <p:cNvPr id="21" name="Freeform: Shape 20">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9EA6E3-873B-471A-9D8D-FA4E5ECD821F}"/>
              </a:ext>
            </a:extLst>
          </p:cNvPr>
          <p:cNvSpPr>
            <a:spLocks noGrp="1"/>
          </p:cNvSpPr>
          <p:nvPr>
            <p:ph type="title"/>
          </p:nvPr>
        </p:nvSpPr>
        <p:spPr>
          <a:xfrm>
            <a:off x="8982805" y="1865740"/>
            <a:ext cx="2947482" cy="3126520"/>
          </a:xfrm>
        </p:spPr>
        <p:txBody>
          <a:bodyPr>
            <a:normAutofit/>
          </a:bodyPr>
          <a:lstStyle/>
          <a:p>
            <a:r>
              <a:rPr lang="en-US" dirty="0"/>
              <a:t>What is Azure Functions?</a:t>
            </a:r>
            <a:endParaRPr lang="en-GB" dirty="0"/>
          </a:p>
        </p:txBody>
      </p:sp>
    </p:spTree>
    <p:extLst>
      <p:ext uri="{BB962C8B-B14F-4D97-AF65-F5344CB8AC3E}">
        <p14:creationId xmlns:p14="http://schemas.microsoft.com/office/powerpoint/2010/main" val="10170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AD5EFC-99A8-414C-AC69-5366E80784E6}"/>
              </a:ext>
            </a:extLst>
          </p:cNvPr>
          <p:cNvSpPr>
            <a:spLocks noGrp="1"/>
          </p:cNvSpPr>
          <p:nvPr>
            <p:ph type="title"/>
          </p:nvPr>
        </p:nvSpPr>
        <p:spPr>
          <a:xfrm>
            <a:off x="494260" y="1683144"/>
            <a:ext cx="2774922" cy="3491712"/>
          </a:xfrm>
        </p:spPr>
        <p:txBody>
          <a:bodyPr>
            <a:normAutofit/>
          </a:bodyPr>
          <a:lstStyle/>
          <a:p>
            <a:r>
              <a:rPr lang="en-US"/>
              <a:t>Why Azure Functions?</a:t>
            </a:r>
            <a:endParaRPr lang="en-GB" dirty="0"/>
          </a:p>
        </p:txBody>
      </p:sp>
      <p:sp>
        <p:nvSpPr>
          <p:cNvPr id="17" name="Content Placeholder 2">
            <a:extLst>
              <a:ext uri="{FF2B5EF4-FFF2-40B4-BE49-F238E27FC236}">
                <a16:creationId xmlns:a16="http://schemas.microsoft.com/office/drawing/2014/main" id="{9C9A2963-6D5F-4B2C-AED3-A14117115527}"/>
              </a:ext>
            </a:extLst>
          </p:cNvPr>
          <p:cNvSpPr>
            <a:spLocks noGrp="1"/>
          </p:cNvSpPr>
          <p:nvPr>
            <p:ph idx="1"/>
          </p:nvPr>
        </p:nvSpPr>
        <p:spPr>
          <a:xfrm>
            <a:off x="4361606" y="1683143"/>
            <a:ext cx="6627377" cy="3491713"/>
          </a:xfrm>
        </p:spPr>
        <p:txBody>
          <a:bodyPr>
            <a:normAutofit/>
          </a:bodyPr>
          <a:lstStyle/>
          <a:p>
            <a:r>
              <a:rPr lang="en-US"/>
              <a:t>Highly Scalable</a:t>
            </a:r>
          </a:p>
          <a:p>
            <a:r>
              <a:rPr lang="en-GB"/>
              <a:t>Variety of Languages Supported</a:t>
            </a:r>
          </a:p>
          <a:p>
            <a:pPr lvl="1"/>
            <a:r>
              <a:rPr lang="en-US"/>
              <a:t>JavaScript, C#, Python, and PHP, as well as scripting options such as Bash, Batch, and PowerShell</a:t>
            </a:r>
          </a:p>
          <a:p>
            <a:r>
              <a:rPr lang="en-US"/>
              <a:t>Trigger for almost every scenario available</a:t>
            </a:r>
          </a:p>
          <a:p>
            <a:r>
              <a:rPr lang="en-US"/>
              <a:t>Has all the features of an App Service</a:t>
            </a:r>
          </a:p>
          <a:p>
            <a:r>
              <a:rPr lang="en-US"/>
              <a:t>Pay only for the time it runs</a:t>
            </a:r>
          </a:p>
        </p:txBody>
      </p:sp>
      <p:sp>
        <p:nvSpPr>
          <p:cNvPr id="18"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394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A7BAD6E-F1FE-47D6-852E-28F0DF4B85C4}"/>
              </a:ext>
            </a:extLst>
          </p:cNvPr>
          <p:cNvSpPr>
            <a:spLocks noGrp="1"/>
          </p:cNvSpPr>
          <p:nvPr>
            <p:ph idx="1"/>
          </p:nvPr>
        </p:nvSpPr>
        <p:spPr>
          <a:xfrm>
            <a:off x="1264150" y="1496501"/>
            <a:ext cx="6461231" cy="3864998"/>
          </a:xfrm>
        </p:spPr>
        <p:txBody>
          <a:bodyPr>
            <a:normAutofit/>
          </a:bodyPr>
          <a:lstStyle/>
          <a:p>
            <a:pPr marL="457200" indent="-457200">
              <a:buFont typeface="+mj-lt"/>
              <a:buAutoNum type="arabicPeriod"/>
            </a:pPr>
            <a:r>
              <a:rPr lang="en-GB" dirty="0"/>
              <a:t>Consumption Plan</a:t>
            </a:r>
          </a:p>
          <a:p>
            <a:pPr marL="960120" lvl="1" indent="-457200">
              <a:buFont typeface="+mj-lt"/>
              <a:buAutoNum type="arabicPeriod"/>
            </a:pPr>
            <a:r>
              <a:rPr lang="en-GB" dirty="0"/>
              <a:t>Pay for the time your code runs</a:t>
            </a:r>
          </a:p>
          <a:p>
            <a:pPr marL="960120" lvl="1" indent="-457200">
              <a:buFont typeface="+mj-lt"/>
              <a:buAutoNum type="arabicPeriod"/>
            </a:pPr>
            <a:r>
              <a:rPr lang="en-GB" dirty="0"/>
              <a:t>Scalability of the application code is handled automatically behind the scenes by the service</a:t>
            </a:r>
          </a:p>
          <a:p>
            <a:pPr marL="457200" indent="-457200">
              <a:buFont typeface="+mj-lt"/>
              <a:buAutoNum type="arabicPeriod"/>
            </a:pPr>
            <a:r>
              <a:rPr lang="en-GB" dirty="0"/>
              <a:t>App Service Plan</a:t>
            </a:r>
          </a:p>
          <a:p>
            <a:pPr marL="960120" lvl="1" indent="-457200">
              <a:buFont typeface="+mj-lt"/>
              <a:buAutoNum type="arabicPeriod"/>
            </a:pPr>
            <a:r>
              <a:rPr lang="en-GB" dirty="0"/>
              <a:t>Azure Functions can run within an App Service VM Instance</a:t>
            </a:r>
          </a:p>
          <a:p>
            <a:pPr marL="960120" lvl="1" indent="-457200">
              <a:buFont typeface="+mj-lt"/>
              <a:buAutoNum type="arabicPeriod"/>
            </a:pPr>
            <a:r>
              <a:rPr lang="en-GB" dirty="0"/>
              <a:t>Azure Functions can run in an App Service Plan of another resource without incurring additional compute costs.</a:t>
            </a:r>
          </a:p>
          <a:p>
            <a:pPr marL="960120" lvl="1" indent="-457200">
              <a:buFont typeface="+mj-lt"/>
              <a:buAutoNum type="arabicPeriod"/>
            </a:pPr>
            <a:endParaRPr lang="en-GB" dirty="0"/>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F9E33F-6DCC-449F-B3CC-CDFE7AFB81A0}"/>
              </a:ext>
            </a:extLst>
          </p:cNvPr>
          <p:cNvSpPr>
            <a:spLocks noGrp="1"/>
          </p:cNvSpPr>
          <p:nvPr>
            <p:ph type="title"/>
          </p:nvPr>
        </p:nvSpPr>
        <p:spPr>
          <a:xfrm>
            <a:off x="8982805" y="1865740"/>
            <a:ext cx="2947482" cy="3126520"/>
          </a:xfrm>
        </p:spPr>
        <p:txBody>
          <a:bodyPr>
            <a:normAutofit/>
          </a:bodyPr>
          <a:lstStyle/>
          <a:p>
            <a:r>
              <a:rPr lang="en-US" dirty="0"/>
              <a:t>How much does it cost?</a:t>
            </a:r>
            <a:endParaRPr lang="en-GB" dirty="0"/>
          </a:p>
        </p:txBody>
      </p:sp>
    </p:spTree>
    <p:extLst>
      <p:ext uri="{BB962C8B-B14F-4D97-AF65-F5344CB8AC3E}">
        <p14:creationId xmlns:p14="http://schemas.microsoft.com/office/powerpoint/2010/main" val="206889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CF3071-AD08-4CAF-BA6F-FEC551885BA2}"/>
              </a:ext>
            </a:extLst>
          </p:cNvPr>
          <p:cNvSpPr>
            <a:spLocks noGrp="1"/>
          </p:cNvSpPr>
          <p:nvPr>
            <p:ph type="title"/>
          </p:nvPr>
        </p:nvSpPr>
        <p:spPr>
          <a:xfrm>
            <a:off x="494260" y="1683144"/>
            <a:ext cx="2774922" cy="3491712"/>
          </a:xfrm>
        </p:spPr>
        <p:txBody>
          <a:bodyPr>
            <a:normAutofit/>
          </a:bodyPr>
          <a:lstStyle/>
          <a:p>
            <a:r>
              <a:rPr lang="en-US" dirty="0"/>
              <a:t>Common Scenarios</a:t>
            </a:r>
            <a:endParaRPr lang="en-GB" dirty="0"/>
          </a:p>
        </p:txBody>
      </p:sp>
      <p:sp>
        <p:nvSpPr>
          <p:cNvPr id="3" name="Content Placeholder 2">
            <a:extLst>
              <a:ext uri="{FF2B5EF4-FFF2-40B4-BE49-F238E27FC236}">
                <a16:creationId xmlns:a16="http://schemas.microsoft.com/office/drawing/2014/main" id="{0DA8CB88-BFFA-4CEE-83A7-BC2F416D0493}"/>
              </a:ext>
            </a:extLst>
          </p:cNvPr>
          <p:cNvSpPr>
            <a:spLocks noGrp="1"/>
          </p:cNvSpPr>
          <p:nvPr>
            <p:ph idx="1"/>
          </p:nvPr>
        </p:nvSpPr>
        <p:spPr>
          <a:xfrm>
            <a:off x="4361606" y="1683143"/>
            <a:ext cx="6627377" cy="3491713"/>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backends</a:t>
            </a:r>
          </a:p>
          <a:p>
            <a:pPr marL="685800" indent="-346075"/>
            <a:r>
              <a:rPr lang="en-US" dirty="0"/>
              <a:t>Real-time stream processing</a:t>
            </a:r>
          </a:p>
          <a:p>
            <a:pPr marL="685800" indent="-346075"/>
            <a:r>
              <a:rPr lang="en-US" dirty="0"/>
              <a:t>Real-time bot messaging</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051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1" name="Rectangle 13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2" name="Rectangle 14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73" name="Rectangle 142">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4C01E8-6670-404C-9DE2-5867C72AC61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What is Cognitive Services?</a:t>
            </a:r>
          </a:p>
        </p:txBody>
      </p:sp>
      <p:pic>
        <p:nvPicPr>
          <p:cNvPr id="2050" name="Picture 2" descr="Related image">
            <a:extLst>
              <a:ext uri="{FF2B5EF4-FFF2-40B4-BE49-F238E27FC236}">
                <a16:creationId xmlns:a16="http://schemas.microsoft.com/office/drawing/2014/main" id="{A61D5B68-EAA5-4DCB-A69E-40098122CFE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3227047" y="484632"/>
            <a:ext cx="6323120" cy="355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74115"/>
      </p:ext>
    </p:extLst>
  </p:cSld>
  <p:clrMapOvr>
    <a:masterClrMapping/>
  </p:clrMapOvr>
</p:sld>
</file>

<file path=ppt/theme/theme1.xml><?xml version="1.0" encoding="utf-8"?>
<a:theme xmlns:a="http://schemas.openxmlformats.org/drawingml/2006/main" name="Fra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461</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Building the Mojifier</vt:lpstr>
      <vt:lpstr>Emoji: An Unspoken Language</vt:lpstr>
      <vt:lpstr>What are we using?</vt:lpstr>
      <vt:lpstr>What are we making today?</vt:lpstr>
      <vt:lpstr>What is Azure Functions?</vt:lpstr>
      <vt:lpstr>Why Azure Functions?</vt:lpstr>
      <vt:lpstr>How much does it cost?</vt:lpstr>
      <vt:lpstr>Common Scenarios</vt:lpstr>
      <vt:lpstr>What is Cognitive Services?</vt:lpstr>
      <vt:lpstr>How much does it cost?</vt:lpstr>
      <vt:lpstr>Let’s build the Mojifier!</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Uzair Gull</dc:creator>
  <cp:lastModifiedBy>Ahmad Uzair</cp:lastModifiedBy>
  <cp:revision>5</cp:revision>
  <dcterms:created xsi:type="dcterms:W3CDTF">2019-11-13T15:02:53Z</dcterms:created>
  <dcterms:modified xsi:type="dcterms:W3CDTF">2019-11-18T16:19:50Z</dcterms:modified>
</cp:coreProperties>
</file>