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20"/>
    <p:restoredTop sz="94664"/>
  </p:normalViewPr>
  <p:slideViewPr>
    <p:cSldViewPr snapToGrid="0" snapToObjects="1">
      <p:cViewPr varScale="1">
        <p:scale>
          <a:sx n="94" d="100"/>
          <a:sy n="94" d="100"/>
        </p:scale>
        <p:origin x="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573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9/27/22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23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9/27/22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81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9/27/22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31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9/27/22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27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9/27/22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990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9/27/22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01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9/27/22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333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9/27/22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55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9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4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9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51" r:id="rId6"/>
    <p:sldLayoutId id="2147483746" r:id="rId7"/>
    <p:sldLayoutId id="2147483747" r:id="rId8"/>
    <p:sldLayoutId id="2147483748" r:id="rId9"/>
    <p:sldLayoutId id="2147483750" r:id="rId10"/>
    <p:sldLayoutId id="214748374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086C9-D3CF-457B-8770-01502A8DF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FI" dirty="0"/>
              <a:t>Managing secrets with Vault</a:t>
            </a:r>
          </a:p>
        </p:txBody>
      </p: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vault logo">
            <a:extLst>
              <a:ext uri="{FF2B5EF4-FFF2-40B4-BE49-F238E27FC236}">
                <a16:creationId xmlns:a16="http://schemas.microsoft.com/office/drawing/2014/main" id="{2CD5855E-883E-6811-D277-AA398C55BE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0" r="25795" b="4"/>
          <a:stretch/>
        </p:blipFill>
        <p:spPr bwMode="auto">
          <a:xfrm>
            <a:off x="7556685" y="0"/>
            <a:ext cx="463531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5994BB-3D71-70EB-5CB9-1ABCA6DEA2B7}"/>
              </a:ext>
            </a:extLst>
          </p:cNvPr>
          <p:cNvSpPr txBox="1"/>
          <p:nvPr/>
        </p:nvSpPr>
        <p:spPr>
          <a:xfrm>
            <a:off x="648929" y="4672739"/>
            <a:ext cx="3008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0" i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$ whoami</a:t>
            </a:r>
          </a:p>
          <a:p>
            <a:r>
              <a:rPr lang="en-GB" sz="2400" dirty="0">
                <a:solidFill>
                  <a:srgbClr val="000000"/>
                </a:solidFill>
                <a:latin typeface="Ubuntu Mono" panose="020B0509030602030204" pitchFamily="49" charset="0"/>
              </a:rPr>
              <a:t>Zeeshan.ahmad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14968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8DB9F-6869-CEF3-625C-6CA5F2EB8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What is vault?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435F5-6012-6FA9-5471-B6BCCF2BB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b="0" i="0" dirty="0">
                <a:effectLst/>
                <a:latin typeface="Droid Serif"/>
              </a:rPr>
              <a:t>Vault</a:t>
            </a:r>
            <a:r>
              <a:rPr lang="en-GB" sz="3200" b="0" i="0" dirty="0">
                <a:solidFill>
                  <a:srgbClr val="000000"/>
                </a:solidFill>
                <a:effectLst/>
                <a:latin typeface="Droid Serif"/>
              </a:rPr>
              <a:t> is an open-source tool used for securely storing and managing secrets.</a:t>
            </a:r>
          </a:p>
          <a:p>
            <a:endParaRPr lang="en-GB" dirty="0">
              <a:solidFill>
                <a:srgbClr val="000000"/>
              </a:solidFill>
              <a:latin typeface="Droid Serif"/>
            </a:endParaRPr>
          </a:p>
          <a:p>
            <a:endParaRPr lang="en-GB" b="0" i="0" dirty="0">
              <a:solidFill>
                <a:srgbClr val="000000"/>
              </a:solidFill>
              <a:effectLst/>
              <a:latin typeface="Droid Serif"/>
            </a:endParaRPr>
          </a:p>
          <a:p>
            <a:endParaRPr lang="en-GB" dirty="0">
              <a:solidFill>
                <a:srgbClr val="000000"/>
              </a:solidFill>
              <a:latin typeface="Droid Serif"/>
            </a:endParaRPr>
          </a:p>
          <a:p>
            <a:endParaRPr lang="en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BF51B9-4947-898A-1E7B-279A96C81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380" y="3615266"/>
            <a:ext cx="48641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0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0F3B29-6D68-D05B-AA45-BAD337410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FI" dirty="0"/>
              <a:t>Vault use cases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0BA84-5879-EFF9-FFF7-63000039D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437367" cy="3760891"/>
          </a:xfrm>
        </p:spPr>
        <p:txBody>
          <a:bodyPr>
            <a:normAutofit/>
          </a:bodyPr>
          <a:lstStyle/>
          <a:p>
            <a:r>
              <a:rPr lang="en-FI" sz="2000" b="1" dirty="0"/>
              <a:t>Secret Management</a:t>
            </a:r>
          </a:p>
          <a:p>
            <a:r>
              <a:rPr lang="en-FI" dirty="0"/>
              <a:t>- Centrally store, access, distribute secrets</a:t>
            </a:r>
          </a:p>
          <a:p>
            <a:r>
              <a:rPr lang="en-FI" sz="2000" b="1" dirty="0"/>
              <a:t>Encrypting Application Data</a:t>
            </a:r>
          </a:p>
          <a:p>
            <a:r>
              <a:rPr lang="en-FI" dirty="0"/>
              <a:t>- Keep application data secure with centralized key management</a:t>
            </a:r>
          </a:p>
          <a:p>
            <a:r>
              <a:rPr lang="en-FI" sz="2000" b="1" dirty="0"/>
              <a:t>Identity-based Access</a:t>
            </a:r>
          </a:p>
          <a:p>
            <a:r>
              <a:rPr lang="en-FI" dirty="0"/>
              <a:t>- Authenticate and access different clouds, systems using trusted identities </a:t>
            </a:r>
          </a:p>
        </p:txBody>
      </p:sp>
      <p:pic>
        <p:nvPicPr>
          <p:cNvPr id="7" name="Graphic 6" descr="Lock">
            <a:extLst>
              <a:ext uri="{FF2B5EF4-FFF2-40B4-BE49-F238E27FC236}">
                <a16:creationId xmlns:a16="http://schemas.microsoft.com/office/drawing/2014/main" id="{5C3C04F3-4E05-6C48-0530-7EDEE6144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9006" y="2416624"/>
            <a:ext cx="3144043" cy="314404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B06839E-D8C3-4A74-BA2B-3B97E7B2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9156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7B3D7450-7866-E8EE-8C32-0D76D379F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4541" y="905933"/>
            <a:ext cx="8614921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15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15" descr="Diagram&#10;&#10;Description automatically generated">
            <a:extLst>
              <a:ext uri="{FF2B5EF4-FFF2-40B4-BE49-F238E27FC236}">
                <a16:creationId xmlns:a16="http://schemas.microsoft.com/office/drawing/2014/main" id="{5E88887E-9951-2516-99D0-6488106D4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1162" y="905933"/>
            <a:ext cx="9121680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83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7962038-CE8F-8221-208A-49529402A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356" y="919004"/>
            <a:ext cx="10337292" cy="501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8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16CC4-99C2-3BD6-2A52-A2BB6A35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Vault 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31A55-3BD1-368F-2D92-63B0186EE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FI" b="1" dirty="0"/>
              <a:t>Vault server modes</a:t>
            </a:r>
          </a:p>
          <a:p>
            <a:r>
              <a:rPr lang="en-FI" b="1" dirty="0"/>
              <a:t>- Dev mode </a:t>
            </a:r>
            <a:r>
              <a:rPr lang="en-FI" dirty="0"/>
              <a:t>– intended for development, super insecure, runs everything in memory.</a:t>
            </a:r>
            <a:br>
              <a:rPr lang="en-FI" dirty="0"/>
            </a:br>
            <a:r>
              <a:rPr lang="en-FI" b="1" dirty="0"/>
              <a:t>-</a:t>
            </a:r>
            <a:r>
              <a:rPr lang="en-FI" dirty="0"/>
              <a:t> </a:t>
            </a:r>
            <a:r>
              <a:rPr lang="en-FI" b="1" dirty="0"/>
              <a:t>Prod mode </a:t>
            </a:r>
            <a:r>
              <a:rPr lang="en-FI" dirty="0"/>
              <a:t>– that can be used in production.</a:t>
            </a:r>
          </a:p>
          <a:p>
            <a:r>
              <a:rPr lang="en-FI" b="1" dirty="0"/>
              <a:t>CLI</a:t>
            </a:r>
          </a:p>
          <a:p>
            <a:r>
              <a:rPr lang="en-GB" dirty="0">
                <a:solidFill>
                  <a:srgbClr val="EF3B7D"/>
                </a:solidFill>
                <a:effectLst/>
                <a:latin typeface="Ubuntu Mono" panose="020B0509030602030204" pitchFamily="49" charset="0"/>
              </a:rPr>
              <a:t>$</a:t>
            </a:r>
            <a:r>
              <a:rPr lang="en-GB" dirty="0">
                <a:effectLst/>
                <a:latin typeface="Ubuntu Mono" panose="020B0509030602030204" pitchFamily="49" charset="0"/>
              </a:rPr>
              <a:t> brew install hashicorp/tap/vault</a:t>
            </a:r>
          </a:p>
          <a:p>
            <a:r>
              <a:rPr lang="en-GB" dirty="0">
                <a:solidFill>
                  <a:srgbClr val="EF3B7D"/>
                </a:solidFill>
                <a:effectLst/>
                <a:latin typeface="Ubuntu Mono" panose="020B0509030602030204" pitchFamily="49" charset="0"/>
              </a:rPr>
              <a:t>$</a:t>
            </a:r>
            <a:r>
              <a:rPr lang="en-GB" dirty="0">
                <a:effectLst/>
                <a:latin typeface="Ubuntu Mono" panose="020B0509030602030204" pitchFamily="49" charset="0"/>
              </a:rPr>
              <a:t> vault --help</a:t>
            </a:r>
          </a:p>
          <a:p>
            <a:r>
              <a:rPr lang="en-GB" dirty="0">
                <a:solidFill>
                  <a:srgbClr val="EF3B7D"/>
                </a:solidFill>
                <a:effectLst/>
                <a:latin typeface="Ubuntu Mono" panose="020B0509030602030204" pitchFamily="49" charset="0"/>
              </a:rPr>
              <a:t>$</a:t>
            </a:r>
            <a:r>
              <a:rPr lang="en-GB" dirty="0">
                <a:effectLst/>
                <a:latin typeface="Ubuntu Mono" panose="020B0509030602030204" pitchFamily="49" charset="0"/>
              </a:rPr>
              <a:t> vault server –dev –dev-root-token-id=“root”</a:t>
            </a:r>
          </a:p>
          <a:p>
            <a:r>
              <a:rPr lang="en-GB" dirty="0">
                <a:effectLst/>
                <a:latin typeface="Ubuntu Mono" panose="020B0509030602030204" pitchFamily="49" charset="0"/>
              </a:rPr>
              <a:t> </a:t>
            </a:r>
            <a:br>
              <a:rPr lang="en-GB" b="0" i="0" dirty="0">
                <a:solidFill>
                  <a:srgbClr val="EFEFF0"/>
                </a:solidFill>
                <a:effectLst/>
                <a:latin typeface="metro-web"/>
              </a:rPr>
            </a:br>
            <a:endParaRPr lang="en-GB" b="0" i="0" dirty="0">
              <a:solidFill>
                <a:srgbClr val="EFEFF0"/>
              </a:solidFill>
              <a:effectLst/>
              <a:latin typeface="metro-web"/>
            </a:endParaRP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889183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B0F38F-94B5-9C1B-5868-BA159549D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FI" sz="4400" dirty="0">
                <a:solidFill>
                  <a:srgbClr val="FFFFFF"/>
                </a:solidFill>
              </a:rPr>
              <a:t>What has not been covered?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DBED4-145E-F89B-E54A-C0D5CA853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2400" b="0" i="0" dirty="0">
                <a:effectLst/>
                <a:latin typeface="Droid Serif"/>
              </a:rPr>
              <a:t>Vault architecture</a:t>
            </a:r>
          </a:p>
          <a:p>
            <a:pPr>
              <a:buFont typeface="+mj-lt"/>
              <a:buAutoNum type="arabicPeriod"/>
            </a:pPr>
            <a:r>
              <a:rPr lang="en-GB" sz="2400" b="0" i="0" dirty="0">
                <a:effectLst/>
                <a:latin typeface="Droid Serif"/>
              </a:rPr>
              <a:t>Dynamic Secrets / roles</a:t>
            </a:r>
          </a:p>
          <a:p>
            <a:pPr>
              <a:buFont typeface="+mj-lt"/>
              <a:buAutoNum type="arabicPeriod"/>
            </a:pPr>
            <a:r>
              <a:rPr lang="en-GB" sz="2400" b="0" i="0" dirty="0">
                <a:effectLst/>
                <a:latin typeface="Droid Serif"/>
              </a:rPr>
              <a:t>Leases and revocation</a:t>
            </a:r>
          </a:p>
          <a:p>
            <a:pPr>
              <a:buFont typeface="+mj-lt"/>
              <a:buAutoNum type="arabicPeriod"/>
            </a:pPr>
            <a:r>
              <a:rPr lang="en-GB" sz="2400" b="0" i="0" dirty="0">
                <a:effectLst/>
                <a:latin typeface="Droid Serif"/>
              </a:rPr>
              <a:t>Setting up new policies</a:t>
            </a:r>
          </a:p>
          <a:p>
            <a:pPr>
              <a:buFont typeface="+mj-lt"/>
              <a:buAutoNum type="arabicPeriod"/>
            </a:pPr>
            <a:r>
              <a:rPr lang="en-GB" sz="2400" b="0" i="0" dirty="0">
                <a:effectLst/>
                <a:latin typeface="Droid Serif"/>
              </a:rPr>
              <a:t>Deployment</a:t>
            </a:r>
          </a:p>
          <a:p>
            <a:pPr>
              <a:buFont typeface="+mj-lt"/>
              <a:buAutoNum type="arabicPeriod"/>
            </a:pPr>
            <a:r>
              <a:rPr lang="en-GB" sz="2400" b="0" i="0" dirty="0">
                <a:effectLst/>
                <a:latin typeface="Droid Serif"/>
              </a:rPr>
              <a:t>Configuring TLS</a:t>
            </a:r>
          </a:p>
          <a:p>
            <a:pPr>
              <a:buFont typeface="+mj-lt"/>
              <a:buAutoNum type="arabicPeriod"/>
            </a:pPr>
            <a:r>
              <a:rPr lang="en-GB" sz="2400" b="0" i="0" dirty="0">
                <a:effectLst/>
                <a:latin typeface="Droid Serif"/>
              </a:rPr>
              <a:t>High availability</a:t>
            </a:r>
          </a:p>
          <a:p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13188079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LeftStep">
      <a:dk1>
        <a:srgbClr val="000000"/>
      </a:dk1>
      <a:lt1>
        <a:srgbClr val="FFFFFF"/>
      </a:lt1>
      <a:dk2>
        <a:srgbClr val="392026"/>
      </a:dk2>
      <a:lt2>
        <a:srgbClr val="E2E4E8"/>
      </a:lt2>
      <a:accent1>
        <a:srgbClr val="DC9026"/>
      </a:accent1>
      <a:accent2>
        <a:srgbClr val="D53717"/>
      </a:accent2>
      <a:accent3>
        <a:srgbClr val="E72958"/>
      </a:accent3>
      <a:accent4>
        <a:srgbClr val="D51796"/>
      </a:accent4>
      <a:accent5>
        <a:srgbClr val="D729E7"/>
      </a:accent5>
      <a:accent6>
        <a:srgbClr val="7617D5"/>
      </a:accent6>
      <a:hlink>
        <a:srgbClr val="3F74BF"/>
      </a:hlink>
      <a:folHlink>
        <a:srgbClr val="7F7F7F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147</Words>
  <Application>Microsoft Macintosh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Nova</vt:lpstr>
      <vt:lpstr>Arial Nova Light</vt:lpstr>
      <vt:lpstr>Calibri</vt:lpstr>
      <vt:lpstr>Droid Serif</vt:lpstr>
      <vt:lpstr>metro-web</vt:lpstr>
      <vt:lpstr>Ubuntu Mono</vt:lpstr>
      <vt:lpstr>RetrospectVTI</vt:lpstr>
      <vt:lpstr>Managing secrets with Vault</vt:lpstr>
      <vt:lpstr>What is vault?</vt:lpstr>
      <vt:lpstr>Vault use cases</vt:lpstr>
      <vt:lpstr>PowerPoint Presentation</vt:lpstr>
      <vt:lpstr>PowerPoint Presentation</vt:lpstr>
      <vt:lpstr>PowerPoint Presentation</vt:lpstr>
      <vt:lpstr>Vault hands on</vt:lpstr>
      <vt:lpstr>What has not been covered?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secrets with Vault</dc:title>
  <dc:creator>Zeeshan Ahmad</dc:creator>
  <cp:lastModifiedBy>Zeeshan Ahmad</cp:lastModifiedBy>
  <cp:revision>4</cp:revision>
  <dcterms:created xsi:type="dcterms:W3CDTF">2022-09-27T16:38:01Z</dcterms:created>
  <dcterms:modified xsi:type="dcterms:W3CDTF">2022-09-27T19:12:07Z</dcterms:modified>
</cp:coreProperties>
</file>