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6" descr=""/>
          <p:cNvPicPr/>
          <p:nvPr/>
        </p:nvPicPr>
        <p:blipFill>
          <a:blip r:embed="rId2"/>
          <a:stretch/>
        </p:blipFill>
        <p:spPr>
          <a:xfrm>
            <a:off x="-52560" y="97920"/>
            <a:ext cx="7070040" cy="14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31520" y="1737360"/>
            <a:ext cx="7769520" cy="155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Optical Properties of Gain Incorporating Photonic Resonators</a:t>
            </a:r>
            <a:r>
              <a:rPr b="1" lang="en-US" sz="3200" spc="-1" strike="noStrike">
                <a:solidFill>
                  <a:srgbClr val="95373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371600" y="3886200"/>
            <a:ext cx="6397920" cy="17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461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Ahmad Bilal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461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FA15-BPH-019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461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Supervisor: Dr. Ahmer Naweed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825480" y="434880"/>
            <a:ext cx="776952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 Presentation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BS Final Year Project</a:t>
            </a:r>
            <a:r>
              <a:rPr b="1" lang="en-US" sz="2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1" descr=""/>
          <p:cNvPicPr/>
          <p:nvPr/>
        </p:nvPicPr>
        <p:blipFill>
          <a:blip r:embed="rId1"/>
          <a:stretch/>
        </p:blipFill>
        <p:spPr>
          <a:xfrm>
            <a:off x="7467480" y="152280"/>
            <a:ext cx="1218600" cy="121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304920" y="13716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Idea of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82880" y="1737360"/>
            <a:ext cx="8777880" cy="41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theoretical research aims to explore distinctions between optical response of photonic resonators with or without gain based on finding of single gain incorporating resonator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Furthermore, this study aims to extend this research to multiple interacting resonators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304920" y="13716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91440" y="1737360"/>
            <a:ext cx="9050400" cy="414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Usually optical resonators are lossy (intrinsic loss, scattering, coupling loss, etc.) 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Resonators with gain may be used to overcome those losses.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Resonators with gain may have a great number of Application in Photonics and it as a fresh field of study.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1188720" y="5120640"/>
            <a:ext cx="676620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The Nobel Prize in Physics 2012 was awarded jointly to Serge Haroche and David J. Wineland "for ground-breaking experimental methods that enable measuring and manipulation o=f individual quantum systems</a:t>
            </a:r>
            <a:r>
              <a:rPr b="1" lang="en-US" sz="1800" spc="-1" strike="noStrike">
                <a:solidFill>
                  <a:srgbClr val="330099"/>
                </a:solidFill>
                <a:uFill>
                  <a:solidFill>
                    <a:srgbClr val="ffffff"/>
                  </a:solidFill>
                </a:uFill>
                <a:latin typeface="Century Schoolbook L"/>
                <a:ea typeface="DejaVu Sans"/>
              </a:rPr>
              <a:t>."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1463040" y="367200"/>
            <a:ext cx="6309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Motivation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188720" y="1828800"/>
            <a:ext cx="6583320" cy="323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68280" y="441000"/>
            <a:ext cx="8227080" cy="83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 of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91440" y="1737360"/>
            <a:ext cx="8961120" cy="51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Study physics of passive optical resonators 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Investigate and comprehend the underlying physics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gain incorporating photonic resonators.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Examine how the spectra of resonators with gain 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modified. (reproduce results)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Extend these ideas to arrays of coherently interacting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resonators and determine the effects of optical coupling.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Evaluate the feasibility of  experimental 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 these findings.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Finalize the results of my FYP.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" y="274680"/>
            <a:ext cx="640044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Expected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1" lang="en-US" sz="36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Outcomes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0" y="1645920"/>
            <a:ext cx="8503560" cy="46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 is anticipated that resonant optical features of active resonators as well as the underlying physics will be distinct from passive resonators.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Resonators with gain may enable control over resonator-wave guide coupling regimes and photon storage time in resonators.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937600" y="380880"/>
            <a:ext cx="3003120" cy="9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457200" y="273600"/>
            <a:ext cx="64004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en-US" sz="220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 Frame of Project (semester wise)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6" name="Table 3"/>
          <p:cNvGraphicFramePr/>
          <p:nvPr/>
        </p:nvGraphicFramePr>
        <p:xfrm>
          <a:off x="457200" y="1604520"/>
          <a:ext cx="8228880" cy="4430160"/>
        </p:xfrm>
        <a:graphic>
          <a:graphicData uri="http://schemas.openxmlformats.org/drawingml/2006/table">
            <a:tbl>
              <a:tblPr/>
              <a:tblGrid>
                <a:gridCol w="4114440"/>
                <a:gridCol w="4114800"/>
              </a:tblGrid>
              <a:tr h="811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byssinica SIL"/>
                        </a:rPr>
                        <a:t>Semester 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byssinica SIL"/>
                        </a:rPr>
                        <a:t>Semester 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198a8a"/>
                    </a:solidFill>
                  </a:tcPr>
                </a:tc>
              </a:tr>
              <a:tr h="96300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Literature review and text book thoroughly to get the grasp on technical background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Research work and reproducing the results using different parameters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  <a:tr h="12895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Learning different tools for modeling and reproducing the different calculation and data i-e Mathematica, Octave, python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Thesis writing and result compilation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47b8b8"/>
                    </a:solidFill>
                  </a:tcPr>
                </a:tc>
              </a:tr>
              <a:tr h="13665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Overall 50 to 60% work complete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Comparing the results and completing the 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33a3a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Application>LibreOffice/5.1.6.2$Linux_X86_64 LibreOffice_project/10m0$Build-2</Application>
  <Words>289</Words>
  <Paragraphs>43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2012-11-27T08:07:35Z</dcterms:created>
  <dc:creator>D.Sajjad</dc:creator>
  <dc:description/>
  <dc:language>en-US</dc:language>
  <cp:lastModifiedBy/>
  <dcterms:modified xsi:type="dcterms:W3CDTF">2018-10-08T21:34:18Z</dcterms:modified>
  <cp:revision>35</cp:revision>
  <dc:subject/>
  <dc:title>Title: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 Company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