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e42c6064d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e42c6064d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e42c6064d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e42c6064d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e42c6064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e42c6064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e42c6064d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e42c6064d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e42c6064d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e42c6064d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e42c606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e42c606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e42c6064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e42c6064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42c6064d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e42c6064d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e42c6064d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e42c6064d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42c6064d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e42c6064d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e42c6064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e42c6064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e42c6064d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e42c6064d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e42c6064d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6e42c6064d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104175"/>
            <a:ext cx="4467900" cy="246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Student Performance and Failure Analysis</a:t>
            </a:r>
            <a:endParaRPr b="1" sz="3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p13" title="Screenshot 2025-07-09 at 00.21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0550"/>
            <a:ext cx="4676175" cy="494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173625" y="2696900"/>
            <a:ext cx="4155300" cy="23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BY 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Ahmad Khalil Ghamai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12.07.2025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219925" y="46300"/>
            <a:ext cx="8612400" cy="7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Failure Risk Profile</a:t>
            </a:r>
            <a:endParaRPr/>
          </a:p>
        </p:txBody>
      </p:sp>
      <p:pic>
        <p:nvPicPr>
          <p:cNvPr id="172" name="Google Shape;172;p22" title="Screenshot 2025-07-11 at 16.24.5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825" y="1017800"/>
            <a:ext cx="6140732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School Comparison</a:t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3" title="Screenshot 2025-07-10 at 18.05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1650"/>
            <a:ext cx="3061950" cy="278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3" title="Screenshot 2025-07-10 at 21.50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1975" y="613450"/>
            <a:ext cx="5120001" cy="428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800">
                <a:solidFill>
                  <a:srgbClr val="100D20"/>
                </a:solidFill>
              </a:rPr>
              <a:t>Overall Performance Summary: </a:t>
            </a:r>
            <a:r>
              <a:rPr b="1" lang="en" sz="1677">
                <a:solidFill>
                  <a:srgbClr val="100D20"/>
                </a:solidFill>
              </a:rPr>
              <a:t>Subject-Level Analysis</a:t>
            </a:r>
            <a:endParaRPr b="1" sz="477">
              <a:solidFill>
                <a:srgbClr val="100D20"/>
              </a:solidFill>
            </a:endParaRPr>
          </a:p>
        </p:txBody>
      </p:sp>
      <p:pic>
        <p:nvPicPr>
          <p:cNvPr id="185" name="Google Shape;185;p24" title="Screenshot 2025-07-09 at 01.55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625" y="1017800"/>
            <a:ext cx="2928401" cy="3820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4" title="Screenshot 2025-07-10 at 17.05.4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225" y="1825225"/>
            <a:ext cx="5937774" cy="20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Influencing Factors: 1. Study Time vs Alcohol use</a:t>
            </a:r>
            <a:endParaRPr sz="2000"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311700" y="1229875"/>
            <a:ext cx="8832300" cy="36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Does more study time improve grades?                                                                 Daily + weekly Alcohol consumption impact                                                        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5" title="Screenshot 2025-07-10 at 17.23.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50" y="1620450"/>
            <a:ext cx="3694451" cy="324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5" title="Screenshot 2025-07-10 at 17.27.5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620450"/>
            <a:ext cx="3842800" cy="352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/>
              <a:t>2. </a:t>
            </a:r>
            <a:r>
              <a:rPr lang="en" sz="2000"/>
              <a:t>Parental Education vs Parental Job</a:t>
            </a:r>
            <a:endParaRPr sz="2000"/>
          </a:p>
        </p:txBody>
      </p:sp>
      <p:pic>
        <p:nvPicPr>
          <p:cNvPr id="200" name="Google Shape;200;p26" title="Screenshot 2025-07-10 at 17.47.5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8900" y="1017800"/>
            <a:ext cx="4419601" cy="349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 title="Screenshot 2025-07-10 at 17.50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076450"/>
            <a:ext cx="4578899" cy="3715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293925"/>
            <a:ext cx="8520600" cy="4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</a:rPr>
              <a:t>Goal</a:t>
            </a:r>
            <a:r>
              <a:rPr lang="en">
                <a:solidFill>
                  <a:schemeClr val="dk1"/>
                </a:solidFill>
              </a:rPr>
              <a:t>: To analyze student performance across subjects and identify factors influencing academic success and failure.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Key Questions</a:t>
            </a:r>
            <a:r>
              <a:rPr lang="en" sz="2000">
                <a:solidFill>
                  <a:schemeClr val="dk1"/>
                </a:solidFill>
              </a:rPr>
              <a:t>:</a:t>
            </a:r>
            <a:endParaRPr sz="20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affects student grades?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Who is at risk of failing?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do family, lifestyle, and academic behavior contribute?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2070"/>
              <a:t>Data Overview</a:t>
            </a:r>
            <a:endParaRPr b="1" sz="207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152475"/>
            <a:ext cx="8520600" cy="39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956">
                <a:solidFill>
                  <a:schemeClr val="dk1"/>
                </a:solidFill>
              </a:rPr>
              <a:t>Source</a:t>
            </a:r>
            <a:r>
              <a:rPr lang="en" sz="2956">
                <a:solidFill>
                  <a:schemeClr val="dk1"/>
                </a:solidFill>
              </a:rPr>
              <a:t>: </a:t>
            </a:r>
            <a:r>
              <a:rPr lang="en" sz="2774">
                <a:solidFill>
                  <a:schemeClr val="dk1"/>
                </a:solidFill>
              </a:rPr>
              <a:t>Combined dataset from Math and Portuguese subjects</a:t>
            </a:r>
            <a:br>
              <a:rPr lang="en" sz="2956">
                <a:solidFill>
                  <a:schemeClr val="dk1"/>
                </a:solidFill>
              </a:rPr>
            </a:br>
            <a:r>
              <a:rPr lang="en" sz="2956">
                <a:solidFill>
                  <a:schemeClr val="dk1"/>
                </a:solidFill>
              </a:rPr>
              <a:t> </a:t>
            </a:r>
            <a:r>
              <a:rPr b="1" lang="en" sz="2956">
                <a:solidFill>
                  <a:schemeClr val="dk1"/>
                </a:solidFill>
              </a:rPr>
              <a:t>Total Records</a:t>
            </a:r>
            <a:r>
              <a:rPr lang="en" sz="2956">
                <a:solidFill>
                  <a:schemeClr val="dk1"/>
                </a:solidFill>
              </a:rPr>
              <a:t>:</a:t>
            </a:r>
            <a:r>
              <a:rPr lang="en" sz="2592">
                <a:solidFill>
                  <a:schemeClr val="dk1"/>
                </a:solidFill>
              </a:rPr>
              <a:t> 383 students</a:t>
            </a:r>
            <a:br>
              <a:rPr lang="en" sz="2956">
                <a:solidFill>
                  <a:schemeClr val="dk1"/>
                </a:solidFill>
              </a:rPr>
            </a:br>
            <a:r>
              <a:rPr lang="en" sz="2956">
                <a:solidFill>
                  <a:schemeClr val="dk1"/>
                </a:solidFill>
              </a:rPr>
              <a:t> </a:t>
            </a:r>
            <a:endParaRPr sz="295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7206"/>
              <a:buFont typeface="Arial"/>
              <a:buNone/>
            </a:pPr>
            <a:r>
              <a:rPr b="1" lang="en" sz="2956">
                <a:solidFill>
                  <a:schemeClr val="dk1"/>
                </a:solidFill>
              </a:rPr>
              <a:t>Key Columns</a:t>
            </a:r>
            <a:r>
              <a:rPr lang="en" sz="2956">
                <a:solidFill>
                  <a:schemeClr val="dk1"/>
                </a:solidFill>
              </a:rPr>
              <a:t>:</a:t>
            </a: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Grades (G1, G2, G3)</a:t>
            </a: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G3_Avg</a:t>
            </a:r>
            <a:br>
              <a:rPr lang="en" sz="2956">
                <a:solidFill>
                  <a:schemeClr val="dk1"/>
                </a:solidFill>
              </a:rPr>
            </a:b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Study time</a:t>
            </a:r>
            <a:br>
              <a:rPr lang="en" sz="2956">
                <a:solidFill>
                  <a:schemeClr val="dk1"/>
                </a:solidFill>
              </a:rPr>
            </a:b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Alcohol use</a:t>
            </a:r>
            <a:br>
              <a:rPr lang="en" sz="2956">
                <a:solidFill>
                  <a:schemeClr val="dk1"/>
                </a:solidFill>
              </a:rPr>
            </a:b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Parental education &amp; jobs</a:t>
            </a:r>
            <a:br>
              <a:rPr lang="en" sz="2956">
                <a:solidFill>
                  <a:schemeClr val="dk1"/>
                </a:solidFill>
              </a:rPr>
            </a:b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Absences</a:t>
            </a:r>
            <a:br>
              <a:rPr lang="en" sz="2956">
                <a:solidFill>
                  <a:schemeClr val="dk1"/>
                </a:solidFill>
              </a:rPr>
            </a:br>
            <a:endParaRPr sz="2956">
              <a:solidFill>
                <a:schemeClr val="dk1"/>
              </a:solidFill>
            </a:endParaRPr>
          </a:p>
          <a:p>
            <a:pPr indent="-303694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956">
                <a:solidFill>
                  <a:schemeClr val="dk1"/>
                </a:solidFill>
              </a:rPr>
              <a:t>Support programs</a:t>
            </a:r>
            <a:endParaRPr sz="2956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8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 rot="5400000">
            <a:off x="40919" y="28519"/>
            <a:ext cx="856529" cy="799487"/>
            <a:chOff x="0" y="0"/>
            <a:chExt cx="812800" cy="812900"/>
          </a:xfrm>
        </p:grpSpPr>
        <p:sp>
          <p:nvSpPr>
            <p:cNvPr id="104" name="Google Shape;104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05" name="Google Shape;105;p16"/>
            <p:cNvSpPr txBox="1"/>
            <p:nvPr/>
          </p:nvSpPr>
          <p:spPr>
            <a:xfrm>
              <a:off x="203200" y="63500"/>
              <a:ext cx="406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16"/>
          <p:cNvGrpSpPr/>
          <p:nvPr/>
        </p:nvGrpSpPr>
        <p:grpSpPr>
          <a:xfrm>
            <a:off x="822449" y="-63988"/>
            <a:ext cx="1248552" cy="888801"/>
            <a:chOff x="-481161" y="-1083520"/>
            <a:chExt cx="701040" cy="638048"/>
          </a:xfrm>
        </p:grpSpPr>
        <p:sp>
          <p:nvSpPr>
            <p:cNvPr id="107" name="Google Shape;107;p16"/>
            <p:cNvSpPr/>
            <p:nvPr/>
          </p:nvSpPr>
          <p:spPr>
            <a:xfrm>
              <a:off x="-481161" y="-1083520"/>
              <a:ext cx="701040" cy="63804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 txBox="1"/>
            <p:nvPr/>
          </p:nvSpPr>
          <p:spPr>
            <a:xfrm>
              <a:off x="-460792" y="-1037585"/>
              <a:ext cx="660300" cy="57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01.</a:t>
              </a:r>
              <a:endParaRPr i="0" sz="2100" u="none" cap="none" strike="noStrike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09" name="Google Shape;109;p16"/>
          <p:cNvGrpSpPr/>
          <p:nvPr/>
        </p:nvGrpSpPr>
        <p:grpSpPr>
          <a:xfrm rot="5400000">
            <a:off x="793894" y="1008319"/>
            <a:ext cx="856529" cy="799487"/>
            <a:chOff x="0" y="0"/>
            <a:chExt cx="812800" cy="812900"/>
          </a:xfrm>
        </p:grpSpPr>
        <p:sp>
          <p:nvSpPr>
            <p:cNvPr id="110" name="Google Shape;110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  <a:effectLst>
              <a:reflection blurRad="0" dir="0" dist="0" endA="0" endPos="34000" fadeDir="5400012" kx="0" rotWithShape="0" algn="bl" stA="0" stPos="0" sy="-100000" ky="0"/>
            </a:effectLst>
          </p:spPr>
        </p:sp>
        <p:sp>
          <p:nvSpPr>
            <p:cNvPr id="111" name="Google Shape;111;p16"/>
            <p:cNvSpPr txBox="1"/>
            <p:nvPr/>
          </p:nvSpPr>
          <p:spPr>
            <a:xfrm>
              <a:off x="203200" y="63500"/>
              <a:ext cx="406500" cy="749400"/>
            </a:xfrm>
            <a:prstGeom prst="rect">
              <a:avLst/>
            </a:prstGeom>
            <a:noFill/>
            <a:ln>
              <a:noFill/>
            </a:ln>
            <a:effectLst>
              <a:reflection blurRad="0" dir="0" dist="0" endA="0" endPos="34000" fadeDir="5400012" kx="0" rotWithShape="0" algn="bl" stA="0" stPos="0" sy="-100000" ky="0"/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" name="Google Shape;112;p16"/>
          <p:cNvGrpSpPr/>
          <p:nvPr/>
        </p:nvGrpSpPr>
        <p:grpSpPr>
          <a:xfrm>
            <a:off x="1621941" y="979810"/>
            <a:ext cx="1248552" cy="1103809"/>
            <a:chOff x="-481161" y="-1083520"/>
            <a:chExt cx="701040" cy="792397"/>
          </a:xfrm>
        </p:grpSpPr>
        <p:sp>
          <p:nvSpPr>
            <p:cNvPr id="113" name="Google Shape;113;p16"/>
            <p:cNvSpPr/>
            <p:nvPr/>
          </p:nvSpPr>
          <p:spPr>
            <a:xfrm>
              <a:off x="-481161" y="-1083520"/>
              <a:ext cx="701040" cy="63804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 txBox="1"/>
            <p:nvPr/>
          </p:nvSpPr>
          <p:spPr>
            <a:xfrm>
              <a:off x="-460787" y="-989523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02.</a:t>
              </a:r>
              <a:endParaRPr sz="2100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16"/>
          <p:cNvGrpSpPr/>
          <p:nvPr/>
        </p:nvGrpSpPr>
        <p:grpSpPr>
          <a:xfrm>
            <a:off x="2070999" y="57874"/>
            <a:ext cx="4848257" cy="740776"/>
            <a:chOff x="22382" y="-401102"/>
            <a:chExt cx="2466177" cy="440100"/>
          </a:xfrm>
        </p:grpSpPr>
        <p:sp>
          <p:nvSpPr>
            <p:cNvPr id="116" name="Google Shape;116;p16"/>
            <p:cNvSpPr/>
            <p:nvPr/>
          </p:nvSpPr>
          <p:spPr>
            <a:xfrm>
              <a:off x="22382" y="-382119"/>
              <a:ext cx="2388472" cy="402131"/>
            </a:xfrm>
            <a:custGeom>
              <a:rect b="b" l="l" r="r" t="t"/>
              <a:pathLst>
                <a:path extrusionOk="0" h="402131" w="2388472">
                  <a:moveTo>
                    <a:pt x="43538" y="0"/>
                  </a:moveTo>
                  <a:lnTo>
                    <a:pt x="2344934" y="0"/>
                  </a:lnTo>
                  <a:cubicBezTo>
                    <a:pt x="2356481" y="0"/>
                    <a:pt x="2367555" y="4587"/>
                    <a:pt x="2375720" y="12752"/>
                  </a:cubicBezTo>
                  <a:cubicBezTo>
                    <a:pt x="2383885" y="20917"/>
                    <a:pt x="2388472" y="31991"/>
                    <a:pt x="2388472" y="43538"/>
                  </a:cubicBezTo>
                  <a:lnTo>
                    <a:pt x="2388472" y="358593"/>
                  </a:lnTo>
                  <a:cubicBezTo>
                    <a:pt x="2388472" y="382638"/>
                    <a:pt x="2368980" y="402131"/>
                    <a:pt x="2344934" y="402131"/>
                  </a:cubicBezTo>
                  <a:lnTo>
                    <a:pt x="43538" y="402131"/>
                  </a:lnTo>
                  <a:cubicBezTo>
                    <a:pt x="31991" y="402131"/>
                    <a:pt x="20917" y="397544"/>
                    <a:pt x="12752" y="389379"/>
                  </a:cubicBezTo>
                  <a:cubicBezTo>
                    <a:pt x="4587" y="381214"/>
                    <a:pt x="0" y="370140"/>
                    <a:pt x="0" y="358593"/>
                  </a:cubicBezTo>
                  <a:lnTo>
                    <a:pt x="0" y="43538"/>
                  </a:lnTo>
                  <a:cubicBezTo>
                    <a:pt x="0" y="31991"/>
                    <a:pt x="4587" y="20917"/>
                    <a:pt x="12752" y="12752"/>
                  </a:cubicBezTo>
                  <a:cubicBezTo>
                    <a:pt x="20917" y="4587"/>
                    <a:pt x="31991" y="0"/>
                    <a:pt x="43538" y="0"/>
                  </a:cubicBezTo>
                  <a:close/>
                </a:path>
              </a:pathLst>
            </a:custGeom>
            <a:solidFill>
              <a:srgbClr val="023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99959" y="-401102"/>
              <a:ext cx="23886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DATA COLLECTION-KAGGLE</a:t>
              </a:r>
              <a:endParaRPr i="0" sz="1800" u="none" cap="none" strike="noStrike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18" name="Google Shape;118;p16"/>
          <p:cNvGrpSpPr/>
          <p:nvPr/>
        </p:nvGrpSpPr>
        <p:grpSpPr>
          <a:xfrm>
            <a:off x="2946749" y="1101476"/>
            <a:ext cx="4695497" cy="742645"/>
            <a:chOff x="61169" y="-328813"/>
            <a:chExt cx="2388472" cy="441210"/>
          </a:xfrm>
        </p:grpSpPr>
        <p:sp>
          <p:nvSpPr>
            <p:cNvPr id="119" name="Google Shape;119;p16"/>
            <p:cNvSpPr/>
            <p:nvPr/>
          </p:nvSpPr>
          <p:spPr>
            <a:xfrm>
              <a:off x="61169" y="-328813"/>
              <a:ext cx="2388472" cy="402131"/>
            </a:xfrm>
            <a:custGeom>
              <a:rect b="b" l="l" r="r" t="t"/>
              <a:pathLst>
                <a:path extrusionOk="0" h="402131" w="2388472">
                  <a:moveTo>
                    <a:pt x="43538" y="0"/>
                  </a:moveTo>
                  <a:lnTo>
                    <a:pt x="2344934" y="0"/>
                  </a:lnTo>
                  <a:cubicBezTo>
                    <a:pt x="2356481" y="0"/>
                    <a:pt x="2367555" y="4587"/>
                    <a:pt x="2375720" y="12752"/>
                  </a:cubicBezTo>
                  <a:cubicBezTo>
                    <a:pt x="2383885" y="20917"/>
                    <a:pt x="2388472" y="31991"/>
                    <a:pt x="2388472" y="43538"/>
                  </a:cubicBezTo>
                  <a:lnTo>
                    <a:pt x="2388472" y="358593"/>
                  </a:lnTo>
                  <a:cubicBezTo>
                    <a:pt x="2388472" y="382638"/>
                    <a:pt x="2368980" y="402131"/>
                    <a:pt x="2344934" y="402131"/>
                  </a:cubicBezTo>
                  <a:lnTo>
                    <a:pt x="43538" y="402131"/>
                  </a:lnTo>
                  <a:cubicBezTo>
                    <a:pt x="31991" y="402131"/>
                    <a:pt x="20917" y="397544"/>
                    <a:pt x="12752" y="389379"/>
                  </a:cubicBezTo>
                  <a:cubicBezTo>
                    <a:pt x="4587" y="381214"/>
                    <a:pt x="0" y="370140"/>
                    <a:pt x="0" y="358593"/>
                  </a:cubicBezTo>
                  <a:lnTo>
                    <a:pt x="0" y="43538"/>
                  </a:lnTo>
                  <a:cubicBezTo>
                    <a:pt x="0" y="31991"/>
                    <a:pt x="4587" y="20917"/>
                    <a:pt x="12752" y="12752"/>
                  </a:cubicBezTo>
                  <a:cubicBezTo>
                    <a:pt x="20917" y="4587"/>
                    <a:pt x="31991" y="0"/>
                    <a:pt x="43538" y="0"/>
                  </a:cubicBezTo>
                  <a:close/>
                </a:path>
              </a:pathLst>
            </a:custGeom>
            <a:solidFill>
              <a:srgbClr val="023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 txBox="1"/>
            <p:nvPr/>
          </p:nvSpPr>
          <p:spPr>
            <a:xfrm>
              <a:off x="61169" y="-130303"/>
              <a:ext cx="2310900" cy="24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DATA CLEANING WRANGLING-PYTHON</a:t>
              </a:r>
              <a:endParaRPr sz="1800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16"/>
          <p:cNvGrpSpPr/>
          <p:nvPr/>
        </p:nvGrpSpPr>
        <p:grpSpPr>
          <a:xfrm rot="5400000">
            <a:off x="1359619" y="1985337"/>
            <a:ext cx="856529" cy="799487"/>
            <a:chOff x="0" y="0"/>
            <a:chExt cx="812800" cy="812900"/>
          </a:xfrm>
        </p:grpSpPr>
        <p:sp>
          <p:nvSpPr>
            <p:cNvPr id="122" name="Google Shape;122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23" name="Google Shape;123;p16"/>
            <p:cNvSpPr txBox="1"/>
            <p:nvPr/>
          </p:nvSpPr>
          <p:spPr>
            <a:xfrm>
              <a:off x="203200" y="63500"/>
              <a:ext cx="406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" name="Google Shape;124;p16"/>
          <p:cNvGrpSpPr/>
          <p:nvPr/>
        </p:nvGrpSpPr>
        <p:grpSpPr>
          <a:xfrm>
            <a:off x="2187616" y="1901952"/>
            <a:ext cx="1248552" cy="1104547"/>
            <a:chOff x="-481161" y="-1083520"/>
            <a:chExt cx="701040" cy="792926"/>
          </a:xfrm>
        </p:grpSpPr>
        <p:sp>
          <p:nvSpPr>
            <p:cNvPr id="125" name="Google Shape;125;p16"/>
            <p:cNvSpPr/>
            <p:nvPr/>
          </p:nvSpPr>
          <p:spPr>
            <a:xfrm>
              <a:off x="-481161" y="-1083520"/>
              <a:ext cx="701040" cy="63804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 txBox="1"/>
            <p:nvPr/>
          </p:nvSpPr>
          <p:spPr>
            <a:xfrm>
              <a:off x="-460787" y="-988994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03.</a:t>
              </a:r>
              <a:endParaRPr sz="2100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3401568" y="2084832"/>
            <a:ext cx="4730103" cy="740776"/>
            <a:chOff x="4779" y="-401102"/>
            <a:chExt cx="2406075" cy="440100"/>
          </a:xfrm>
        </p:grpSpPr>
        <p:sp>
          <p:nvSpPr>
            <p:cNvPr id="128" name="Google Shape;128;p16"/>
            <p:cNvSpPr/>
            <p:nvPr/>
          </p:nvSpPr>
          <p:spPr>
            <a:xfrm>
              <a:off x="22382" y="-382119"/>
              <a:ext cx="2388472" cy="402131"/>
            </a:xfrm>
            <a:custGeom>
              <a:rect b="b" l="l" r="r" t="t"/>
              <a:pathLst>
                <a:path extrusionOk="0" h="402131" w="2388472">
                  <a:moveTo>
                    <a:pt x="43538" y="0"/>
                  </a:moveTo>
                  <a:lnTo>
                    <a:pt x="2344934" y="0"/>
                  </a:lnTo>
                  <a:cubicBezTo>
                    <a:pt x="2356481" y="0"/>
                    <a:pt x="2367555" y="4587"/>
                    <a:pt x="2375720" y="12752"/>
                  </a:cubicBezTo>
                  <a:cubicBezTo>
                    <a:pt x="2383885" y="20917"/>
                    <a:pt x="2388472" y="31991"/>
                    <a:pt x="2388472" y="43538"/>
                  </a:cubicBezTo>
                  <a:lnTo>
                    <a:pt x="2388472" y="358593"/>
                  </a:lnTo>
                  <a:cubicBezTo>
                    <a:pt x="2388472" y="382638"/>
                    <a:pt x="2368980" y="402131"/>
                    <a:pt x="2344934" y="402131"/>
                  </a:cubicBezTo>
                  <a:lnTo>
                    <a:pt x="43538" y="402131"/>
                  </a:lnTo>
                  <a:cubicBezTo>
                    <a:pt x="31991" y="402131"/>
                    <a:pt x="20917" y="397544"/>
                    <a:pt x="12752" y="389379"/>
                  </a:cubicBezTo>
                  <a:cubicBezTo>
                    <a:pt x="4587" y="381214"/>
                    <a:pt x="0" y="370140"/>
                    <a:pt x="0" y="358593"/>
                  </a:cubicBezTo>
                  <a:lnTo>
                    <a:pt x="0" y="43538"/>
                  </a:lnTo>
                  <a:cubicBezTo>
                    <a:pt x="0" y="31991"/>
                    <a:pt x="4587" y="20917"/>
                    <a:pt x="12752" y="12752"/>
                  </a:cubicBezTo>
                  <a:cubicBezTo>
                    <a:pt x="20917" y="4587"/>
                    <a:pt x="31991" y="0"/>
                    <a:pt x="43538" y="0"/>
                  </a:cubicBezTo>
                  <a:close/>
                </a:path>
              </a:pathLst>
            </a:custGeom>
            <a:solidFill>
              <a:srgbClr val="023E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6"/>
            <p:cNvSpPr txBox="1"/>
            <p:nvPr/>
          </p:nvSpPr>
          <p:spPr>
            <a:xfrm>
              <a:off x="4779" y="-401102"/>
              <a:ext cx="2388600" cy="440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DATA QUERY AND </a:t>
              </a:r>
              <a:r>
                <a:rPr lang="en" sz="18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ANALYSIS-MYSQL</a:t>
              </a:r>
              <a:endParaRPr i="0" sz="1800" u="none" cap="none" strike="noStrike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  <p:grpSp>
        <p:nvGrpSpPr>
          <p:cNvPr id="130" name="Google Shape;130;p16"/>
          <p:cNvGrpSpPr/>
          <p:nvPr/>
        </p:nvGrpSpPr>
        <p:grpSpPr>
          <a:xfrm rot="5400000">
            <a:off x="2252794" y="3119193"/>
            <a:ext cx="856529" cy="799487"/>
            <a:chOff x="0" y="0"/>
            <a:chExt cx="812800" cy="812900"/>
          </a:xfrm>
        </p:grpSpPr>
        <p:sp>
          <p:nvSpPr>
            <p:cNvPr id="131" name="Google Shape;131;p1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32" name="Google Shape;132;p16"/>
            <p:cNvSpPr txBox="1"/>
            <p:nvPr/>
          </p:nvSpPr>
          <p:spPr>
            <a:xfrm>
              <a:off x="203200" y="63500"/>
              <a:ext cx="406500" cy="74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" name="Google Shape;133;p16"/>
          <p:cNvGrpSpPr/>
          <p:nvPr/>
        </p:nvGrpSpPr>
        <p:grpSpPr>
          <a:xfrm>
            <a:off x="3080791" y="3090672"/>
            <a:ext cx="1248552" cy="1103809"/>
            <a:chOff x="-481161" y="-1083520"/>
            <a:chExt cx="701040" cy="792397"/>
          </a:xfrm>
        </p:grpSpPr>
        <p:sp>
          <p:nvSpPr>
            <p:cNvPr id="134" name="Google Shape;134;p16"/>
            <p:cNvSpPr/>
            <p:nvPr/>
          </p:nvSpPr>
          <p:spPr>
            <a:xfrm>
              <a:off x="-481161" y="-1083520"/>
              <a:ext cx="701040" cy="638048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>
              <a:gsLst>
                <a:gs pos="0">
                  <a:srgbClr val="100D20"/>
                </a:gs>
                <a:gs pos="100000">
                  <a:srgbClr val="023E8A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-460787" y="-989523"/>
              <a:ext cx="660300" cy="69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04.</a:t>
              </a:r>
              <a:endParaRPr sz="2100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6F7F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" name="Google Shape;136;p16"/>
          <p:cNvGrpSpPr/>
          <p:nvPr/>
        </p:nvGrpSpPr>
        <p:grpSpPr>
          <a:xfrm>
            <a:off x="4325112" y="3090672"/>
            <a:ext cx="4848257" cy="804883"/>
            <a:chOff x="22382" y="-402802"/>
            <a:chExt cx="2466177" cy="478186"/>
          </a:xfrm>
        </p:grpSpPr>
        <p:sp>
          <p:nvSpPr>
            <p:cNvPr id="137" name="Google Shape;137;p16"/>
            <p:cNvSpPr/>
            <p:nvPr/>
          </p:nvSpPr>
          <p:spPr>
            <a:xfrm>
              <a:off x="22382" y="-326747"/>
              <a:ext cx="2388472" cy="402131"/>
            </a:xfrm>
            <a:custGeom>
              <a:rect b="b" l="l" r="r" t="t"/>
              <a:pathLst>
                <a:path extrusionOk="0" h="402131" w="2388472">
                  <a:moveTo>
                    <a:pt x="43538" y="0"/>
                  </a:moveTo>
                  <a:lnTo>
                    <a:pt x="2344934" y="0"/>
                  </a:lnTo>
                  <a:cubicBezTo>
                    <a:pt x="2356481" y="0"/>
                    <a:pt x="2367555" y="4587"/>
                    <a:pt x="2375720" y="12752"/>
                  </a:cubicBezTo>
                  <a:cubicBezTo>
                    <a:pt x="2383885" y="20917"/>
                    <a:pt x="2388472" y="31991"/>
                    <a:pt x="2388472" y="43538"/>
                  </a:cubicBezTo>
                  <a:lnTo>
                    <a:pt x="2388472" y="358593"/>
                  </a:lnTo>
                  <a:cubicBezTo>
                    <a:pt x="2388472" y="382638"/>
                    <a:pt x="2368980" y="402131"/>
                    <a:pt x="2344934" y="402131"/>
                  </a:cubicBezTo>
                  <a:lnTo>
                    <a:pt x="43538" y="402131"/>
                  </a:lnTo>
                  <a:cubicBezTo>
                    <a:pt x="31991" y="402131"/>
                    <a:pt x="20917" y="397544"/>
                    <a:pt x="12752" y="389379"/>
                  </a:cubicBezTo>
                  <a:cubicBezTo>
                    <a:pt x="4587" y="381214"/>
                    <a:pt x="0" y="370140"/>
                    <a:pt x="0" y="358593"/>
                  </a:cubicBezTo>
                  <a:lnTo>
                    <a:pt x="0" y="43538"/>
                  </a:lnTo>
                  <a:cubicBezTo>
                    <a:pt x="0" y="31991"/>
                    <a:pt x="4587" y="20917"/>
                    <a:pt x="12752" y="12752"/>
                  </a:cubicBezTo>
                  <a:cubicBezTo>
                    <a:pt x="20917" y="4587"/>
                    <a:pt x="31991" y="0"/>
                    <a:pt x="43538" y="0"/>
                  </a:cubicBezTo>
                  <a:close/>
                </a:path>
              </a:pathLst>
            </a:custGeom>
            <a:solidFill>
              <a:srgbClr val="023E8A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6"/>
            <p:cNvSpPr txBox="1"/>
            <p:nvPr/>
          </p:nvSpPr>
          <p:spPr>
            <a:xfrm>
              <a:off x="99959" y="-402802"/>
              <a:ext cx="2388600" cy="440100"/>
            </a:xfrm>
            <a:prstGeom prst="rect">
              <a:avLst/>
            </a:prstGeom>
            <a:noFill/>
            <a:ln>
              <a:noFill/>
            </a:ln>
            <a:effectLst>
              <a:outerShdw blurRad="57150" rotWithShape="0" algn="bl" dir="5400000" dist="19050">
                <a:srgbClr val="000000">
                  <a:alpha val="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69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F6F7F9"/>
                  </a:solidFill>
                  <a:latin typeface="Impact"/>
                  <a:ea typeface="Impact"/>
                  <a:cs typeface="Impact"/>
                  <a:sym typeface="Impact"/>
                </a:rPr>
                <a:t>DATA VISUALISATION-TABLEAU</a:t>
              </a:r>
              <a:endParaRPr i="0" sz="1800" u="none" cap="none" strike="noStrike">
                <a:solidFill>
                  <a:srgbClr val="F6F7F9"/>
                </a:solidFill>
                <a:latin typeface="Impact"/>
                <a:ea typeface="Impact"/>
                <a:cs typeface="Impact"/>
                <a:sym typeface="Impac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 txBox="1"/>
          <p:nvPr>
            <p:ph type="title"/>
          </p:nvPr>
        </p:nvSpPr>
        <p:spPr>
          <a:xfrm>
            <a:off x="311700" y="4185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and Data insights</a:t>
            </a:r>
            <a:endParaRPr/>
          </a:p>
        </p:txBody>
      </p:sp>
      <p:sp>
        <p:nvSpPr>
          <p:cNvPr id="144" name="Google Shape;144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400">
                <a:solidFill>
                  <a:srgbClr val="0000FF"/>
                </a:solidFill>
              </a:rPr>
              <a:t>                                       </a:t>
            </a:r>
            <a:r>
              <a:rPr b="1" lang="en" sz="2400">
                <a:solidFill>
                  <a:srgbClr val="0000FF"/>
                </a:solidFill>
              </a:rPr>
              <a:t>Dashboard</a:t>
            </a:r>
            <a:r>
              <a:rPr b="1" lang="en" sz="2400">
                <a:solidFill>
                  <a:srgbClr val="0000FF"/>
                </a:solidFill>
              </a:rPr>
              <a:t>  </a:t>
            </a:r>
            <a:endParaRPr b="1" sz="2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study time and consistent attendance were linked to higher pass rate.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parents students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performed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well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mixed or non-parents guardians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Alcohol use, low parental education, and lack of support programs were common among students at risk of failing</a:t>
            </a:r>
            <a:endParaRPr sz="1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with parents jobs as Educator or Healthcare performed better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Homemaker and Public service jobs.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Risk profiling allowed us to identify specific groups of students who may benefit from early interventions.(54-students)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Students have performed better in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Portuguese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comparing to Math (avg_grade: 12.51 vs 10.35).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Recommendations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 consistent daily study (26% failure rate)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and reduce absenteeism (30 %)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Engage and support families with lower education backgrounds (22% failure rate)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alcohol awareness programs (11%)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" type="body"/>
          </p:nvPr>
        </p:nvSpPr>
        <p:spPr>
          <a:xfrm>
            <a:off x="311700" y="742100"/>
            <a:ext cx="8520600" cy="3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500">
                <a:solidFill>
                  <a:schemeClr val="dk1"/>
                </a:solidFill>
              </a:rPr>
              <a:t>                                          THANK YOU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311700" y="410000"/>
            <a:ext cx="8520600" cy="37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</a:t>
            </a: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