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5" r:id="rId2"/>
    <p:sldId id="320" r:id="rId3"/>
    <p:sldId id="310" r:id="rId4"/>
    <p:sldId id="332" r:id="rId5"/>
    <p:sldId id="322" r:id="rId6"/>
    <p:sldId id="311" r:id="rId7"/>
    <p:sldId id="328" r:id="rId8"/>
    <p:sldId id="329" r:id="rId9"/>
    <p:sldId id="330" r:id="rId10"/>
    <p:sldId id="324" r:id="rId11"/>
    <p:sldId id="333" r:id="rId12"/>
    <p:sldId id="325" r:id="rId13"/>
    <p:sldId id="334" r:id="rId14"/>
    <p:sldId id="326" r:id="rId15"/>
    <p:sldId id="335" r:id="rId16"/>
    <p:sldId id="336" r:id="rId17"/>
    <p:sldId id="337" r:id="rId18"/>
    <p:sldId id="327" r:id="rId19"/>
    <p:sldId id="338" r:id="rId20"/>
    <p:sldId id="314"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29" autoAdjust="0"/>
  </p:normalViewPr>
  <p:slideViewPr>
    <p:cSldViewPr showGuides="1">
      <p:cViewPr varScale="1">
        <p:scale>
          <a:sx n="114" d="100"/>
          <a:sy n="114" d="100"/>
        </p:scale>
        <p:origin x="126" y="24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10/30/2020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10/30/2020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10/30/2020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10/30/2020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10/30/2020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10/30/2020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10/30/2020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10/30/2020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10/30/2020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10/30/2020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10/30/2020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10/30/2020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10/30/2020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it-IT" dirty="0"/>
              <a:t>Insurance Premium Default Problem</a:t>
            </a:r>
          </a:p>
          <a:p>
            <a:endParaRPr lang="it-IT" dirty="0"/>
          </a:p>
        </p:txBody>
      </p:sp>
      <p:sp>
        <p:nvSpPr>
          <p:cNvPr id="6" name="the brown bicycle.">
            <a:extLst>
              <a:ext uri="{FF2B5EF4-FFF2-40B4-BE49-F238E27FC236}">
                <a16:creationId xmlns:a16="http://schemas.microsoft.com/office/drawing/2014/main" id="{D71B2787-1DE3-49BF-830B-773D8620F3BA}"/>
              </a:ext>
            </a:extLst>
          </p:cNvPr>
          <p:cNvSpPr txBox="1"/>
          <p:nvPr/>
        </p:nvSpPr>
        <p:spPr>
          <a:xfrm>
            <a:off x="1065213" y="4036006"/>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a:solidFill>
                  <a:schemeClr val="accent3"/>
                </a:solidFill>
                <a:latin typeface="Agency FB" panose="020B0503020202020204" pitchFamily="34" charset="0"/>
              </a:rPr>
              <a:t>Capstone Project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orem ipsum dolor sit amet, consectetur adipiscing elit, sed do eiusmod tempor. Lorem ipsum dolor sit amet, consectetur adipiscing elit, sed do eiusmod tempor.">
            <a:extLst>
              <a:ext uri="{FF2B5EF4-FFF2-40B4-BE49-F238E27FC236}">
                <a16:creationId xmlns:a16="http://schemas.microsoft.com/office/drawing/2014/main" id="{A702EB27-8ACA-403C-BE41-C5FD9475438D}"/>
              </a:ext>
            </a:extLst>
          </p:cNvPr>
          <p:cNvSpPr txBox="1"/>
          <p:nvPr/>
        </p:nvSpPr>
        <p:spPr>
          <a:xfrm>
            <a:off x="1293812" y="2879680"/>
            <a:ext cx="5284150"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a:solidFill>
                  <a:srgbClr val="FFFFFF"/>
                </a:solidFill>
              </a:defRPr>
            </a:pPr>
            <a:r>
              <a:rPr lang="en-US" sz="1600" dirty="0">
                <a:solidFill>
                  <a:schemeClr val="tx2"/>
                </a:solidFill>
                <a:latin typeface="Agency FB" panose="020B0503020202020204" pitchFamily="34" charset="0"/>
              </a:rPr>
              <a:t>What we Did to find Solution</a:t>
            </a:r>
          </a:p>
        </p:txBody>
      </p:sp>
      <p:sp>
        <p:nvSpPr>
          <p:cNvPr id="13" name="the brown bicycle.">
            <a:extLst>
              <a:ext uri="{FF2B5EF4-FFF2-40B4-BE49-F238E27FC236}">
                <a16:creationId xmlns:a16="http://schemas.microsoft.com/office/drawing/2014/main" id="{D71B2787-1DE3-49BF-830B-773D8620F3BA}"/>
              </a:ext>
            </a:extLst>
          </p:cNvPr>
          <p:cNvSpPr txBox="1"/>
          <p:nvPr/>
        </p:nvSpPr>
        <p:spPr>
          <a:xfrm>
            <a:off x="1250874" y="2126971"/>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a:solidFill>
                  <a:schemeClr val="accent3"/>
                </a:solidFill>
                <a:latin typeface="Agency FB" panose="020B0503020202020204" pitchFamily="34" charset="0"/>
              </a:rPr>
              <a:t>Approach</a:t>
            </a:r>
          </a:p>
        </p:txBody>
      </p:sp>
    </p:spTree>
    <p:extLst>
      <p:ext uri="{BB962C8B-B14F-4D97-AF65-F5344CB8AC3E}">
        <p14:creationId xmlns:p14="http://schemas.microsoft.com/office/powerpoint/2010/main" val="413900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98612" y="762000"/>
            <a:ext cx="3233578" cy="646331"/>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Random Forest</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Rectangle 9"/>
          <p:cNvSpPr/>
          <p:nvPr/>
        </p:nvSpPr>
        <p:spPr>
          <a:xfrm>
            <a:off x="6339360" y="762000"/>
            <a:ext cx="4029245" cy="646331"/>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Logistic Regression</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Rectangle 10"/>
          <p:cNvSpPr/>
          <p:nvPr/>
        </p:nvSpPr>
        <p:spPr>
          <a:xfrm>
            <a:off x="5365590" y="792777"/>
            <a:ext cx="540533"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vs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6B081115-3BE3-4798-8958-09F34F540E5F}"/>
              </a:ext>
            </a:extLst>
          </p:cNvPr>
          <p:cNvSpPr/>
          <p:nvPr/>
        </p:nvSpPr>
        <p:spPr>
          <a:xfrm>
            <a:off x="698703" y="1848683"/>
            <a:ext cx="8862472" cy="4939814"/>
          </a:xfrm>
          <a:prstGeom prst="rect">
            <a:avLst/>
          </a:prstGeom>
        </p:spPr>
        <p:txBody>
          <a:bodyPr wrap="square">
            <a:spAutoFit/>
          </a:bodyPr>
          <a:lstStyle/>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We select this </a:t>
            </a:r>
            <a:r>
              <a:rPr lang="en-US" sz="2000" b="1" dirty="0" smtClean="0">
                <a:latin typeface="Bahnschrift Light Condensed" panose="020B0502040204020203" pitchFamily="34" charset="0"/>
              </a:rPr>
              <a:t>two </a:t>
            </a:r>
            <a:r>
              <a:rPr lang="en-US" sz="2000" b="1" dirty="0" smtClean="0">
                <a:latin typeface="Bahnschrift Light Condensed" panose="020B0502040204020203" pitchFamily="34" charset="0"/>
              </a:rPr>
              <a:t>technique because its common and applicable.</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Data spilt for </a:t>
            </a:r>
            <a:r>
              <a:rPr lang="en-US" sz="2000" b="1" smtClean="0">
                <a:latin typeface="Bahnschrift Light Condensed" panose="020B0502040204020203" pitchFamily="34" charset="0"/>
              </a:rPr>
              <a:t>both </a:t>
            </a:r>
            <a:r>
              <a:rPr lang="en-US" sz="2000" b="1">
                <a:latin typeface="Bahnschrift Light Condensed" panose="020B0502040204020203" pitchFamily="34" charset="0"/>
              </a:rPr>
              <a:t>technique </a:t>
            </a:r>
            <a:r>
              <a:rPr lang="en-US" sz="2000" b="1" dirty="0" smtClean="0">
                <a:latin typeface="Bahnschrift Light Condensed" panose="020B0502040204020203" pitchFamily="34" charset="0"/>
              </a:rPr>
              <a:t>as (70% train dataset – 30% test dataset)</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We select the same features to train both models. </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Features selected are:</a:t>
            </a:r>
          </a:p>
          <a:p>
            <a:pPr lvl="1">
              <a:lnSpc>
                <a:spcPts val="5400"/>
              </a:lnSpc>
            </a:pPr>
            <a:r>
              <a:rPr lang="en-US" sz="1600" b="1" dirty="0" smtClean="0">
                <a:latin typeface="Bahnschrift Light Condensed" panose="020B0502040204020203" pitchFamily="34" charset="0"/>
              </a:rPr>
              <a:t>Income - Count_3_6_months_late - Count_6_12_months_late </a:t>
            </a:r>
          </a:p>
          <a:p>
            <a:pPr marL="742950" lvl="1" indent="-285750">
              <a:lnSpc>
                <a:spcPts val="5400"/>
              </a:lnSpc>
              <a:buFontTx/>
              <a:buChar char="-"/>
            </a:pPr>
            <a:r>
              <a:rPr lang="en-US" sz="1600" b="1" dirty="0" smtClean="0">
                <a:latin typeface="Bahnschrift Light Condensed" panose="020B0502040204020203" pitchFamily="34" charset="0"/>
              </a:rPr>
              <a:t>Count_more_than_12_months_late - </a:t>
            </a:r>
            <a:r>
              <a:rPr lang="en-US" sz="1600" b="1" dirty="0" err="1" smtClean="0">
                <a:latin typeface="Bahnschrift Light Condensed" panose="020B0502040204020203" pitchFamily="34" charset="0"/>
              </a:rPr>
              <a:t>risk_score</a:t>
            </a:r>
            <a:r>
              <a:rPr lang="en-US" sz="1600" b="1" dirty="0" smtClean="0">
                <a:latin typeface="Bahnschrift Light Condensed" panose="020B0502040204020203" pitchFamily="34" charset="0"/>
              </a:rPr>
              <a:t> - </a:t>
            </a:r>
            <a:r>
              <a:rPr lang="en-US" sz="1600" b="1" dirty="0" err="1" smtClean="0">
                <a:latin typeface="Bahnschrift Light Condensed" panose="020B0502040204020203" pitchFamily="34" charset="0"/>
              </a:rPr>
              <a:t>age_in_years</a:t>
            </a:r>
            <a:endParaRPr lang="en-US" sz="1600" b="1" dirty="0" smtClean="0">
              <a:latin typeface="Bahnschrift Light Condensed" panose="020B0502040204020203" pitchFamily="34" charset="0"/>
            </a:endParaRPr>
          </a:p>
          <a:p>
            <a:pPr marL="742950" lvl="1" indent="-285750">
              <a:lnSpc>
                <a:spcPts val="5400"/>
              </a:lnSpc>
              <a:buFontTx/>
              <a:buChar char="-"/>
            </a:pPr>
            <a:r>
              <a:rPr lang="en-US" sz="1600" b="1" dirty="0" smtClean="0">
                <a:latin typeface="Bahnschrift Light Condensed" panose="020B0502040204020203" pitchFamily="34" charset="0"/>
              </a:rPr>
              <a:t> </a:t>
            </a:r>
            <a:r>
              <a:rPr lang="en-US" sz="1600" b="1" dirty="0">
                <a:latin typeface="Bahnschrift Light Condensed" panose="020B0502040204020203" pitchFamily="34" charset="0"/>
              </a:rPr>
              <a:t>- </a:t>
            </a:r>
            <a:r>
              <a:rPr lang="en-US" sz="1600" b="1" dirty="0" err="1">
                <a:latin typeface="Bahnschrift Light Condensed" panose="020B0502040204020203" pitchFamily="34" charset="0"/>
              </a:rPr>
              <a:t>perc_premium_paid_by_cash_credit</a:t>
            </a:r>
            <a:endParaRPr lang="en-US" sz="1600" b="1" dirty="0" smtClean="0">
              <a:latin typeface="Bahnschrift Light Condensed"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981" y="2057400"/>
            <a:ext cx="3100388" cy="153572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0981" y="4033481"/>
            <a:ext cx="3100388" cy="2340529"/>
          </a:xfrm>
          <a:prstGeom prst="rect">
            <a:avLst/>
          </a:prstGeom>
        </p:spPr>
      </p:pic>
    </p:spTree>
    <p:extLst>
      <p:ext uri="{BB962C8B-B14F-4D97-AF65-F5344CB8AC3E}">
        <p14:creationId xmlns:p14="http://schemas.microsoft.com/office/powerpoint/2010/main" val="42103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orem ipsum dolor sit amet, consectetur adipiscing elit, sed do eiusmod tempor. Lorem ipsum dolor sit amet, consectetur adipiscing elit, sed do eiusmod tempor.">
            <a:extLst>
              <a:ext uri="{FF2B5EF4-FFF2-40B4-BE49-F238E27FC236}">
                <a16:creationId xmlns:a16="http://schemas.microsoft.com/office/drawing/2014/main" id="{A702EB27-8ACA-403C-BE41-C5FD9475438D}"/>
              </a:ext>
            </a:extLst>
          </p:cNvPr>
          <p:cNvSpPr txBox="1"/>
          <p:nvPr/>
        </p:nvSpPr>
        <p:spPr>
          <a:xfrm>
            <a:off x="1293812" y="2879680"/>
            <a:ext cx="5284150"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a:solidFill>
                  <a:srgbClr val="FFFFFF"/>
                </a:solidFill>
              </a:defRPr>
            </a:pPr>
            <a:r>
              <a:rPr lang="en-US" sz="1600" dirty="0">
                <a:solidFill>
                  <a:schemeClr val="tx2"/>
                </a:solidFill>
                <a:latin typeface="Agency FB" panose="020B0503020202020204" pitchFamily="34" charset="0"/>
              </a:rPr>
              <a:t>Regarding Data &amp; Business</a:t>
            </a:r>
          </a:p>
        </p:txBody>
      </p:sp>
      <p:sp>
        <p:nvSpPr>
          <p:cNvPr id="13" name="the brown bicycle.">
            <a:extLst>
              <a:ext uri="{FF2B5EF4-FFF2-40B4-BE49-F238E27FC236}">
                <a16:creationId xmlns:a16="http://schemas.microsoft.com/office/drawing/2014/main" id="{D71B2787-1DE3-49BF-830B-773D8620F3BA}"/>
              </a:ext>
            </a:extLst>
          </p:cNvPr>
          <p:cNvSpPr txBox="1"/>
          <p:nvPr/>
        </p:nvSpPr>
        <p:spPr>
          <a:xfrm>
            <a:off x="1250874" y="2126971"/>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a:solidFill>
                  <a:schemeClr val="accent3"/>
                </a:solidFill>
                <a:latin typeface="Agency FB" panose="020B0503020202020204" pitchFamily="34" charset="0"/>
              </a:rPr>
              <a:t>Difficulties</a:t>
            </a:r>
          </a:p>
        </p:txBody>
      </p:sp>
    </p:spTree>
    <p:extLst>
      <p:ext uri="{BB962C8B-B14F-4D97-AF65-F5344CB8AC3E}">
        <p14:creationId xmlns:p14="http://schemas.microsoft.com/office/powerpoint/2010/main" val="59661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75561" y="762000"/>
            <a:ext cx="3079690" cy="646331"/>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Balanced Data</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Rectangle 9"/>
          <p:cNvSpPr/>
          <p:nvPr/>
        </p:nvSpPr>
        <p:spPr>
          <a:xfrm>
            <a:off x="6539225" y="762000"/>
            <a:ext cx="3629520" cy="646331"/>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Unbalanced Data</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Rectangle 10"/>
          <p:cNvSpPr/>
          <p:nvPr/>
        </p:nvSpPr>
        <p:spPr>
          <a:xfrm>
            <a:off x="5365590" y="792777"/>
            <a:ext cx="540533"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vs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6B081115-3BE3-4798-8958-09F34F540E5F}"/>
              </a:ext>
            </a:extLst>
          </p:cNvPr>
          <p:cNvSpPr/>
          <p:nvPr/>
        </p:nvSpPr>
        <p:spPr>
          <a:xfrm>
            <a:off x="698703" y="1848683"/>
            <a:ext cx="8862472" cy="2862322"/>
          </a:xfrm>
          <a:prstGeom prst="rect">
            <a:avLst/>
          </a:prstGeom>
        </p:spPr>
        <p:txBody>
          <a:bodyPr wrap="square">
            <a:spAutoFit/>
          </a:bodyPr>
          <a:lstStyle/>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We tried to </a:t>
            </a:r>
            <a:r>
              <a:rPr lang="en-US" sz="2000" b="1" dirty="0">
                <a:latin typeface="Bahnschrift Light Condensed" panose="020B0502040204020203" pitchFamily="34" charset="0"/>
              </a:rPr>
              <a:t>do Synthetic Minority Oversampling </a:t>
            </a:r>
            <a:r>
              <a:rPr lang="en-US" sz="2000" b="1" dirty="0" smtClean="0">
                <a:latin typeface="Bahnschrift Light Condensed" panose="020B0502040204020203" pitchFamily="34" charset="0"/>
              </a:rPr>
              <a:t>Technique - SMOTE </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We found that the models generated doing better without SMOTE</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We decide to ignore SMOTE</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We continue working with previous selected features</a:t>
            </a:r>
            <a:endParaRPr lang="en-US" sz="1600" b="1" dirty="0" smtClean="0">
              <a:latin typeface="Bahnschrift Light Condensed"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412" y="2362200"/>
            <a:ext cx="3336591" cy="2343150"/>
          </a:xfrm>
          <a:prstGeom prst="rect">
            <a:avLst/>
          </a:prstGeom>
        </p:spPr>
      </p:pic>
    </p:spTree>
    <p:extLst>
      <p:ext uri="{BB962C8B-B14F-4D97-AF65-F5344CB8AC3E}">
        <p14:creationId xmlns:p14="http://schemas.microsoft.com/office/powerpoint/2010/main" val="314797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orem ipsum dolor sit amet, consectetur adipiscing elit, sed do eiusmod tempor. Lorem ipsum dolor sit amet, consectetur adipiscing elit, sed do eiusmod tempor.">
            <a:extLst>
              <a:ext uri="{FF2B5EF4-FFF2-40B4-BE49-F238E27FC236}">
                <a16:creationId xmlns:a16="http://schemas.microsoft.com/office/drawing/2014/main" id="{A702EB27-8ACA-403C-BE41-C5FD9475438D}"/>
              </a:ext>
            </a:extLst>
          </p:cNvPr>
          <p:cNvSpPr txBox="1"/>
          <p:nvPr/>
        </p:nvSpPr>
        <p:spPr>
          <a:xfrm>
            <a:off x="1293812" y="2879680"/>
            <a:ext cx="5284150"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a:solidFill>
                  <a:srgbClr val="FFFFFF"/>
                </a:solidFill>
              </a:defRPr>
            </a:pPr>
            <a:r>
              <a:rPr lang="en-US" sz="1600" dirty="0">
                <a:solidFill>
                  <a:schemeClr val="tx2"/>
                </a:solidFill>
                <a:latin typeface="Agency FB" panose="020B0503020202020204" pitchFamily="34" charset="0"/>
              </a:rPr>
              <a:t>The best solution we found</a:t>
            </a:r>
          </a:p>
        </p:txBody>
      </p:sp>
      <p:sp>
        <p:nvSpPr>
          <p:cNvPr id="13" name="the brown bicycle.">
            <a:extLst>
              <a:ext uri="{FF2B5EF4-FFF2-40B4-BE49-F238E27FC236}">
                <a16:creationId xmlns:a16="http://schemas.microsoft.com/office/drawing/2014/main" id="{D71B2787-1DE3-49BF-830B-773D8620F3BA}"/>
              </a:ext>
            </a:extLst>
          </p:cNvPr>
          <p:cNvSpPr txBox="1"/>
          <p:nvPr/>
        </p:nvSpPr>
        <p:spPr>
          <a:xfrm>
            <a:off x="1250874" y="2126971"/>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a:solidFill>
                  <a:schemeClr val="accent3"/>
                </a:solidFill>
                <a:latin typeface="Agency FB" panose="020B0503020202020204" pitchFamily="34" charset="0"/>
              </a:rPr>
              <a:t>Solution</a:t>
            </a:r>
          </a:p>
        </p:txBody>
      </p:sp>
    </p:spTree>
    <p:extLst>
      <p:ext uri="{BB962C8B-B14F-4D97-AF65-F5344CB8AC3E}">
        <p14:creationId xmlns:p14="http://schemas.microsoft.com/office/powerpoint/2010/main" val="170389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5612" y="533400"/>
            <a:ext cx="6092825" cy="743665"/>
          </a:xfrm>
          <a:prstGeom prst="rect">
            <a:avLst/>
          </a:prstGeom>
        </p:spPr>
        <p:txBody>
          <a:bodyPr>
            <a:spAutoFit/>
          </a:bodyPr>
          <a:lstStyle/>
          <a:p>
            <a:pPr>
              <a:lnSpc>
                <a:spcPct val="107000"/>
              </a:lnSpc>
              <a:spcBef>
                <a:spcPts val="200"/>
              </a:spcBef>
            </a:pPr>
            <a:r>
              <a:rPr lang="en-US" sz="2000" b="1" dirty="0" smtClean="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Random Forest</a:t>
            </a:r>
            <a:endPar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Confusion Matrix</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7008812" y="1648437"/>
            <a:ext cx="3962400" cy="4651717"/>
          </a:xfrm>
          <a:prstGeom prst="rect">
            <a:avLst/>
          </a:prstGeom>
        </p:spPr>
      </p:pic>
      <p:pic>
        <p:nvPicPr>
          <p:cNvPr id="13" name="Picture 12"/>
          <p:cNvPicPr>
            <a:picLocks noChangeAspect="1"/>
          </p:cNvPicPr>
          <p:nvPr/>
        </p:nvPicPr>
        <p:blipFill>
          <a:blip r:embed="rId2"/>
          <a:stretch>
            <a:fillRect/>
          </a:stretch>
        </p:blipFill>
        <p:spPr>
          <a:xfrm>
            <a:off x="1446213" y="1676401"/>
            <a:ext cx="4038599" cy="4623753"/>
          </a:xfrm>
          <a:prstGeom prst="rect">
            <a:avLst/>
          </a:prstGeom>
        </p:spPr>
      </p:pic>
      <p:sp>
        <p:nvSpPr>
          <p:cNvPr id="2" name="Rectangle 1"/>
          <p:cNvSpPr/>
          <p:nvPr/>
        </p:nvSpPr>
        <p:spPr>
          <a:xfrm>
            <a:off x="1424351" y="1295400"/>
            <a:ext cx="1371081" cy="375552"/>
          </a:xfrm>
          <a:prstGeom prst="rect">
            <a:avLst/>
          </a:prstGeom>
        </p:spPr>
        <p:txBody>
          <a:bodyPr wrap="none">
            <a:spAutoFit/>
          </a:bodyPr>
          <a:lstStyle/>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Train Dataset</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4" name="Rectangle 13"/>
          <p:cNvSpPr/>
          <p:nvPr/>
        </p:nvSpPr>
        <p:spPr>
          <a:xfrm>
            <a:off x="7009331" y="1295400"/>
            <a:ext cx="1289135" cy="375552"/>
          </a:xfrm>
          <a:prstGeom prst="rect">
            <a:avLst/>
          </a:prstGeom>
        </p:spPr>
        <p:txBody>
          <a:bodyPr wrap="none">
            <a:spAutoFit/>
          </a:bodyPr>
          <a:lstStyle/>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Test Dataset</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509478" y="1752599"/>
            <a:ext cx="3899133" cy="4459353"/>
          </a:xfrm>
          <a:prstGeom prst="rect">
            <a:avLst/>
          </a:prstGeom>
        </p:spPr>
      </p:pic>
      <p:pic>
        <p:nvPicPr>
          <p:cNvPr id="5" name="Picture 4"/>
          <p:cNvPicPr>
            <a:picLocks noChangeAspect="1"/>
          </p:cNvPicPr>
          <p:nvPr/>
        </p:nvPicPr>
        <p:blipFill>
          <a:blip r:embed="rId4"/>
          <a:stretch>
            <a:fillRect/>
          </a:stretch>
        </p:blipFill>
        <p:spPr>
          <a:xfrm>
            <a:off x="7068233" y="1721286"/>
            <a:ext cx="3823735" cy="4490666"/>
          </a:xfrm>
          <a:prstGeom prst="rect">
            <a:avLst/>
          </a:prstGeom>
        </p:spPr>
      </p:pic>
    </p:spTree>
    <p:extLst>
      <p:ext uri="{BB962C8B-B14F-4D97-AF65-F5344CB8AC3E}">
        <p14:creationId xmlns:p14="http://schemas.microsoft.com/office/powerpoint/2010/main" val="423323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5612" y="533400"/>
            <a:ext cx="6092825" cy="743665"/>
          </a:xfrm>
          <a:prstGeom prst="rect">
            <a:avLst/>
          </a:prstGeom>
        </p:spPr>
        <p:txBody>
          <a:bodyPr>
            <a:spAutoFit/>
          </a:bodyPr>
          <a:lstStyle/>
          <a:p>
            <a:pPr>
              <a:lnSpc>
                <a:spcPct val="107000"/>
              </a:lnSpc>
              <a:spcBef>
                <a:spcPts val="200"/>
              </a:spcBef>
            </a:pPr>
            <a:r>
              <a:rPr lang="en-US" sz="2000" b="1" dirty="0" smtClean="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Logistic Regression</a:t>
            </a:r>
            <a:endPar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Confusion Matrix</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7008812" y="1648437"/>
            <a:ext cx="3962400" cy="4651717"/>
          </a:xfrm>
          <a:prstGeom prst="rect">
            <a:avLst/>
          </a:prstGeom>
        </p:spPr>
      </p:pic>
      <p:pic>
        <p:nvPicPr>
          <p:cNvPr id="13" name="Picture 12"/>
          <p:cNvPicPr>
            <a:picLocks noChangeAspect="1"/>
          </p:cNvPicPr>
          <p:nvPr/>
        </p:nvPicPr>
        <p:blipFill>
          <a:blip r:embed="rId2"/>
          <a:stretch>
            <a:fillRect/>
          </a:stretch>
        </p:blipFill>
        <p:spPr>
          <a:xfrm>
            <a:off x="1446213" y="1676401"/>
            <a:ext cx="3962399" cy="4623753"/>
          </a:xfrm>
          <a:prstGeom prst="rect">
            <a:avLst/>
          </a:prstGeom>
        </p:spPr>
      </p:pic>
      <p:sp>
        <p:nvSpPr>
          <p:cNvPr id="2" name="Rectangle 1"/>
          <p:cNvSpPr/>
          <p:nvPr/>
        </p:nvSpPr>
        <p:spPr>
          <a:xfrm>
            <a:off x="1424351" y="1295400"/>
            <a:ext cx="1371081" cy="375552"/>
          </a:xfrm>
          <a:prstGeom prst="rect">
            <a:avLst/>
          </a:prstGeom>
        </p:spPr>
        <p:txBody>
          <a:bodyPr wrap="none">
            <a:spAutoFit/>
          </a:bodyPr>
          <a:lstStyle/>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Train Dataset</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4" name="Rectangle 13"/>
          <p:cNvSpPr/>
          <p:nvPr/>
        </p:nvSpPr>
        <p:spPr>
          <a:xfrm>
            <a:off x="7009331" y="1295400"/>
            <a:ext cx="1289135" cy="375552"/>
          </a:xfrm>
          <a:prstGeom prst="rect">
            <a:avLst/>
          </a:prstGeom>
        </p:spPr>
        <p:txBody>
          <a:bodyPr wrap="none">
            <a:spAutoFit/>
          </a:bodyPr>
          <a:lstStyle/>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Test Dataset</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08242" y="1731072"/>
            <a:ext cx="3824170" cy="4508259"/>
          </a:xfrm>
          <a:prstGeom prst="rect">
            <a:avLst/>
          </a:prstGeom>
        </p:spPr>
      </p:pic>
      <p:pic>
        <p:nvPicPr>
          <p:cNvPr id="9" name="Picture 8"/>
          <p:cNvPicPr>
            <a:picLocks noChangeAspect="1"/>
          </p:cNvPicPr>
          <p:nvPr/>
        </p:nvPicPr>
        <p:blipFill>
          <a:blip r:embed="rId4"/>
          <a:stretch>
            <a:fillRect/>
          </a:stretch>
        </p:blipFill>
        <p:spPr>
          <a:xfrm>
            <a:off x="7068234" y="1711499"/>
            <a:ext cx="3851920" cy="4527832"/>
          </a:xfrm>
          <a:prstGeom prst="rect">
            <a:avLst/>
          </a:prstGeom>
        </p:spPr>
      </p:pic>
    </p:spTree>
    <p:extLst>
      <p:ext uri="{BB962C8B-B14F-4D97-AF65-F5344CB8AC3E}">
        <p14:creationId xmlns:p14="http://schemas.microsoft.com/office/powerpoint/2010/main" val="185023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5612" y="533400"/>
            <a:ext cx="6092825" cy="743665"/>
          </a:xfrm>
          <a:prstGeom prst="rect">
            <a:avLst/>
          </a:prstGeom>
        </p:spPr>
        <p:txBody>
          <a:bodyPr>
            <a:spAutoFit/>
          </a:bodyPr>
          <a:lstStyle/>
          <a:p>
            <a:pPr>
              <a:lnSpc>
                <a:spcPct val="107000"/>
              </a:lnSpc>
              <a:spcBef>
                <a:spcPts val="200"/>
              </a:spcBef>
            </a:pPr>
            <a:r>
              <a:rPr lang="en-US" sz="2000" b="1" dirty="0" smtClean="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Model Compression</a:t>
            </a:r>
            <a:endPar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US" b="1" dirty="0" smtClean="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Select the best..</a:t>
            </a:r>
            <a:endPar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8347162"/>
              </p:ext>
            </p:extLst>
          </p:nvPr>
        </p:nvGraphicFramePr>
        <p:xfrm>
          <a:off x="989012" y="1524000"/>
          <a:ext cx="10210800" cy="2743201"/>
        </p:xfrm>
        <a:graphic>
          <a:graphicData uri="http://schemas.openxmlformats.org/drawingml/2006/table">
            <a:tbl>
              <a:tblPr firstRow="1" firstCol="1" bandRow="1">
                <a:tableStyleId>{5C22544A-7EE6-4342-B048-85BDC9FD1C3A}</a:tableStyleId>
              </a:tblPr>
              <a:tblGrid>
                <a:gridCol w="2136077">
                  <a:extLst>
                    <a:ext uri="{9D8B030D-6E8A-4147-A177-3AD203B41FA5}">
                      <a16:colId xmlns:a16="http://schemas.microsoft.com/office/drawing/2014/main" val="3192313705"/>
                    </a:ext>
                  </a:extLst>
                </a:gridCol>
                <a:gridCol w="1372725">
                  <a:extLst>
                    <a:ext uri="{9D8B030D-6E8A-4147-A177-3AD203B41FA5}">
                      <a16:colId xmlns:a16="http://schemas.microsoft.com/office/drawing/2014/main" val="1701147281"/>
                    </a:ext>
                  </a:extLst>
                </a:gridCol>
                <a:gridCol w="1275530">
                  <a:extLst>
                    <a:ext uri="{9D8B030D-6E8A-4147-A177-3AD203B41FA5}">
                      <a16:colId xmlns:a16="http://schemas.microsoft.com/office/drawing/2014/main" val="2032618525"/>
                    </a:ext>
                  </a:extLst>
                </a:gridCol>
                <a:gridCol w="1471011">
                  <a:extLst>
                    <a:ext uri="{9D8B030D-6E8A-4147-A177-3AD203B41FA5}">
                      <a16:colId xmlns:a16="http://schemas.microsoft.com/office/drawing/2014/main" val="2931020505"/>
                    </a:ext>
                  </a:extLst>
                </a:gridCol>
                <a:gridCol w="1373817">
                  <a:extLst>
                    <a:ext uri="{9D8B030D-6E8A-4147-A177-3AD203B41FA5}">
                      <a16:colId xmlns:a16="http://schemas.microsoft.com/office/drawing/2014/main" val="862218061"/>
                    </a:ext>
                  </a:extLst>
                </a:gridCol>
                <a:gridCol w="1373817">
                  <a:extLst>
                    <a:ext uri="{9D8B030D-6E8A-4147-A177-3AD203B41FA5}">
                      <a16:colId xmlns:a16="http://schemas.microsoft.com/office/drawing/2014/main" val="3732640993"/>
                    </a:ext>
                  </a:extLst>
                </a:gridCol>
                <a:gridCol w="1207823">
                  <a:extLst>
                    <a:ext uri="{9D8B030D-6E8A-4147-A177-3AD203B41FA5}">
                      <a16:colId xmlns:a16="http://schemas.microsoft.com/office/drawing/2014/main" val="3544856249"/>
                    </a:ext>
                  </a:extLst>
                </a:gridCol>
              </a:tblGrid>
              <a:tr h="1422136">
                <a:tc>
                  <a:txBody>
                    <a:bodyPr/>
                    <a:lstStyle/>
                    <a:p>
                      <a:pPr marL="0" marR="0" algn="ctr">
                        <a:lnSpc>
                          <a:spcPct val="107000"/>
                        </a:lnSpc>
                        <a:spcBef>
                          <a:spcPts val="0"/>
                        </a:spcBef>
                        <a:spcAft>
                          <a:spcPts val="0"/>
                        </a:spcAft>
                      </a:pPr>
                      <a:r>
                        <a:rPr lang="en-US" sz="1800" dirty="0">
                          <a:effectLst/>
                        </a:rPr>
                        <a:t>Model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Accuracy on train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Accuracy on test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sensitivity on train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sensitivity on test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specificity on train data</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specificity on test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4588635"/>
                  </a:ext>
                </a:extLst>
              </a:tr>
              <a:tr h="618002">
                <a:tc>
                  <a:txBody>
                    <a:bodyPr/>
                    <a:lstStyle/>
                    <a:p>
                      <a:pPr marL="0" marR="0" algn="ctr">
                        <a:lnSpc>
                          <a:spcPct val="107000"/>
                        </a:lnSpc>
                        <a:spcBef>
                          <a:spcPts val="0"/>
                        </a:spcBef>
                        <a:spcAft>
                          <a:spcPts val="0"/>
                        </a:spcAft>
                      </a:pPr>
                      <a:r>
                        <a:rPr lang="en-US" sz="1800">
                          <a:effectLst/>
                        </a:rPr>
                        <a:t>Random Forest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95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94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29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10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99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99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60302782"/>
                  </a:ext>
                </a:extLst>
              </a:tr>
              <a:tr h="703063">
                <a:tc>
                  <a:txBody>
                    <a:bodyPr/>
                    <a:lstStyle/>
                    <a:p>
                      <a:pPr marL="0" marR="0" algn="ctr">
                        <a:lnSpc>
                          <a:spcPct val="107000"/>
                        </a:lnSpc>
                        <a:spcBef>
                          <a:spcPts val="0"/>
                        </a:spcBef>
                        <a:spcAft>
                          <a:spcPts val="0"/>
                        </a:spcAft>
                      </a:pPr>
                      <a:r>
                        <a:rPr lang="en-US" sz="1800">
                          <a:effectLst/>
                        </a:rPr>
                        <a:t>Logistic Regression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94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94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15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12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99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smtClean="0">
                          <a:effectLst/>
                        </a:rPr>
                        <a:t>99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36540037"/>
                  </a:ext>
                </a:extLst>
              </a:tr>
            </a:tbl>
          </a:graphicData>
        </a:graphic>
      </p:graphicFrame>
      <p:sp>
        <p:nvSpPr>
          <p:cNvPr id="10" name="Rectangle 9">
            <a:extLst>
              <a:ext uri="{FF2B5EF4-FFF2-40B4-BE49-F238E27FC236}">
                <a16:creationId xmlns:a16="http://schemas.microsoft.com/office/drawing/2014/main" id="{6B081115-3BE3-4798-8958-09F34F540E5F}"/>
              </a:ext>
            </a:extLst>
          </p:cNvPr>
          <p:cNvSpPr/>
          <p:nvPr/>
        </p:nvSpPr>
        <p:spPr>
          <a:xfrm>
            <a:off x="912812" y="4466272"/>
            <a:ext cx="10287000" cy="1938992"/>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000" b="1" dirty="0" smtClean="0">
                <a:latin typeface="Bahnschrift Light Condensed" panose="020B0502040204020203" pitchFamily="34" charset="0"/>
              </a:rPr>
              <a:t>LR do better in term </a:t>
            </a:r>
            <a:r>
              <a:rPr lang="en-US" sz="2000" b="1" dirty="0">
                <a:latin typeface="Bahnschrift Light Condensed" panose="020B0502040204020203" pitchFamily="34" charset="0"/>
              </a:rPr>
              <a:t>of </a:t>
            </a:r>
            <a:r>
              <a:rPr lang="en-US" sz="2000" b="1" dirty="0" smtClean="0">
                <a:latin typeface="Bahnschrift Light Condensed" panose="020B0502040204020203" pitchFamily="34" charset="0"/>
              </a:rPr>
              <a:t>Accuracy, </a:t>
            </a:r>
          </a:p>
          <a:p>
            <a:pPr marL="342900" indent="-342900">
              <a:lnSpc>
                <a:spcPct val="150000"/>
              </a:lnSpc>
              <a:buFont typeface="Wingdings" panose="05000000000000000000" pitchFamily="2" charset="2"/>
              <a:buChar char="ü"/>
            </a:pPr>
            <a:r>
              <a:rPr lang="en-US" sz="2000" b="1" dirty="0" smtClean="0">
                <a:latin typeface="Bahnschrift Light Condensed" panose="020B0502040204020203" pitchFamily="34" charset="0"/>
              </a:rPr>
              <a:t>In term </a:t>
            </a:r>
            <a:r>
              <a:rPr lang="en-US" sz="2000" b="1" dirty="0">
                <a:latin typeface="Bahnschrift Light Condensed" panose="020B0502040204020203" pitchFamily="34" charset="0"/>
              </a:rPr>
              <a:t>of </a:t>
            </a:r>
            <a:r>
              <a:rPr lang="en-US" sz="2000" b="1" dirty="0" smtClean="0">
                <a:latin typeface="Bahnschrift Light Condensed" panose="020B0502040204020203" pitchFamily="34" charset="0"/>
              </a:rPr>
              <a:t>sensitivity we noted that the value differences between test and train data is not big in LR technique  </a:t>
            </a:r>
          </a:p>
          <a:p>
            <a:pPr marL="342900" indent="-342900">
              <a:lnSpc>
                <a:spcPct val="150000"/>
              </a:lnSpc>
              <a:buFont typeface="Wingdings" panose="05000000000000000000" pitchFamily="2" charset="2"/>
              <a:buChar char="ü"/>
            </a:pPr>
            <a:r>
              <a:rPr lang="en-US" sz="2000" b="1" dirty="0" smtClean="0">
                <a:latin typeface="Bahnschrift Light Condensed" panose="020B0502040204020203" pitchFamily="34" charset="0"/>
              </a:rPr>
              <a:t>Both techniques do same in term </a:t>
            </a:r>
            <a:r>
              <a:rPr lang="en-US" sz="2000" b="1" dirty="0">
                <a:latin typeface="Bahnschrift Light Condensed" panose="020B0502040204020203" pitchFamily="34" charset="0"/>
              </a:rPr>
              <a:t>of </a:t>
            </a:r>
            <a:r>
              <a:rPr lang="en-US" sz="2000" b="1" dirty="0" smtClean="0">
                <a:latin typeface="Bahnschrift Light Condensed" panose="020B0502040204020203" pitchFamily="34" charset="0"/>
              </a:rPr>
              <a:t>specificity</a:t>
            </a:r>
          </a:p>
          <a:p>
            <a:pPr marL="342900" indent="-342900">
              <a:lnSpc>
                <a:spcPct val="150000"/>
              </a:lnSpc>
              <a:buFont typeface="Wingdings" panose="05000000000000000000" pitchFamily="2" charset="2"/>
              <a:buChar char="ü"/>
            </a:pPr>
            <a:r>
              <a:rPr lang="en-US" sz="2000" b="1" dirty="0" smtClean="0">
                <a:latin typeface="Bahnschrift Light Condensed" panose="020B0502040204020203" pitchFamily="34" charset="0"/>
              </a:rPr>
              <a:t>So. We are going to recommend the LR model to do the prediction.</a:t>
            </a:r>
            <a:endParaRPr lang="en-US" sz="2000" b="1" dirty="0">
              <a:latin typeface="Bahnschrift Light Condensed" panose="020B0502040204020203" pitchFamily="34" charset="0"/>
            </a:endParaRPr>
          </a:p>
        </p:txBody>
      </p:sp>
    </p:spTree>
    <p:extLst>
      <p:ext uri="{BB962C8B-B14F-4D97-AF65-F5344CB8AC3E}">
        <p14:creationId xmlns:p14="http://schemas.microsoft.com/office/powerpoint/2010/main" val="296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orem ipsum dolor sit amet, consectetur adipiscing elit, sed do eiusmod tempor. Lorem ipsum dolor sit amet, consectetur adipiscing elit, sed do eiusmod tempor.">
            <a:extLst>
              <a:ext uri="{FF2B5EF4-FFF2-40B4-BE49-F238E27FC236}">
                <a16:creationId xmlns:a16="http://schemas.microsoft.com/office/drawing/2014/main" id="{A702EB27-8ACA-403C-BE41-C5FD9475438D}"/>
              </a:ext>
            </a:extLst>
          </p:cNvPr>
          <p:cNvSpPr txBox="1"/>
          <p:nvPr/>
        </p:nvSpPr>
        <p:spPr>
          <a:xfrm>
            <a:off x="1293812" y="2879680"/>
            <a:ext cx="5284150"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a:solidFill>
                  <a:srgbClr val="FFFFFF"/>
                </a:solidFill>
              </a:defRPr>
            </a:pPr>
            <a:r>
              <a:rPr lang="en-US" sz="1600" dirty="0">
                <a:solidFill>
                  <a:schemeClr val="tx2"/>
                </a:solidFill>
                <a:latin typeface="Agency FB" panose="020B0503020202020204" pitchFamily="34" charset="0"/>
              </a:rPr>
              <a:t>Suggestion &amp; Recommendations </a:t>
            </a:r>
          </a:p>
        </p:txBody>
      </p:sp>
      <p:sp>
        <p:nvSpPr>
          <p:cNvPr id="13" name="the brown bicycle.">
            <a:extLst>
              <a:ext uri="{FF2B5EF4-FFF2-40B4-BE49-F238E27FC236}">
                <a16:creationId xmlns:a16="http://schemas.microsoft.com/office/drawing/2014/main" id="{D71B2787-1DE3-49BF-830B-773D8620F3BA}"/>
              </a:ext>
            </a:extLst>
          </p:cNvPr>
          <p:cNvSpPr txBox="1"/>
          <p:nvPr/>
        </p:nvSpPr>
        <p:spPr>
          <a:xfrm>
            <a:off x="1250874" y="2126971"/>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a:solidFill>
                  <a:schemeClr val="accent3"/>
                </a:solidFill>
                <a:latin typeface="Agency FB" panose="020B0503020202020204" pitchFamily="34" charset="0"/>
              </a:rPr>
              <a:t>Conclusion</a:t>
            </a:r>
          </a:p>
        </p:txBody>
      </p:sp>
    </p:spTree>
    <p:extLst>
      <p:ext uri="{BB962C8B-B14F-4D97-AF65-F5344CB8AC3E}">
        <p14:creationId xmlns:p14="http://schemas.microsoft.com/office/powerpoint/2010/main" val="384494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081115-3BE3-4798-8958-09F34F540E5F}"/>
              </a:ext>
            </a:extLst>
          </p:cNvPr>
          <p:cNvSpPr/>
          <p:nvPr/>
        </p:nvSpPr>
        <p:spPr>
          <a:xfrm>
            <a:off x="836612" y="838200"/>
            <a:ext cx="10287000" cy="4247317"/>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000" b="1" dirty="0">
                <a:latin typeface="Bahnschrift Light Condensed" panose="020B0502040204020203" pitchFamily="34" charset="0"/>
              </a:rPr>
              <a:t>While we see the importance of the historical insurance transaction and how it could help us  to early identify the customers who has highest probability to default the premium, so that can help us to recognize the risk for each customer dependently, and then we can develop some categorical plan for them</a:t>
            </a:r>
            <a:r>
              <a:rPr lang="en-US" sz="2000" b="1" dirty="0" smtClean="0">
                <a:latin typeface="Bahnschrift Light Condensed" panose="020B0502040204020203" pitchFamily="34" charset="0"/>
              </a:rPr>
              <a:t>.</a:t>
            </a:r>
          </a:p>
          <a:p>
            <a:pPr marL="342900" indent="-342900">
              <a:lnSpc>
                <a:spcPct val="150000"/>
              </a:lnSpc>
              <a:buFont typeface="Wingdings" panose="05000000000000000000" pitchFamily="2" charset="2"/>
              <a:buChar char="ü"/>
            </a:pPr>
            <a:endParaRPr lang="en-US" sz="2000" b="1" dirty="0">
              <a:latin typeface="Bahnschrift Light Condensed" panose="020B0502040204020203" pitchFamily="34" charset="0"/>
            </a:endParaRPr>
          </a:p>
          <a:p>
            <a:pPr marL="342900" indent="-342900">
              <a:lnSpc>
                <a:spcPct val="150000"/>
              </a:lnSpc>
              <a:buFont typeface="Wingdings" panose="05000000000000000000" pitchFamily="2" charset="2"/>
              <a:buChar char="ü"/>
            </a:pPr>
            <a:r>
              <a:rPr lang="en-US" sz="2000" b="1" dirty="0">
                <a:latin typeface="Bahnschrift Light Condensed" panose="020B0502040204020203" pitchFamily="34" charset="0"/>
              </a:rPr>
              <a:t>The only one issue here is that the ability to get real correct historical date, it should be scaled, cleared, and from trusted source</a:t>
            </a:r>
            <a:r>
              <a:rPr lang="en-US" sz="2000" b="1" dirty="0" smtClean="0">
                <a:latin typeface="Bahnschrift Light Condensed" panose="020B0502040204020203" pitchFamily="34" charset="0"/>
              </a:rPr>
              <a:t>.</a:t>
            </a:r>
          </a:p>
          <a:p>
            <a:pPr marL="342900" indent="-342900">
              <a:lnSpc>
                <a:spcPct val="150000"/>
              </a:lnSpc>
              <a:buFont typeface="Wingdings" panose="05000000000000000000" pitchFamily="2" charset="2"/>
              <a:buChar char="ü"/>
            </a:pPr>
            <a:endParaRPr lang="en-US" sz="2000" b="1" dirty="0">
              <a:latin typeface="Bahnschrift Light Condensed" panose="020B0502040204020203" pitchFamily="34" charset="0"/>
            </a:endParaRPr>
          </a:p>
          <a:p>
            <a:pPr marL="342900" indent="-342900">
              <a:lnSpc>
                <a:spcPct val="150000"/>
              </a:lnSpc>
              <a:buFont typeface="Wingdings" panose="05000000000000000000" pitchFamily="2" charset="2"/>
              <a:buChar char="ü"/>
            </a:pPr>
            <a:r>
              <a:rPr lang="en-US" sz="2000" b="1" dirty="0" smtClean="0">
                <a:latin typeface="Bahnschrift Light Condensed" panose="020B0502040204020203" pitchFamily="34" charset="0"/>
              </a:rPr>
              <a:t>If the potential customer are with risk to default the premium, we can innovate some new category with lowest price to aim his needs and save our money.</a:t>
            </a:r>
            <a:endParaRPr lang="en-US" sz="2000" b="1" dirty="0">
              <a:latin typeface="Bahnschrift Light Condensed" panose="020B0502040204020203" pitchFamily="34" charset="0"/>
            </a:endParaRPr>
          </a:p>
        </p:txBody>
      </p:sp>
    </p:spTree>
    <p:extLst>
      <p:ext uri="{BB962C8B-B14F-4D97-AF65-F5344CB8AC3E}">
        <p14:creationId xmlns:p14="http://schemas.microsoft.com/office/powerpoint/2010/main" val="31763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8">
            <a:extLst>
              <a:ext uri="{FF2B5EF4-FFF2-40B4-BE49-F238E27FC236}">
                <a16:creationId xmlns:a16="http://schemas.microsoft.com/office/drawing/2014/main" id="{8F22E334-BE4A-42D4-B15D-5A266CE7A65A}"/>
              </a:ext>
            </a:extLst>
          </p:cNvPr>
          <p:cNvSpPr txBox="1">
            <a:spLocks/>
          </p:cNvSpPr>
          <p:nvPr/>
        </p:nvSpPr>
        <p:spPr>
          <a:xfrm>
            <a:off x="1299327" y="2115416"/>
            <a:ext cx="998218" cy="524393"/>
          </a:xfrm>
        </p:spPr>
        <p:txBody>
          <a:bodyPr anchor="b">
            <a:noAutofit/>
          </a:bodyPr>
          <a:lstStyle>
            <a:lvl1pPr marL="0" indent="0" algn="l" defTabSz="914400" rtl="0" eaLnBrk="1" latinLnBrk="0" hangingPunct="1">
              <a:lnSpc>
                <a:spcPct val="95000"/>
              </a:lnSpc>
              <a:spcBef>
                <a:spcPts val="0"/>
              </a:spcBef>
              <a:spcAft>
                <a:spcPts val="0"/>
              </a:spcAft>
              <a:buFont typeface="Arial" panose="020B0604020202020204" pitchFamily="34" charset="0"/>
              <a:buNone/>
              <a:defRPr sz="5400" b="1" i="0" kern="1200" spc="-300">
                <a:solidFill>
                  <a:schemeClr val="accent3"/>
                </a:solidFill>
                <a:latin typeface="Arial Narrow" panose="020B0606020202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latin typeface="+mj-lt"/>
              </a:rPr>
              <a:t>01</a:t>
            </a:r>
          </a:p>
        </p:txBody>
      </p:sp>
      <p:sp>
        <p:nvSpPr>
          <p:cNvPr id="8" name="Text Placeholder 18">
            <a:extLst>
              <a:ext uri="{FF2B5EF4-FFF2-40B4-BE49-F238E27FC236}">
                <a16:creationId xmlns:a16="http://schemas.microsoft.com/office/drawing/2014/main" id="{49D6F84C-A29C-4DC7-A51E-65AAB86AC625}"/>
              </a:ext>
            </a:extLst>
          </p:cNvPr>
          <p:cNvSpPr txBox="1">
            <a:spLocks/>
          </p:cNvSpPr>
          <p:nvPr/>
        </p:nvSpPr>
        <p:spPr>
          <a:xfrm>
            <a:off x="1299327" y="3655635"/>
            <a:ext cx="998218" cy="524393"/>
          </a:xfrm>
        </p:spPr>
        <p:txBody>
          <a:bodyPr anchor="b">
            <a:noAutofit/>
          </a:bodyPr>
          <a:lstStyle>
            <a:lvl1pPr marL="0" indent="0" algn="l" defTabSz="914400" rtl="0" eaLnBrk="1" latinLnBrk="0" hangingPunct="1">
              <a:lnSpc>
                <a:spcPct val="95000"/>
              </a:lnSpc>
              <a:spcBef>
                <a:spcPts val="0"/>
              </a:spcBef>
              <a:spcAft>
                <a:spcPts val="0"/>
              </a:spcAft>
              <a:buFont typeface="Arial" panose="020B0604020202020204" pitchFamily="34" charset="0"/>
              <a:buNone/>
              <a:defRPr sz="5400" b="1" i="0" kern="1200" spc="-300">
                <a:solidFill>
                  <a:schemeClr val="accent3"/>
                </a:solidFill>
                <a:latin typeface="Arial Narrow" panose="020B0606020202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latin typeface="+mj-lt"/>
              </a:rPr>
              <a:t>03</a:t>
            </a:r>
          </a:p>
        </p:txBody>
      </p:sp>
      <p:sp>
        <p:nvSpPr>
          <p:cNvPr id="9" name="Text Placeholder 35">
            <a:extLst>
              <a:ext uri="{FF2B5EF4-FFF2-40B4-BE49-F238E27FC236}">
                <a16:creationId xmlns:a16="http://schemas.microsoft.com/office/drawing/2014/main" id="{9D9A1CA6-F314-47ED-BBF6-2B0B1D81EDCE}"/>
              </a:ext>
            </a:extLst>
          </p:cNvPr>
          <p:cNvSpPr txBox="1">
            <a:spLocks/>
          </p:cNvSpPr>
          <p:nvPr/>
        </p:nvSpPr>
        <p:spPr>
          <a:xfrm>
            <a:off x="2811654" y="1970285"/>
            <a:ext cx="2235395" cy="758100"/>
          </a:xfr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smtClean="0">
                <a:latin typeface="DIN Next LT Arabic Medium" panose="020B0603020203050203" pitchFamily="34" charset="-78"/>
              </a:rPr>
              <a:t>Problem</a:t>
            </a:r>
            <a:endParaRPr lang="en-US" sz="1800" dirty="0">
              <a:latin typeface="DIN Next LT Arabic Medium" panose="020B0603020203050203" pitchFamily="34" charset="-78"/>
            </a:endParaRPr>
          </a:p>
          <a:p>
            <a:pPr marL="0" indent="0">
              <a:lnSpc>
                <a:spcPct val="100000"/>
              </a:lnSpc>
              <a:buNone/>
            </a:pPr>
            <a:r>
              <a:rPr lang="en-US" sz="1600" dirty="0" smtClean="0">
                <a:latin typeface="Bahnschrift Light Condensed" panose="020B0502040204020203" pitchFamily="34" charset="0"/>
                <a:cs typeface="Akhbar MT" pitchFamily="2" charset="-78"/>
              </a:rPr>
              <a:t>Quick explain of Problem</a:t>
            </a:r>
            <a:endParaRPr lang="en-US" sz="1600" dirty="0">
              <a:latin typeface="Bahnschrift Light Condensed" panose="020B0502040204020203" pitchFamily="34" charset="0"/>
              <a:cs typeface="Akhbar MT" pitchFamily="2" charset="-78"/>
            </a:endParaRPr>
          </a:p>
        </p:txBody>
      </p:sp>
      <p:sp>
        <p:nvSpPr>
          <p:cNvPr id="16" name="Text Placeholder 18">
            <a:extLst>
              <a:ext uri="{FF2B5EF4-FFF2-40B4-BE49-F238E27FC236}">
                <a16:creationId xmlns:a16="http://schemas.microsoft.com/office/drawing/2014/main" id="{4AD37C18-D1B4-4B38-8E12-E3C1C09F7944}"/>
              </a:ext>
            </a:extLst>
          </p:cNvPr>
          <p:cNvSpPr txBox="1">
            <a:spLocks/>
          </p:cNvSpPr>
          <p:nvPr/>
        </p:nvSpPr>
        <p:spPr>
          <a:xfrm>
            <a:off x="1299327" y="5195853"/>
            <a:ext cx="998218" cy="524393"/>
          </a:xfrm>
        </p:spPr>
        <p:txBody>
          <a:bodyPr anchor="b">
            <a:noAutofit/>
          </a:bodyPr>
          <a:lstStyle>
            <a:lvl1pPr marL="0" indent="0" algn="l" defTabSz="914400" rtl="0" eaLnBrk="1" latinLnBrk="0" hangingPunct="1">
              <a:lnSpc>
                <a:spcPct val="95000"/>
              </a:lnSpc>
              <a:spcBef>
                <a:spcPts val="0"/>
              </a:spcBef>
              <a:spcAft>
                <a:spcPts val="0"/>
              </a:spcAft>
              <a:buFont typeface="Arial" panose="020B0604020202020204" pitchFamily="34" charset="0"/>
              <a:buNone/>
              <a:defRPr sz="5400" b="1" i="0" kern="1200" spc="-300">
                <a:solidFill>
                  <a:schemeClr val="accent3"/>
                </a:solidFill>
                <a:latin typeface="Arial Narrow" panose="020B0606020202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latin typeface="+mj-lt"/>
              </a:rPr>
              <a:t>05</a:t>
            </a:r>
          </a:p>
        </p:txBody>
      </p:sp>
      <p:sp>
        <p:nvSpPr>
          <p:cNvPr id="17" name="Text Placeholder 35">
            <a:extLst>
              <a:ext uri="{FF2B5EF4-FFF2-40B4-BE49-F238E27FC236}">
                <a16:creationId xmlns:a16="http://schemas.microsoft.com/office/drawing/2014/main" id="{C6710F94-F57A-4D59-899C-11155ECC0132}"/>
              </a:ext>
            </a:extLst>
          </p:cNvPr>
          <p:cNvSpPr txBox="1">
            <a:spLocks/>
          </p:cNvSpPr>
          <p:nvPr/>
        </p:nvSpPr>
        <p:spPr>
          <a:xfrm>
            <a:off x="2811653" y="4962146"/>
            <a:ext cx="2235395" cy="758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smtClean="0">
                <a:latin typeface="DIN Next LT Arabic Medium" panose="020B0603020203050203" pitchFamily="34" charset="-78"/>
              </a:rPr>
              <a:t>Solution</a:t>
            </a:r>
            <a:endParaRPr lang="en-US" sz="1800" dirty="0">
              <a:latin typeface="DIN Next LT Arabic Medium" panose="020B0603020203050203" pitchFamily="34" charset="-78"/>
            </a:endParaRPr>
          </a:p>
          <a:p>
            <a:pPr marL="0" indent="0">
              <a:lnSpc>
                <a:spcPct val="100000"/>
              </a:lnSpc>
              <a:buNone/>
            </a:pPr>
            <a:r>
              <a:rPr lang="en-US" sz="1600" dirty="0" smtClean="0">
                <a:latin typeface="Bahnschrift Light Condensed" panose="020B0502040204020203" pitchFamily="34" charset="0"/>
              </a:rPr>
              <a:t>The best solution we found</a:t>
            </a:r>
            <a:endParaRPr lang="en-US" sz="1600" dirty="0">
              <a:latin typeface="Bahnschrift Light Condensed" panose="020B0502040204020203" pitchFamily="34" charset="0"/>
            </a:endParaRPr>
          </a:p>
        </p:txBody>
      </p:sp>
      <p:sp>
        <p:nvSpPr>
          <p:cNvPr id="20" name="Text Placeholder 18">
            <a:extLst>
              <a:ext uri="{FF2B5EF4-FFF2-40B4-BE49-F238E27FC236}">
                <a16:creationId xmlns:a16="http://schemas.microsoft.com/office/drawing/2014/main" id="{96CC594F-E145-460E-BEBC-AF0A91F4A2B5}"/>
              </a:ext>
            </a:extLst>
          </p:cNvPr>
          <p:cNvSpPr txBox="1">
            <a:spLocks/>
          </p:cNvSpPr>
          <p:nvPr/>
        </p:nvSpPr>
        <p:spPr>
          <a:xfrm>
            <a:off x="5815378" y="3655635"/>
            <a:ext cx="998218" cy="524393"/>
          </a:xfrm>
        </p:spPr>
        <p:txBody>
          <a:bodyPr anchor="b">
            <a:noAutofit/>
          </a:bodyPr>
          <a:lstStyle>
            <a:lvl1pPr marL="0" indent="0" algn="l" defTabSz="914400" rtl="0" eaLnBrk="1" latinLnBrk="0" hangingPunct="1">
              <a:lnSpc>
                <a:spcPct val="95000"/>
              </a:lnSpc>
              <a:spcBef>
                <a:spcPts val="0"/>
              </a:spcBef>
              <a:spcAft>
                <a:spcPts val="0"/>
              </a:spcAft>
              <a:buFont typeface="Arial" panose="020B0604020202020204" pitchFamily="34" charset="0"/>
              <a:buNone/>
              <a:defRPr sz="5400" b="1" i="0" kern="1200" spc="-300">
                <a:solidFill>
                  <a:schemeClr val="accent3"/>
                </a:solidFill>
                <a:latin typeface="Arial Narrow" panose="020B0606020202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latin typeface="+mj-lt"/>
              </a:rPr>
              <a:t>04</a:t>
            </a:r>
          </a:p>
        </p:txBody>
      </p:sp>
      <p:sp>
        <p:nvSpPr>
          <p:cNvPr id="24" name="Text Placeholder 18">
            <a:extLst>
              <a:ext uri="{FF2B5EF4-FFF2-40B4-BE49-F238E27FC236}">
                <a16:creationId xmlns:a16="http://schemas.microsoft.com/office/drawing/2014/main" id="{1E0E99A2-24CA-410B-8AEE-F41F8E2E1F17}"/>
              </a:ext>
            </a:extLst>
          </p:cNvPr>
          <p:cNvSpPr txBox="1">
            <a:spLocks/>
          </p:cNvSpPr>
          <p:nvPr/>
        </p:nvSpPr>
        <p:spPr>
          <a:xfrm>
            <a:off x="5815378" y="2115416"/>
            <a:ext cx="998218" cy="524393"/>
          </a:xfrm>
        </p:spPr>
        <p:txBody>
          <a:bodyPr anchor="b">
            <a:noAutofit/>
          </a:bodyPr>
          <a:lstStyle>
            <a:lvl1pPr marL="0" indent="0" algn="l" defTabSz="914400" rtl="0" eaLnBrk="1" latinLnBrk="0" hangingPunct="1">
              <a:lnSpc>
                <a:spcPct val="95000"/>
              </a:lnSpc>
              <a:spcBef>
                <a:spcPts val="0"/>
              </a:spcBef>
              <a:spcAft>
                <a:spcPts val="0"/>
              </a:spcAft>
              <a:buFont typeface="Arial" panose="020B0604020202020204" pitchFamily="34" charset="0"/>
              <a:buNone/>
              <a:defRPr sz="5400" b="1" i="0" kern="1200" spc="-300">
                <a:solidFill>
                  <a:schemeClr val="accent3"/>
                </a:solidFill>
                <a:latin typeface="Arial Narrow" panose="020B0606020202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latin typeface="+mj-lt"/>
              </a:rPr>
              <a:t>02</a:t>
            </a:r>
          </a:p>
        </p:txBody>
      </p:sp>
      <p:sp>
        <p:nvSpPr>
          <p:cNvPr id="25" name="Text Placeholder 35">
            <a:extLst>
              <a:ext uri="{FF2B5EF4-FFF2-40B4-BE49-F238E27FC236}">
                <a16:creationId xmlns:a16="http://schemas.microsoft.com/office/drawing/2014/main" id="{CF4F336E-A082-4519-A6E7-D9B104ABD46B}"/>
              </a:ext>
            </a:extLst>
          </p:cNvPr>
          <p:cNvSpPr txBox="1">
            <a:spLocks/>
          </p:cNvSpPr>
          <p:nvPr/>
        </p:nvSpPr>
        <p:spPr>
          <a:xfrm>
            <a:off x="7327705" y="4962146"/>
            <a:ext cx="2589769" cy="758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smtClean="0">
                <a:latin typeface="DIN Next LT Arabic Medium" panose="020B0603020203050203" pitchFamily="34" charset="-78"/>
              </a:rPr>
              <a:t>Conclusion</a:t>
            </a:r>
            <a:endParaRPr lang="en-US" sz="1800" dirty="0">
              <a:latin typeface="DIN Next LT Arabic Medium" panose="020B0603020203050203" pitchFamily="34" charset="-78"/>
            </a:endParaRPr>
          </a:p>
          <a:p>
            <a:pPr marL="0" indent="0">
              <a:lnSpc>
                <a:spcPct val="100000"/>
              </a:lnSpc>
              <a:buNone/>
            </a:pPr>
            <a:r>
              <a:rPr lang="en-US" sz="1600" dirty="0">
                <a:latin typeface="Bahnschrift Light Condensed" panose="020B0502040204020203" pitchFamily="34" charset="0"/>
              </a:rPr>
              <a:t>Suggestion &amp; </a:t>
            </a:r>
            <a:r>
              <a:rPr lang="en-US" sz="1600" dirty="0" smtClean="0">
                <a:latin typeface="Bahnschrift Light Condensed" panose="020B0502040204020203" pitchFamily="34" charset="0"/>
              </a:rPr>
              <a:t>Recommendations </a:t>
            </a:r>
            <a:endParaRPr lang="en-US" sz="1600" dirty="0">
              <a:latin typeface="Bahnschrift Light Condensed" panose="020B0502040204020203" pitchFamily="34" charset="0"/>
            </a:endParaRPr>
          </a:p>
        </p:txBody>
      </p:sp>
      <p:sp>
        <p:nvSpPr>
          <p:cNvPr id="28" name="Text Placeholder 18">
            <a:extLst>
              <a:ext uri="{FF2B5EF4-FFF2-40B4-BE49-F238E27FC236}">
                <a16:creationId xmlns:a16="http://schemas.microsoft.com/office/drawing/2014/main" id="{FBF1B9A7-5CF3-4A16-8C74-4A7FE850006E}"/>
              </a:ext>
            </a:extLst>
          </p:cNvPr>
          <p:cNvSpPr txBox="1">
            <a:spLocks/>
          </p:cNvSpPr>
          <p:nvPr/>
        </p:nvSpPr>
        <p:spPr>
          <a:xfrm>
            <a:off x="5815378" y="5195853"/>
            <a:ext cx="998218" cy="524393"/>
          </a:xfrm>
        </p:spPr>
        <p:txBody>
          <a:bodyPr anchor="b">
            <a:noAutofit/>
          </a:bodyPr>
          <a:lstStyle>
            <a:lvl1pPr marL="0" indent="0" algn="l" defTabSz="914400" rtl="0" eaLnBrk="1" latinLnBrk="0" hangingPunct="1">
              <a:lnSpc>
                <a:spcPct val="95000"/>
              </a:lnSpc>
              <a:spcBef>
                <a:spcPts val="0"/>
              </a:spcBef>
              <a:spcAft>
                <a:spcPts val="0"/>
              </a:spcAft>
              <a:buFont typeface="Arial" panose="020B0604020202020204" pitchFamily="34" charset="0"/>
              <a:buNone/>
              <a:defRPr sz="5400" b="1" i="0" kern="1200" spc="-300">
                <a:solidFill>
                  <a:schemeClr val="accent3"/>
                </a:solidFill>
                <a:latin typeface="Arial Narrow" panose="020B0606020202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600" b="0" dirty="0">
                <a:latin typeface="+mj-lt"/>
              </a:rPr>
              <a:t>06</a:t>
            </a:r>
          </a:p>
        </p:txBody>
      </p:sp>
      <p:sp>
        <p:nvSpPr>
          <p:cNvPr id="15" name="the brown bicycle.">
            <a:extLst>
              <a:ext uri="{FF2B5EF4-FFF2-40B4-BE49-F238E27FC236}">
                <a16:creationId xmlns:a16="http://schemas.microsoft.com/office/drawing/2014/main" id="{D71B2787-1DE3-49BF-830B-773D8620F3BA}"/>
              </a:ext>
            </a:extLst>
          </p:cNvPr>
          <p:cNvSpPr txBox="1"/>
          <p:nvPr/>
        </p:nvSpPr>
        <p:spPr>
          <a:xfrm>
            <a:off x="1038862" y="832810"/>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pPr>
              <a:spcBef>
                <a:spcPct val="0"/>
              </a:spcBef>
              <a:buClr>
                <a:srgbClr val="7030A0"/>
              </a:buClr>
              <a:buSzPct val="120000"/>
              <a:defRPr/>
            </a:pPr>
            <a:r>
              <a:rPr lang="en-US" sz="5400" dirty="0">
                <a:solidFill>
                  <a:schemeClr val="accent3"/>
                </a:solidFill>
                <a:latin typeface="Agency FB" panose="020B0503020202020204" pitchFamily="34" charset="0"/>
                <a:cs typeface="DIN Next LT Arabic" panose="020B0503020203050203" pitchFamily="34" charset="-78"/>
              </a:rPr>
              <a:t>AGENDA</a:t>
            </a:r>
          </a:p>
        </p:txBody>
      </p:sp>
      <p:sp>
        <p:nvSpPr>
          <p:cNvPr id="18" name="Text Placeholder 35">
            <a:extLst>
              <a:ext uri="{FF2B5EF4-FFF2-40B4-BE49-F238E27FC236}">
                <a16:creationId xmlns:a16="http://schemas.microsoft.com/office/drawing/2014/main" id="{87887CB8-2F6F-4272-A162-E8E51F091403}"/>
              </a:ext>
            </a:extLst>
          </p:cNvPr>
          <p:cNvSpPr txBox="1">
            <a:spLocks/>
          </p:cNvSpPr>
          <p:nvPr/>
        </p:nvSpPr>
        <p:spPr>
          <a:xfrm>
            <a:off x="7327705" y="1970285"/>
            <a:ext cx="2235395" cy="758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smtClean="0">
                <a:latin typeface="DIN Next LT Arabic Medium" panose="020B0603020203050203" pitchFamily="34" charset="-78"/>
              </a:rPr>
              <a:t>Insights Gathering</a:t>
            </a:r>
            <a:endParaRPr lang="en-US" sz="1800" dirty="0">
              <a:latin typeface="DIN Next LT Arabic Medium" panose="020B0603020203050203" pitchFamily="34" charset="-78"/>
            </a:endParaRPr>
          </a:p>
          <a:p>
            <a:pPr marL="0" indent="0">
              <a:lnSpc>
                <a:spcPct val="100000"/>
              </a:lnSpc>
              <a:buNone/>
            </a:pPr>
            <a:r>
              <a:rPr lang="en-US" sz="1600" dirty="0">
                <a:latin typeface="Bahnschrift Light Condensed" panose="020B0502040204020203" pitchFamily="34" charset="0"/>
              </a:rPr>
              <a:t>Insights </a:t>
            </a:r>
            <a:r>
              <a:rPr lang="en-US" sz="1600" dirty="0" smtClean="0">
                <a:latin typeface="Bahnschrift Light Condensed" panose="020B0502040204020203" pitchFamily="34" charset="0"/>
              </a:rPr>
              <a:t>Gathering from data we have</a:t>
            </a:r>
            <a:endParaRPr lang="en-US" sz="1600" dirty="0">
              <a:latin typeface="Bahnschrift Light Condensed" panose="020B0502040204020203" pitchFamily="34" charset="0"/>
            </a:endParaRPr>
          </a:p>
        </p:txBody>
      </p:sp>
      <p:sp>
        <p:nvSpPr>
          <p:cNvPr id="19" name="Text Placeholder 35">
            <a:extLst>
              <a:ext uri="{FF2B5EF4-FFF2-40B4-BE49-F238E27FC236}">
                <a16:creationId xmlns:a16="http://schemas.microsoft.com/office/drawing/2014/main" id="{498CF6EA-FD8E-4322-9D1A-A5799D0A5C27}"/>
              </a:ext>
            </a:extLst>
          </p:cNvPr>
          <p:cNvSpPr txBox="1">
            <a:spLocks/>
          </p:cNvSpPr>
          <p:nvPr/>
        </p:nvSpPr>
        <p:spPr>
          <a:xfrm>
            <a:off x="2811654" y="3421928"/>
            <a:ext cx="2235395" cy="7581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smtClean="0">
                <a:latin typeface="DIN Next LT Arabic Medium" panose="020B0603020203050203" pitchFamily="34" charset="-78"/>
              </a:rPr>
              <a:t>Approach</a:t>
            </a:r>
            <a:endParaRPr lang="en-US" sz="1800" dirty="0">
              <a:latin typeface="DIN Next LT Arabic Medium" panose="020B0603020203050203" pitchFamily="34" charset="-78"/>
            </a:endParaRPr>
          </a:p>
          <a:p>
            <a:pPr marL="0" indent="0">
              <a:lnSpc>
                <a:spcPct val="100000"/>
              </a:lnSpc>
              <a:buNone/>
            </a:pPr>
            <a:r>
              <a:rPr lang="en-US" sz="1600" dirty="0" smtClean="0">
                <a:latin typeface="Bahnschrift Light Condensed" panose="020B0502040204020203" pitchFamily="34" charset="0"/>
              </a:rPr>
              <a:t>What we Did to find Solution</a:t>
            </a:r>
            <a:endParaRPr lang="en-US" sz="1600" dirty="0">
              <a:latin typeface="Bahnschrift Light Condensed" panose="020B0502040204020203" pitchFamily="34" charset="0"/>
            </a:endParaRPr>
          </a:p>
        </p:txBody>
      </p:sp>
      <p:sp>
        <p:nvSpPr>
          <p:cNvPr id="22" name="Text Placeholder 35">
            <a:extLst>
              <a:ext uri="{FF2B5EF4-FFF2-40B4-BE49-F238E27FC236}">
                <a16:creationId xmlns:a16="http://schemas.microsoft.com/office/drawing/2014/main" id="{349E1EB8-C6DF-437D-AC80-5D841823247C}"/>
              </a:ext>
            </a:extLst>
          </p:cNvPr>
          <p:cNvSpPr txBox="1">
            <a:spLocks/>
          </p:cNvSpPr>
          <p:nvPr/>
        </p:nvSpPr>
        <p:spPr>
          <a:xfrm>
            <a:off x="7326816" y="3421928"/>
            <a:ext cx="2235395" cy="758100"/>
          </a:xfr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smtClean="0">
                <a:latin typeface="DIN Next LT Arabic Medium" panose="020B0603020203050203" pitchFamily="34" charset="-78"/>
              </a:rPr>
              <a:t>Difficulties</a:t>
            </a:r>
            <a:endParaRPr lang="en-US" sz="1800" dirty="0">
              <a:latin typeface="DIN Next LT Arabic Medium" panose="020B0603020203050203" pitchFamily="34" charset="-78"/>
            </a:endParaRPr>
          </a:p>
          <a:p>
            <a:pPr marL="0" indent="0">
              <a:lnSpc>
                <a:spcPct val="100000"/>
              </a:lnSpc>
              <a:buNone/>
            </a:pPr>
            <a:r>
              <a:rPr lang="en-US" sz="1600" dirty="0" smtClean="0">
                <a:latin typeface="Bahnschrift Light Condensed" panose="020B0502040204020203" pitchFamily="34" charset="0"/>
              </a:rPr>
              <a:t>Regarding Data &amp; Business</a:t>
            </a:r>
            <a:endParaRPr lang="en-US" sz="1600" dirty="0">
              <a:latin typeface="Bahnschrift Light Condensed" panose="020B0502040204020203" pitchFamily="34" charset="0"/>
            </a:endParaRPr>
          </a:p>
        </p:txBody>
      </p:sp>
    </p:spTree>
    <p:extLst>
      <p:ext uri="{BB962C8B-B14F-4D97-AF65-F5344CB8AC3E}">
        <p14:creationId xmlns:p14="http://schemas.microsoft.com/office/powerpoint/2010/main" val="222861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e brown bicycle.">
            <a:extLst>
              <a:ext uri="{FF2B5EF4-FFF2-40B4-BE49-F238E27FC236}">
                <a16:creationId xmlns:a16="http://schemas.microsoft.com/office/drawing/2014/main" id="{D71B2787-1DE3-49BF-830B-773D8620F3BA}"/>
              </a:ext>
            </a:extLst>
          </p:cNvPr>
          <p:cNvSpPr txBox="1"/>
          <p:nvPr/>
        </p:nvSpPr>
        <p:spPr>
          <a:xfrm>
            <a:off x="1522412" y="4343400"/>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smtClean="0">
                <a:solidFill>
                  <a:schemeClr val="accent3"/>
                </a:solidFill>
                <a:latin typeface="Agency FB" panose="020B0503020202020204" pitchFamily="34" charset="0"/>
              </a:rPr>
              <a:t>Thank you!</a:t>
            </a:r>
            <a:endParaRPr lang="en-US" sz="5400" dirty="0">
              <a:solidFill>
                <a:schemeClr val="accent3"/>
              </a:solidFill>
              <a:latin typeface="Agency FB" panose="020B0503020202020204" pitchFamily="34"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9E7FD9-E635-40DF-B78D-FB12A8A7E0F7}"/>
              </a:ext>
            </a:extLst>
          </p:cNvPr>
          <p:cNvGrpSpPr/>
          <p:nvPr/>
        </p:nvGrpSpPr>
        <p:grpSpPr>
          <a:xfrm>
            <a:off x="1284430" y="2126971"/>
            <a:ext cx="4247448" cy="844829"/>
            <a:chOff x="1475707" y="2267793"/>
            <a:chExt cx="4247448" cy="2602469"/>
          </a:xfrm>
        </p:grpSpPr>
        <p:sp>
          <p:nvSpPr>
            <p:cNvPr id="8" name="Lorem ipsum dolor sit amet, consectetur adipiscing elit, sed do eiusmod tempor. Lorem ipsum dolor sit amet, consectetur adipiscing elit, sed do eiusmod tempor.">
              <a:extLst>
                <a:ext uri="{FF2B5EF4-FFF2-40B4-BE49-F238E27FC236}">
                  <a16:creationId xmlns:a16="http://schemas.microsoft.com/office/drawing/2014/main" id="{A702EB27-8ACA-403C-BE41-C5FD9475438D}"/>
                </a:ext>
              </a:extLst>
            </p:cNvPr>
            <p:cNvSpPr txBox="1"/>
            <p:nvPr/>
          </p:nvSpPr>
          <p:spPr>
            <a:xfrm>
              <a:off x="1475707" y="4521449"/>
              <a:ext cx="4247448"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a:solidFill>
                    <a:srgbClr val="FFFFFF"/>
                  </a:solidFill>
                </a:defRPr>
              </a:pPr>
              <a:r>
                <a:rPr lang="en-US" sz="1600" dirty="0" smtClean="0">
                  <a:solidFill>
                    <a:schemeClr val="tx2"/>
                  </a:solidFill>
                  <a:latin typeface="Agency FB" panose="020B0503020202020204" pitchFamily="34" charset="0"/>
                </a:rPr>
                <a:t>Allows Start Understanding Problem</a:t>
              </a:r>
              <a:endParaRPr lang="en-US" sz="1600" dirty="0">
                <a:solidFill>
                  <a:schemeClr val="tx2"/>
                </a:solidFill>
                <a:latin typeface="Agency FB" panose="020B0503020202020204" pitchFamily="34" charset="0"/>
              </a:endParaRPr>
            </a:p>
          </p:txBody>
        </p:sp>
        <p:sp>
          <p:nvSpPr>
            <p:cNvPr id="9" name="the brown bicycle.">
              <a:extLst>
                <a:ext uri="{FF2B5EF4-FFF2-40B4-BE49-F238E27FC236}">
                  <a16:creationId xmlns:a16="http://schemas.microsoft.com/office/drawing/2014/main" id="{D71B2787-1DE3-49BF-830B-773D8620F3BA}"/>
                </a:ext>
              </a:extLst>
            </p:cNvPr>
            <p:cNvSpPr txBox="1"/>
            <p:nvPr/>
          </p:nvSpPr>
          <p:spPr>
            <a:xfrm>
              <a:off x="1475707" y="2267793"/>
              <a:ext cx="4247448" cy="7673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smtClean="0">
                  <a:solidFill>
                    <a:schemeClr val="accent3"/>
                  </a:solidFill>
                  <a:latin typeface="Agency FB" panose="020B0503020202020204" pitchFamily="34" charset="0"/>
                </a:rPr>
                <a:t>Problem</a:t>
              </a:r>
              <a:endParaRPr lang="en-US" sz="5400" dirty="0">
                <a:solidFill>
                  <a:schemeClr val="accent3"/>
                </a:solidFill>
                <a:latin typeface="Agency FB" panose="020B0503020202020204" pitchFamily="34" charset="0"/>
              </a:endParaRPr>
            </a:p>
          </p:txBody>
        </p:sp>
      </p:gr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081115-3BE3-4798-8958-09F34F540E5F}"/>
              </a:ext>
            </a:extLst>
          </p:cNvPr>
          <p:cNvSpPr/>
          <p:nvPr/>
        </p:nvSpPr>
        <p:spPr>
          <a:xfrm>
            <a:off x="4851940" y="934283"/>
            <a:ext cx="6805072" cy="4247317"/>
          </a:xfrm>
          <a:prstGeom prst="rect">
            <a:avLst/>
          </a:prstGeom>
        </p:spPr>
        <p:txBody>
          <a:bodyPr wrap="square">
            <a:spAutoFit/>
          </a:bodyPr>
          <a:lstStyle/>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Premium </a:t>
            </a:r>
            <a:r>
              <a:rPr lang="en-US" sz="2000" b="1" dirty="0">
                <a:latin typeface="Bahnschrift Light Condensed" panose="020B0502040204020203" pitchFamily="34" charset="0"/>
              </a:rPr>
              <a:t>paid by the customer is the major revenue source for insurance </a:t>
            </a:r>
            <a:r>
              <a:rPr lang="en-US" sz="2000" b="1" dirty="0" smtClean="0">
                <a:latin typeface="Bahnschrift Light Condensed" panose="020B0502040204020203" pitchFamily="34" charset="0"/>
              </a:rPr>
              <a:t>companies</a:t>
            </a:r>
          </a:p>
          <a:p>
            <a:pPr marL="342900" indent="-342900">
              <a:lnSpc>
                <a:spcPts val="5400"/>
              </a:lnSpc>
              <a:buFont typeface="Wingdings" panose="05000000000000000000" pitchFamily="2" charset="2"/>
              <a:buChar char="ü"/>
            </a:pPr>
            <a:r>
              <a:rPr lang="en-US" sz="2000" b="1" dirty="0">
                <a:latin typeface="Bahnschrift Light Condensed" panose="020B0502040204020203" pitchFamily="34" charset="0"/>
              </a:rPr>
              <a:t>Default in premium payments results in significant revenue </a:t>
            </a:r>
            <a:r>
              <a:rPr lang="en-US" sz="2000" b="1" dirty="0" smtClean="0">
                <a:latin typeface="Bahnschrift Light Condensed" panose="020B0502040204020203" pitchFamily="34" charset="0"/>
              </a:rPr>
              <a:t>losses</a:t>
            </a:r>
          </a:p>
          <a:p>
            <a:pPr marL="342900" indent="-342900">
              <a:lnSpc>
                <a:spcPts val="5400"/>
              </a:lnSpc>
              <a:buFont typeface="Wingdings" panose="05000000000000000000" pitchFamily="2" charset="2"/>
              <a:buChar char="ü"/>
            </a:pPr>
            <a:r>
              <a:rPr lang="en-US" sz="2000" b="1" dirty="0" smtClean="0">
                <a:latin typeface="Bahnschrift Light Condensed" panose="020B0502040204020203" pitchFamily="34" charset="0"/>
              </a:rPr>
              <a:t>Insurance </a:t>
            </a:r>
            <a:r>
              <a:rPr lang="en-US" sz="2000" b="1" dirty="0">
                <a:latin typeface="Bahnschrift Light Condensed" panose="020B0502040204020203" pitchFamily="34" charset="0"/>
              </a:rPr>
              <a:t>companies would like to know upfront which type of customers would default premium </a:t>
            </a:r>
            <a:r>
              <a:rPr lang="en-US" sz="2000" b="1" dirty="0" smtClean="0">
                <a:latin typeface="Bahnschrift Light Condensed" panose="020B0502040204020203" pitchFamily="34" charset="0"/>
              </a:rPr>
              <a:t>payments</a:t>
            </a:r>
          </a:p>
          <a:p>
            <a:pPr marL="342900" indent="-342900">
              <a:lnSpc>
                <a:spcPts val="5400"/>
              </a:lnSpc>
              <a:buFont typeface="Wingdings" panose="05000000000000000000" pitchFamily="2" charset="2"/>
              <a:buChar char="ü"/>
            </a:pPr>
            <a:r>
              <a:rPr lang="en-US" sz="2000" b="1" dirty="0">
                <a:latin typeface="Bahnschrift Light Condensed" panose="020B0502040204020203" pitchFamily="34" charset="0"/>
              </a:rPr>
              <a:t>Who is likely to </a:t>
            </a:r>
            <a:r>
              <a:rPr lang="en-US" sz="2000" b="1" dirty="0" smtClean="0">
                <a:latin typeface="Bahnschrift Light Condensed" panose="020B0502040204020203" pitchFamily="34" charset="0"/>
              </a:rPr>
              <a:t>default?</a:t>
            </a:r>
            <a:endParaRPr lang="en-US" sz="2000" b="1" dirty="0">
              <a:latin typeface="Bahnschrift Light Condensed" panose="020B0502040204020203" pitchFamily="34" charset="0"/>
            </a:endParaRPr>
          </a:p>
        </p:txBody>
      </p:sp>
      <p:sp>
        <p:nvSpPr>
          <p:cNvPr id="7" name="Rectangle 6"/>
          <p:cNvSpPr/>
          <p:nvPr/>
        </p:nvSpPr>
        <p:spPr>
          <a:xfrm>
            <a:off x="531812" y="1835790"/>
            <a:ext cx="3565321" cy="25838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314" y="1886124"/>
            <a:ext cx="3426072" cy="2466066"/>
          </a:xfrm>
          <a:prstGeom prst="rect">
            <a:avLst/>
          </a:prstGeom>
        </p:spPr>
      </p:pic>
    </p:spTree>
    <p:extLst>
      <p:ext uri="{BB962C8B-B14F-4D97-AF65-F5344CB8AC3E}">
        <p14:creationId xmlns:p14="http://schemas.microsoft.com/office/powerpoint/2010/main" val="150123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orem ipsum dolor sit amet, consectetur adipiscing elit, sed do eiusmod tempor. Lorem ipsum dolor sit amet, consectetur adipiscing elit, sed do eiusmod tempor.">
            <a:extLst>
              <a:ext uri="{FF2B5EF4-FFF2-40B4-BE49-F238E27FC236}">
                <a16:creationId xmlns:a16="http://schemas.microsoft.com/office/drawing/2014/main" id="{A702EB27-8ACA-403C-BE41-C5FD9475438D}"/>
              </a:ext>
            </a:extLst>
          </p:cNvPr>
          <p:cNvSpPr txBox="1"/>
          <p:nvPr/>
        </p:nvSpPr>
        <p:spPr>
          <a:xfrm>
            <a:off x="1293812" y="2879680"/>
            <a:ext cx="5284150"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a:solidFill>
                  <a:srgbClr val="FFFFFF"/>
                </a:solidFill>
              </a:defRPr>
            </a:pPr>
            <a:r>
              <a:rPr lang="en-US" sz="1600" dirty="0">
                <a:solidFill>
                  <a:schemeClr val="tx2"/>
                </a:solidFill>
                <a:latin typeface="Agency FB" panose="020B0503020202020204" pitchFamily="34" charset="0"/>
              </a:rPr>
              <a:t>Insights Gathering from data we have</a:t>
            </a:r>
          </a:p>
        </p:txBody>
      </p:sp>
      <p:sp>
        <p:nvSpPr>
          <p:cNvPr id="13" name="the brown bicycle.">
            <a:extLst>
              <a:ext uri="{FF2B5EF4-FFF2-40B4-BE49-F238E27FC236}">
                <a16:creationId xmlns:a16="http://schemas.microsoft.com/office/drawing/2014/main" id="{D71B2787-1DE3-49BF-830B-773D8620F3BA}"/>
              </a:ext>
            </a:extLst>
          </p:cNvPr>
          <p:cNvSpPr txBox="1"/>
          <p:nvPr/>
        </p:nvSpPr>
        <p:spPr>
          <a:xfrm>
            <a:off x="1250874" y="2126971"/>
            <a:ext cx="5284150" cy="7673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lnSpc>
                <a:spcPct val="80000"/>
              </a:lnSpc>
              <a:defRPr sz="8000" cap="all" spc="0">
                <a:solidFill>
                  <a:srgbClr val="FFFFFF"/>
                </a:solidFill>
                <a:latin typeface="+mn-lt"/>
                <a:ea typeface="+mn-ea"/>
                <a:cs typeface="+mn-cs"/>
                <a:sym typeface="Montserrat ExtraBold"/>
              </a:defRPr>
            </a:lvl1pPr>
          </a:lstStyle>
          <a:p>
            <a:r>
              <a:rPr lang="en-US" sz="5400" dirty="0">
                <a:solidFill>
                  <a:schemeClr val="accent3"/>
                </a:solidFill>
                <a:latin typeface="Agency FB" panose="020B0503020202020204" pitchFamily="34" charset="0"/>
              </a:rPr>
              <a:t>Insights </a:t>
            </a:r>
            <a:r>
              <a:rPr lang="en-US" sz="5400" dirty="0" smtClean="0">
                <a:solidFill>
                  <a:schemeClr val="accent3"/>
                </a:solidFill>
                <a:latin typeface="Agency FB" panose="020B0503020202020204" pitchFamily="34" charset="0"/>
              </a:rPr>
              <a:t>Gathering</a:t>
            </a:r>
            <a:endParaRPr lang="en-US" sz="5400" dirty="0">
              <a:solidFill>
                <a:schemeClr val="accent3"/>
              </a:solidFill>
              <a:latin typeface="Agency FB" panose="020B0503020202020204" pitchFamily="34" charset="0"/>
            </a:endParaRPr>
          </a:p>
        </p:txBody>
      </p:sp>
    </p:spTree>
    <p:extLst>
      <p:ext uri="{BB962C8B-B14F-4D97-AF65-F5344CB8AC3E}">
        <p14:creationId xmlns:p14="http://schemas.microsoft.com/office/powerpoint/2010/main" val="160318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22812" y="762000"/>
            <a:ext cx="6480610" cy="5413717"/>
          </a:xfrm>
          <a:prstGeom prst="rect">
            <a:avLst/>
          </a:prstGeom>
        </p:spPr>
      </p:pic>
      <p:sp>
        <p:nvSpPr>
          <p:cNvPr id="10" name="Rectangle 9"/>
          <p:cNvSpPr/>
          <p:nvPr/>
        </p:nvSpPr>
        <p:spPr>
          <a:xfrm>
            <a:off x="455612" y="2286000"/>
            <a:ext cx="6092825" cy="743665"/>
          </a:xfrm>
          <a:prstGeom prst="rect">
            <a:avLst/>
          </a:prstGeom>
        </p:spPr>
        <p:txBody>
          <a:bodyPr>
            <a:spAutoFit/>
          </a:bodyPr>
          <a:lstStyle/>
          <a:p>
            <a:pPr>
              <a:lnSpc>
                <a:spcPct val="107000"/>
              </a:lnSpc>
              <a:spcBef>
                <a:spcPts val="200"/>
              </a:spcBef>
            </a:pPr>
            <a:r>
              <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Bivariate Analysis</a:t>
            </a:r>
          </a:p>
          <a:p>
            <a:pPr>
              <a:lnSpc>
                <a:spcPct val="107000"/>
              </a:lnSpc>
              <a:spcBef>
                <a:spcPts val="200"/>
              </a:spcBef>
            </a:pPr>
            <a:r>
              <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Default vs Numerical Variables</a:t>
            </a:r>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4799012" y="785689"/>
            <a:ext cx="6324600" cy="5390028"/>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22812" y="762000"/>
            <a:ext cx="6480610" cy="5413717"/>
          </a:xfrm>
          <a:prstGeom prst="rect">
            <a:avLst/>
          </a:prstGeom>
        </p:spPr>
      </p:pic>
      <p:sp>
        <p:nvSpPr>
          <p:cNvPr id="10" name="Rectangle 9"/>
          <p:cNvSpPr/>
          <p:nvPr/>
        </p:nvSpPr>
        <p:spPr>
          <a:xfrm>
            <a:off x="455612" y="2286000"/>
            <a:ext cx="6092825" cy="743665"/>
          </a:xfrm>
          <a:prstGeom prst="rect">
            <a:avLst/>
          </a:prstGeom>
        </p:spPr>
        <p:txBody>
          <a:bodyPr>
            <a:spAutoFit/>
          </a:bodyPr>
          <a:lstStyle/>
          <a:p>
            <a:pPr>
              <a:lnSpc>
                <a:spcPct val="107000"/>
              </a:lnSpc>
              <a:spcBef>
                <a:spcPts val="200"/>
              </a:spcBef>
            </a:pPr>
            <a:r>
              <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Bivariate Analysis</a:t>
            </a:r>
          </a:p>
          <a:p>
            <a:pPr>
              <a:lnSpc>
                <a:spcPct val="107000"/>
              </a:lnSpc>
              <a:spcBef>
                <a:spcPts val="200"/>
              </a:spcBef>
            </a:pPr>
            <a:r>
              <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Default vs Categorical Variables</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752682" y="786210"/>
            <a:ext cx="6370929" cy="5309790"/>
          </a:xfrm>
          <a:prstGeom prst="rect">
            <a:avLst/>
          </a:prstGeom>
        </p:spPr>
      </p:pic>
    </p:spTree>
    <p:extLst>
      <p:ext uri="{BB962C8B-B14F-4D97-AF65-F5344CB8AC3E}">
        <p14:creationId xmlns:p14="http://schemas.microsoft.com/office/powerpoint/2010/main" val="410271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22812" y="762000"/>
            <a:ext cx="6480610" cy="5413717"/>
          </a:xfrm>
          <a:prstGeom prst="rect">
            <a:avLst/>
          </a:prstGeom>
        </p:spPr>
      </p:pic>
      <p:sp>
        <p:nvSpPr>
          <p:cNvPr id="10" name="Rectangle 9"/>
          <p:cNvSpPr/>
          <p:nvPr/>
        </p:nvSpPr>
        <p:spPr>
          <a:xfrm>
            <a:off x="455612" y="2286000"/>
            <a:ext cx="6092825" cy="743665"/>
          </a:xfrm>
          <a:prstGeom prst="rect">
            <a:avLst/>
          </a:prstGeom>
        </p:spPr>
        <p:txBody>
          <a:bodyPr>
            <a:spAutoFit/>
          </a:bodyPr>
          <a:lstStyle/>
          <a:p>
            <a:pPr>
              <a:lnSpc>
                <a:spcPct val="107000"/>
              </a:lnSpc>
              <a:spcBef>
                <a:spcPts val="200"/>
              </a:spcBef>
            </a:pPr>
            <a:r>
              <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Bivariate Analysis</a:t>
            </a:r>
          </a:p>
          <a:p>
            <a:pPr>
              <a:lnSpc>
                <a:spcPct val="107000"/>
              </a:lnSpc>
              <a:spcBef>
                <a:spcPts val="200"/>
              </a:spcBef>
            </a:pPr>
            <a:r>
              <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Correlation Analysis</a:t>
            </a:r>
          </a:p>
        </p:txBody>
      </p:sp>
      <p:pic>
        <p:nvPicPr>
          <p:cNvPr id="7" name="Picture 6"/>
          <p:cNvPicPr/>
          <p:nvPr/>
        </p:nvPicPr>
        <p:blipFill>
          <a:blip r:embed="rId3"/>
          <a:stretch>
            <a:fillRect/>
          </a:stretch>
        </p:blipFill>
        <p:spPr>
          <a:xfrm>
            <a:off x="4722812" y="838200"/>
            <a:ext cx="6400800" cy="5257800"/>
          </a:xfrm>
          <a:prstGeom prst="rect">
            <a:avLst/>
          </a:prstGeom>
        </p:spPr>
      </p:pic>
    </p:spTree>
    <p:extLst>
      <p:ext uri="{BB962C8B-B14F-4D97-AF65-F5344CB8AC3E}">
        <p14:creationId xmlns:p14="http://schemas.microsoft.com/office/powerpoint/2010/main" val="293833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22812" y="762000"/>
            <a:ext cx="6480610" cy="5413717"/>
          </a:xfrm>
          <a:prstGeom prst="rect">
            <a:avLst/>
          </a:prstGeom>
        </p:spPr>
      </p:pic>
      <p:sp>
        <p:nvSpPr>
          <p:cNvPr id="10" name="Rectangle 9"/>
          <p:cNvSpPr/>
          <p:nvPr/>
        </p:nvSpPr>
        <p:spPr>
          <a:xfrm>
            <a:off x="455612" y="2286000"/>
            <a:ext cx="6092825" cy="743665"/>
          </a:xfrm>
          <a:prstGeom prst="rect">
            <a:avLst/>
          </a:prstGeom>
        </p:spPr>
        <p:txBody>
          <a:bodyPr>
            <a:spAutoFit/>
          </a:bodyPr>
          <a:lstStyle/>
          <a:p>
            <a:pPr>
              <a:lnSpc>
                <a:spcPct val="107000"/>
              </a:lnSpc>
              <a:spcBef>
                <a:spcPts val="200"/>
              </a:spcBef>
            </a:pPr>
            <a:r>
              <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Bivariate Analysis</a:t>
            </a:r>
          </a:p>
          <a:p>
            <a:pPr>
              <a:lnSpc>
                <a:spcPct val="107000"/>
              </a:lnSpc>
              <a:spcBef>
                <a:spcPts val="200"/>
              </a:spcBef>
            </a:pPr>
            <a:r>
              <a:rPr lang="en-US" b="1"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rPr>
              <a:t>Correlation Analysis</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748488" y="838200"/>
            <a:ext cx="6375124" cy="5257800"/>
          </a:xfrm>
          <a:prstGeom prst="rect">
            <a:avLst/>
          </a:prstGeom>
        </p:spPr>
      </p:pic>
    </p:spTree>
    <p:extLst>
      <p:ext uri="{BB962C8B-B14F-4D97-AF65-F5344CB8AC3E}">
        <p14:creationId xmlns:p14="http://schemas.microsoft.com/office/powerpoint/2010/main" val="265920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2252</TotalTime>
  <Words>474</Words>
  <Application>Microsoft Office PowerPoint</Application>
  <PresentationFormat>Custom</PresentationFormat>
  <Paragraphs>103</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Agency FB</vt:lpstr>
      <vt:lpstr>Akhbar MT</vt:lpstr>
      <vt:lpstr>Arial</vt:lpstr>
      <vt:lpstr>Bahnschrift Light Condensed</vt:lpstr>
      <vt:lpstr>Calibri</vt:lpstr>
      <vt:lpstr>Calibri Light</vt:lpstr>
      <vt:lpstr>Corbel</vt:lpstr>
      <vt:lpstr>DIN Next LT Arabic</vt:lpstr>
      <vt:lpstr>DIN Next LT Arabic Medium</vt:lpstr>
      <vt:lpstr>Montserrat ExtraBold</vt:lpstr>
      <vt:lpstr>Times New Roman</vt:lpstr>
      <vt:lpstr>Wingdings</vt:lpstr>
      <vt:lpstr>Digital Blue Tunnel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Ahmed Mohammed Asiri</dc:creator>
  <cp:lastModifiedBy>Ahmed Mohammed Asiri</cp:lastModifiedBy>
  <cp:revision>27</cp:revision>
  <dcterms:created xsi:type="dcterms:W3CDTF">2020-10-27T10:24:57Z</dcterms:created>
  <dcterms:modified xsi:type="dcterms:W3CDTF">2020-10-31T09:22:17Z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