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18"/>
  </p:notes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FFB3C-473F-4915-BDE0-F46BC90AE1E0}" type="datetimeFigureOut">
              <a:rPr lang="en-US" smtClean="0"/>
              <a:t>12/19/2021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29A04-866B-4B1E-A4F5-159A6ABF7CF5}" type="slidenum">
              <a:rPr lang="en-US" smtClean="0"/>
              <a:t>‹#›</a:t>
            </a:fld>
            <a:endParaRPr lang="en-US"/>
          </a:p>
        </p:txBody>
      </p:sp>
    </p:spTree>
    <p:extLst>
      <p:ext uri="{BB962C8B-B14F-4D97-AF65-F5344CB8AC3E}">
        <p14:creationId xmlns:p14="http://schemas.microsoft.com/office/powerpoint/2010/main" val="3494874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1DF358-356F-4E15-91CF-2220C201C5EE}" type="datetimeFigureOut">
              <a:rPr lang="en-US" smtClean="0"/>
              <a:t>12/19/2021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257467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1DF358-356F-4E15-91CF-2220C201C5EE}"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277087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DF358-356F-4E15-91CF-2220C201C5E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2005701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DF358-356F-4E15-91CF-2220C201C5E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3107282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DF358-356F-4E15-91CF-2220C201C5E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3436455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DF358-356F-4E15-91CF-2220C201C5E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2614727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DF358-356F-4E15-91CF-2220C201C5E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808551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DF358-356F-4E15-91CF-2220C201C5E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630636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DF358-356F-4E15-91CF-2220C201C5E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289181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DF358-356F-4E15-91CF-2220C201C5E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408287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DF358-356F-4E15-91CF-2220C201C5E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384001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1DF358-356F-4E15-91CF-2220C201C5EE}"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352359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1DF358-356F-4E15-91CF-2220C201C5EE}" type="datetimeFigureOut">
              <a:rPr lang="en-US" smtClean="0"/>
              <a:t>12/19/2021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165007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1DF358-356F-4E15-91CF-2220C201C5EE}" type="datetimeFigureOut">
              <a:rPr lang="en-US" smtClean="0"/>
              <a:t>12/19/2021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296696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DF358-356F-4E15-91CF-2220C201C5EE}" type="datetimeFigureOut">
              <a:rPr lang="en-US" smtClean="0"/>
              <a:t>12/19/2021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343527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1DF358-356F-4E15-91CF-2220C201C5EE}"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132089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1DF358-356F-4E15-91CF-2220C201C5EE}"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DC16-BDAC-486F-A90C-D80D3829F493}" type="slidenum">
              <a:rPr lang="en-US" smtClean="0"/>
              <a:t>‹#›</a:t>
            </a:fld>
            <a:endParaRPr lang="en-US"/>
          </a:p>
        </p:txBody>
      </p:sp>
    </p:spTree>
    <p:extLst>
      <p:ext uri="{BB962C8B-B14F-4D97-AF65-F5344CB8AC3E}">
        <p14:creationId xmlns:p14="http://schemas.microsoft.com/office/powerpoint/2010/main" val="97076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1DF358-356F-4E15-91CF-2220C201C5EE}" type="datetimeFigureOut">
              <a:rPr lang="en-US" smtClean="0"/>
              <a:t>12/19/2021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BBDC16-BDAC-486F-A90C-D80D3829F493}" type="slidenum">
              <a:rPr lang="en-US" smtClean="0"/>
              <a:t>‹#›</a:t>
            </a:fld>
            <a:endParaRPr lang="en-US"/>
          </a:p>
        </p:txBody>
      </p:sp>
    </p:spTree>
    <p:extLst>
      <p:ext uri="{BB962C8B-B14F-4D97-AF65-F5344CB8AC3E}">
        <p14:creationId xmlns:p14="http://schemas.microsoft.com/office/powerpoint/2010/main" val="568612659"/>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6AEA-DC07-43A4-BC4B-657053EA1D2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B82BF235-21C5-4C8E-9C44-13DAB15A316D}"/>
              </a:ext>
            </a:extLst>
          </p:cNvPr>
          <p:cNvSpPr>
            <a:spLocks noGrp="1"/>
          </p:cNvSpPr>
          <p:nvPr>
            <p:ph type="subTitle" idx="1"/>
          </p:nvPr>
        </p:nvSpPr>
        <p:spPr/>
        <p:txBody>
          <a:bodyPr/>
          <a:lstStyle/>
          <a:p>
            <a:endParaRPr lang="en-US"/>
          </a:p>
        </p:txBody>
      </p:sp>
      <p:pic>
        <p:nvPicPr>
          <p:cNvPr id="7" name="Picture 6">
            <a:extLst>
              <a:ext uri="{FF2B5EF4-FFF2-40B4-BE49-F238E27FC236}">
                <a16:creationId xmlns:a16="http://schemas.microsoft.com/office/drawing/2014/main" id="{36297297-A51D-41C6-9B07-CEDD87A08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04"/>
            <a:ext cx="12192000" cy="6845496"/>
          </a:xfrm>
          <a:prstGeom prst="rect">
            <a:avLst/>
          </a:prstGeom>
        </p:spPr>
      </p:pic>
    </p:spTree>
    <p:extLst>
      <p:ext uri="{BB962C8B-B14F-4D97-AF65-F5344CB8AC3E}">
        <p14:creationId xmlns:p14="http://schemas.microsoft.com/office/powerpoint/2010/main" val="434642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686F-78F8-4E20-A824-569FDA00410F}"/>
              </a:ext>
            </a:extLst>
          </p:cNvPr>
          <p:cNvSpPr>
            <a:spLocks noGrp="1"/>
          </p:cNvSpPr>
          <p:nvPr>
            <p:ph type="title"/>
          </p:nvPr>
        </p:nvSpPr>
        <p:spPr>
          <a:xfrm>
            <a:off x="1484310" y="-15239"/>
            <a:ext cx="10018713" cy="1752599"/>
          </a:xfrm>
        </p:spPr>
        <p:txBody>
          <a:bodyPr/>
          <a:lstStyle/>
          <a:p>
            <a:pPr algn="l"/>
            <a:r>
              <a:rPr lang="en-US" dirty="0"/>
              <a:t>Development Tools</a:t>
            </a:r>
          </a:p>
        </p:txBody>
      </p:sp>
      <p:sp>
        <p:nvSpPr>
          <p:cNvPr id="3" name="Content Placeholder 2">
            <a:extLst>
              <a:ext uri="{FF2B5EF4-FFF2-40B4-BE49-F238E27FC236}">
                <a16:creationId xmlns:a16="http://schemas.microsoft.com/office/drawing/2014/main" id="{1B1B796D-ECD2-4EA0-9E46-E6EA6F7EEFB0}"/>
              </a:ext>
            </a:extLst>
          </p:cNvPr>
          <p:cNvSpPr>
            <a:spLocks noGrp="1"/>
          </p:cNvSpPr>
          <p:nvPr>
            <p:ph idx="1"/>
          </p:nvPr>
        </p:nvSpPr>
        <p:spPr>
          <a:xfrm>
            <a:off x="1484310" y="1778000"/>
            <a:ext cx="10018713" cy="4053841"/>
          </a:xfrm>
        </p:spPr>
        <p:txBody>
          <a:bodyPr>
            <a:normAutofit/>
          </a:bodyPr>
          <a:lstStyle/>
          <a:p>
            <a:pPr marL="0" marR="0" algn="just">
              <a:lnSpc>
                <a:spcPct val="150000"/>
              </a:lnSpc>
              <a:spcBef>
                <a:spcPts val="0"/>
              </a:spcBef>
              <a:spcAft>
                <a:spcPts val="0"/>
              </a:spcAft>
            </a:pPr>
            <a:r>
              <a:rPr lang="en-CA" b="1" dirty="0">
                <a:solidFill>
                  <a:srgbClr val="212529"/>
                </a:solidFill>
                <a:latin typeface="Arial" panose="020B0604020202020204" pitchFamily="34" charset="0"/>
                <a:ea typeface="Times New Roman" panose="02020603050405020304" pitchFamily="18" charset="0"/>
                <a:cs typeface="Arial" panose="020B0604020202020204" pitchFamily="34" charset="0"/>
              </a:rPr>
              <a:t>Hardwar’s </a:t>
            </a:r>
            <a:r>
              <a:rPr lang="en-CA" b="1" dirty="0">
                <a:solidFill>
                  <a:srgbClr val="212529"/>
                </a:solidFill>
                <a:effectLst/>
                <a:latin typeface="Arial" panose="020B0604020202020204" pitchFamily="34" charset="0"/>
                <a:ea typeface="Times New Roman" panose="02020603050405020304" pitchFamily="18" charset="0"/>
                <a:cs typeface="Arial" panose="020B0604020202020204" pitchFamily="34" charset="0"/>
              </a:rPr>
              <a:t>:</a:t>
            </a:r>
          </a:p>
          <a:p>
            <a:pPr marL="0" marR="0" algn="just">
              <a:lnSpc>
                <a:spcPct val="150000"/>
              </a:lnSpc>
              <a:spcBef>
                <a:spcPts val="0"/>
              </a:spcBef>
              <a:spcAft>
                <a:spcPts val="0"/>
              </a:spcAft>
            </a:pPr>
            <a:r>
              <a:rPr lang="en-CA" sz="2000" dirty="0">
                <a:solidFill>
                  <a:srgbClr val="212529"/>
                </a:solidFill>
                <a:effectLst/>
                <a:latin typeface="Arial" panose="020B0604020202020204" pitchFamily="34" charset="0"/>
                <a:ea typeface="Times New Roman" panose="02020603050405020304" pitchFamily="18" charset="0"/>
                <a:cs typeface="Arial" panose="020B0604020202020204" pitchFamily="34" charset="0"/>
              </a:rPr>
              <a:t>Laptop hp core i5 6</a:t>
            </a:r>
            <a:r>
              <a:rPr lang="en-CA" sz="2000" baseline="30000" dirty="0">
                <a:solidFill>
                  <a:srgbClr val="212529"/>
                </a:solidFill>
                <a:effectLst/>
                <a:latin typeface="Arial" panose="020B0604020202020204" pitchFamily="34" charset="0"/>
                <a:ea typeface="Times New Roman" panose="02020603050405020304" pitchFamily="18" charset="0"/>
                <a:cs typeface="Arial" panose="020B0604020202020204" pitchFamily="34" charset="0"/>
              </a:rPr>
              <a:t>th</a:t>
            </a:r>
            <a:r>
              <a:rPr lang="en-CA" sz="2000" dirty="0">
                <a:solidFill>
                  <a:srgbClr val="212529"/>
                </a:solidFill>
                <a:effectLst/>
                <a:latin typeface="Arial" panose="020B0604020202020204" pitchFamily="34" charset="0"/>
                <a:ea typeface="Times New Roman" panose="02020603050405020304" pitchFamily="18" charset="0"/>
                <a:cs typeface="Arial" panose="020B0604020202020204" pitchFamily="34" charset="0"/>
              </a:rPr>
              <a:t> Generation</a:t>
            </a:r>
          </a:p>
          <a:p>
            <a:pPr marL="0" marR="0" algn="just">
              <a:lnSpc>
                <a:spcPct val="150000"/>
              </a:lnSpc>
              <a:spcBef>
                <a:spcPts val="0"/>
              </a:spcBef>
              <a:spcAft>
                <a:spcPts val="0"/>
              </a:spcAft>
            </a:pPr>
            <a:r>
              <a:rPr lang="en-CA" sz="2000" dirty="0">
                <a:solidFill>
                  <a:srgbClr val="212529"/>
                </a:solidFill>
                <a:latin typeface="Arial" panose="020B0604020202020204" pitchFamily="34" charset="0"/>
                <a:ea typeface="Times New Roman" panose="02020603050405020304" pitchFamily="18" charset="0"/>
                <a:cs typeface="Arial" panose="020B0604020202020204" pitchFamily="34" charset="0"/>
              </a:rPr>
              <a:t>Android smart phone</a:t>
            </a:r>
          </a:p>
          <a:p>
            <a:pPr marL="0" marR="0" algn="just">
              <a:lnSpc>
                <a:spcPct val="150000"/>
              </a:lnSpc>
              <a:spcBef>
                <a:spcPts val="0"/>
              </a:spcBef>
              <a:spcAft>
                <a:spcPts val="0"/>
              </a:spcAft>
            </a:pPr>
            <a:r>
              <a:rPr lang="en-CA" b="1" dirty="0">
                <a:solidFill>
                  <a:srgbClr val="212529"/>
                </a:solidFill>
                <a:latin typeface="Arial" panose="020B0604020202020204" pitchFamily="34" charset="0"/>
                <a:ea typeface="Times New Roman" panose="02020603050405020304" pitchFamily="18" charset="0"/>
                <a:cs typeface="Arial" panose="020B0604020202020204" pitchFamily="34" charset="0"/>
              </a:rPr>
              <a:t>Software’s :</a:t>
            </a:r>
          </a:p>
          <a:p>
            <a:pPr marL="0" marR="0" algn="just">
              <a:lnSpc>
                <a:spcPct val="150000"/>
              </a:lnSpc>
              <a:spcBef>
                <a:spcPts val="0"/>
              </a:spcBef>
              <a:spcAft>
                <a:spcPts val="0"/>
              </a:spcAft>
            </a:pPr>
            <a:r>
              <a:rPr lang="en-CA" sz="2000" dirty="0">
                <a:solidFill>
                  <a:srgbClr val="212529"/>
                </a:solidFill>
                <a:latin typeface="Arial" panose="020B0604020202020204" pitchFamily="34" charset="0"/>
                <a:ea typeface="Times New Roman" panose="02020603050405020304" pitchFamily="18" charset="0"/>
                <a:cs typeface="Arial" panose="020B0604020202020204" pitchFamily="34" charset="0"/>
              </a:rPr>
              <a:t>Flutter UI google  Framework(2.5.2).</a:t>
            </a:r>
          </a:p>
          <a:p>
            <a:pPr marL="0" marR="0" algn="just">
              <a:lnSpc>
                <a:spcPct val="150000"/>
              </a:lnSpc>
              <a:spcBef>
                <a:spcPts val="0"/>
              </a:spcBef>
              <a:spcAft>
                <a:spcPts val="0"/>
              </a:spcAft>
            </a:pPr>
            <a:r>
              <a:rPr lang="en-CA" sz="2000" dirty="0">
                <a:solidFill>
                  <a:srgbClr val="212529"/>
                </a:solidFill>
                <a:latin typeface="Arial" panose="020B0604020202020204" pitchFamily="34" charset="0"/>
                <a:ea typeface="Times New Roman" panose="02020603050405020304" pitchFamily="18" charset="0"/>
                <a:cs typeface="Arial" panose="020B0604020202020204" pitchFamily="34" charset="0"/>
              </a:rPr>
              <a:t>IDE Android studio</a:t>
            </a:r>
            <a:r>
              <a:rPr lang="en-CA" sz="2000" b="1" dirty="0">
                <a:solidFill>
                  <a:srgbClr val="212529"/>
                </a:solidFill>
                <a:latin typeface="Arial" panose="020B0604020202020204" pitchFamily="34" charset="0"/>
                <a:ea typeface="Times New Roman" panose="02020603050405020304" pitchFamily="18" charset="0"/>
                <a:cs typeface="Arial" panose="020B0604020202020204" pitchFamily="34" charset="0"/>
              </a:rPr>
              <a:t>.</a:t>
            </a:r>
          </a:p>
          <a:p>
            <a:pPr marL="0" marR="0" algn="just">
              <a:lnSpc>
                <a:spcPct val="150000"/>
              </a:lnSpc>
              <a:spcBef>
                <a:spcPts val="0"/>
              </a:spcBef>
              <a:spcAft>
                <a:spcPts val="0"/>
              </a:spcAft>
            </a:pPr>
            <a:r>
              <a:rPr lang="en-CA" b="1" dirty="0">
                <a:solidFill>
                  <a:srgbClr val="212529"/>
                </a:solidFill>
                <a:latin typeface="Arial" panose="020B0604020202020204" pitchFamily="34" charset="0"/>
                <a:ea typeface="Times New Roman" panose="02020603050405020304" pitchFamily="18" charset="0"/>
                <a:cs typeface="Arial" panose="020B0604020202020204" pitchFamily="34" charset="0"/>
              </a:rPr>
              <a:t>Language :</a:t>
            </a:r>
          </a:p>
          <a:p>
            <a:pPr marL="0" marR="0" algn="just">
              <a:lnSpc>
                <a:spcPct val="150000"/>
              </a:lnSpc>
              <a:spcBef>
                <a:spcPts val="0"/>
              </a:spcBef>
              <a:spcAft>
                <a:spcPts val="0"/>
              </a:spcAft>
            </a:pPr>
            <a:r>
              <a:rPr lang="en-CA" sz="2000" dirty="0">
                <a:solidFill>
                  <a:srgbClr val="212529"/>
                </a:solidFill>
                <a:latin typeface="Arial" panose="020B0604020202020204" pitchFamily="34" charset="0"/>
                <a:ea typeface="Times New Roman" panose="02020603050405020304" pitchFamily="18" charset="0"/>
                <a:cs typeface="Arial" panose="020B0604020202020204" pitchFamily="34" charset="0"/>
              </a:rPr>
              <a:t>Dart </a:t>
            </a:r>
          </a:p>
          <a:p>
            <a:pPr marL="0" marR="0" indent="0" algn="just">
              <a:lnSpc>
                <a:spcPct val="150000"/>
              </a:lnSpc>
              <a:spcBef>
                <a:spcPts val="0"/>
              </a:spcBef>
              <a:spcAft>
                <a:spcPts val="0"/>
              </a:spcAft>
              <a:buNone/>
            </a:pP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nSpc>
                <a:spcPct val="150000"/>
              </a:lnSpc>
              <a:spcBef>
                <a:spcPts val="0"/>
              </a:spcBef>
              <a:spcAft>
                <a:spcPts val="0"/>
              </a:spcAft>
              <a:buNone/>
            </a:pPr>
            <a:endParaRPr lang="en-US" dirty="0"/>
          </a:p>
        </p:txBody>
      </p:sp>
      <p:sp>
        <p:nvSpPr>
          <p:cNvPr id="4" name="Footer Placeholder 3">
            <a:extLst>
              <a:ext uri="{FF2B5EF4-FFF2-40B4-BE49-F238E27FC236}">
                <a16:creationId xmlns:a16="http://schemas.microsoft.com/office/drawing/2014/main" id="{43D9D263-CA3F-46EB-921E-DE7859E33060}"/>
              </a:ext>
            </a:extLst>
          </p:cNvPr>
          <p:cNvSpPr>
            <a:spLocks noGrp="1"/>
          </p:cNvSpPr>
          <p:nvPr>
            <p:ph type="ftr" sz="quarter" idx="11"/>
          </p:nvPr>
        </p:nvSpPr>
        <p:spPr>
          <a:xfrm>
            <a:off x="4817639" y="6106160"/>
            <a:ext cx="7084177" cy="365125"/>
          </a:xfrm>
        </p:spPr>
        <p:txBody>
          <a:bodyPr/>
          <a:lstStyle/>
          <a:p>
            <a:pPr algn="r"/>
            <a:r>
              <a:rPr lang="en-US" sz="1600" dirty="0">
                <a:solidFill>
                  <a:schemeClr val="tx2">
                    <a:lumMod val="75000"/>
                    <a:lumOff val="25000"/>
                  </a:schemeClr>
                </a:solidFill>
              </a:rPr>
              <a:t>Undergraduate  Final  Year Project Presentation</a:t>
            </a:r>
          </a:p>
          <a:p>
            <a:pPr algn="r"/>
            <a:r>
              <a:rPr lang="en-US" sz="1600" dirty="0">
                <a:solidFill>
                  <a:schemeClr val="tx2">
                    <a:lumMod val="75000"/>
                    <a:lumOff val="25000"/>
                  </a:schemeClr>
                </a:solidFill>
              </a:rPr>
              <a:t>Dated: 19</a:t>
            </a:r>
            <a:r>
              <a:rPr lang="en-US" sz="1600" baseline="30000" dirty="0">
                <a:solidFill>
                  <a:schemeClr val="tx2">
                    <a:lumMod val="75000"/>
                    <a:lumOff val="25000"/>
                  </a:schemeClr>
                </a:solidFill>
              </a:rPr>
              <a:t>th</a:t>
            </a:r>
            <a:r>
              <a:rPr lang="en-US" sz="1600" dirty="0">
                <a:solidFill>
                  <a:schemeClr val="tx2">
                    <a:lumMod val="75000"/>
                    <a:lumOff val="25000"/>
                  </a:schemeClr>
                </a:solidFill>
              </a:rPr>
              <a:t> December,2021 </a:t>
            </a:r>
          </a:p>
          <a:p>
            <a:endParaRPr lang="en-US" dirty="0"/>
          </a:p>
        </p:txBody>
      </p:sp>
    </p:spTree>
    <p:extLst>
      <p:ext uri="{BB962C8B-B14F-4D97-AF65-F5344CB8AC3E}">
        <p14:creationId xmlns:p14="http://schemas.microsoft.com/office/powerpoint/2010/main" val="145895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686F-78F8-4E20-A824-569FDA00410F}"/>
              </a:ext>
            </a:extLst>
          </p:cNvPr>
          <p:cNvSpPr>
            <a:spLocks noGrp="1"/>
          </p:cNvSpPr>
          <p:nvPr>
            <p:ph type="title"/>
          </p:nvPr>
        </p:nvSpPr>
        <p:spPr>
          <a:xfrm>
            <a:off x="1484310" y="-15239"/>
            <a:ext cx="10018713" cy="1752599"/>
          </a:xfrm>
        </p:spPr>
        <p:txBody>
          <a:bodyPr/>
          <a:lstStyle/>
          <a:p>
            <a:pPr algn="l"/>
            <a:r>
              <a:rPr lang="en-US" dirty="0"/>
              <a:t>Functional Requirements</a:t>
            </a:r>
          </a:p>
        </p:txBody>
      </p:sp>
      <p:sp>
        <p:nvSpPr>
          <p:cNvPr id="3" name="Content Placeholder 2">
            <a:extLst>
              <a:ext uri="{FF2B5EF4-FFF2-40B4-BE49-F238E27FC236}">
                <a16:creationId xmlns:a16="http://schemas.microsoft.com/office/drawing/2014/main" id="{1B1B796D-ECD2-4EA0-9E46-E6EA6F7EEFB0}"/>
              </a:ext>
            </a:extLst>
          </p:cNvPr>
          <p:cNvSpPr>
            <a:spLocks noGrp="1"/>
          </p:cNvSpPr>
          <p:nvPr>
            <p:ph idx="1"/>
          </p:nvPr>
        </p:nvSpPr>
        <p:spPr>
          <a:xfrm>
            <a:off x="1484310" y="1737360"/>
            <a:ext cx="10018713" cy="4094481"/>
          </a:xfrm>
        </p:spPr>
        <p:txBody>
          <a:bodyPr>
            <a:normAutofit/>
          </a:bodyPr>
          <a:lstStyle/>
          <a:p>
            <a:pPr marR="0" algn="just">
              <a:lnSpc>
                <a:spcPct val="150000"/>
              </a:lnSpc>
              <a:spcBef>
                <a:spcPts val="0"/>
              </a:spcBef>
              <a:spcAft>
                <a:spcPts val="0"/>
              </a:spcAft>
              <a:buFont typeface="Arial" panose="020B0604020202020204" pitchFamily="34" charset="0"/>
              <a:buChar char="•"/>
            </a:pPr>
            <a:r>
              <a:rPr lang="en-US" dirty="0">
                <a:effectLst/>
                <a:latin typeface="Arial" panose="020B0604020202020204" pitchFamily="34" charset="0"/>
                <a:ea typeface="Times New Roman" panose="02020603050405020304" pitchFamily="18" charset="0"/>
                <a:cs typeface="Arial" panose="020B0604020202020204" pitchFamily="34" charset="0"/>
              </a:rPr>
              <a:t>Call making</a:t>
            </a:r>
          </a:p>
          <a:p>
            <a:pPr marR="0" algn="just">
              <a:lnSpc>
                <a:spcPct val="150000"/>
              </a:lnSpc>
              <a:spcBef>
                <a:spcPts val="0"/>
              </a:spcBef>
              <a:spcAft>
                <a:spcPts val="0"/>
              </a:spcAft>
              <a:buFont typeface="Arial" panose="020B0604020202020204" pitchFamily="34" charset="0"/>
              <a:buChar char="•"/>
            </a:pPr>
            <a:r>
              <a:rPr lang="en-US" dirty="0">
                <a:latin typeface="Arial" panose="020B0604020202020204" pitchFamily="34" charset="0"/>
                <a:ea typeface="Times New Roman" panose="02020603050405020304" pitchFamily="18" charset="0"/>
                <a:cs typeface="Arial" panose="020B0604020202020204" pitchFamily="34" charset="0"/>
              </a:rPr>
              <a:t>SMS send and receive</a:t>
            </a:r>
          </a:p>
          <a:p>
            <a:pPr marR="0" algn="just">
              <a:lnSpc>
                <a:spcPct val="150000"/>
              </a:lnSpc>
              <a:spcBef>
                <a:spcPts val="0"/>
              </a:spcBef>
              <a:spcAft>
                <a:spcPts val="0"/>
              </a:spcAft>
              <a:buFont typeface="Arial" panose="020B0604020202020204" pitchFamily="34" charset="0"/>
              <a:buChar char="•"/>
            </a:pPr>
            <a:r>
              <a:rPr lang="en-US" dirty="0">
                <a:effectLst/>
                <a:latin typeface="Arial" panose="020B0604020202020204" pitchFamily="34" charset="0"/>
                <a:ea typeface="Times New Roman" panose="02020603050405020304" pitchFamily="18" charset="0"/>
                <a:cs typeface="Arial" panose="020B0604020202020204" pitchFamily="34" charset="0"/>
              </a:rPr>
              <a:t>Notes </a:t>
            </a:r>
            <a:r>
              <a:rPr lang="en-US" dirty="0">
                <a:latin typeface="Arial" panose="020B0604020202020204" pitchFamily="34" charset="0"/>
                <a:ea typeface="Times New Roman" panose="02020603050405020304" pitchFamily="18" charset="0"/>
                <a:cs typeface="Arial" panose="020B0604020202020204" pitchFamily="34" charset="0"/>
              </a:rPr>
              <a:t>writing</a:t>
            </a:r>
          </a:p>
          <a:p>
            <a:pPr marR="0" algn="just">
              <a:lnSpc>
                <a:spcPct val="150000"/>
              </a:lnSpc>
              <a:spcBef>
                <a:spcPts val="0"/>
              </a:spcBef>
              <a:spcAft>
                <a:spcPts val="0"/>
              </a:spcAft>
              <a:buFont typeface="Arial" panose="020B0604020202020204" pitchFamily="34" charset="0"/>
              <a:buChar char="•"/>
            </a:pPr>
            <a:r>
              <a:rPr lang="en-US" dirty="0">
                <a:effectLst/>
                <a:latin typeface="Arial" panose="020B0604020202020204" pitchFamily="34" charset="0"/>
                <a:ea typeface="Times New Roman" panose="02020603050405020304" pitchFamily="18" charset="0"/>
                <a:cs typeface="Arial" panose="020B0604020202020204" pitchFamily="34" charset="0"/>
              </a:rPr>
              <a:t>Battery Level checkin</a:t>
            </a:r>
            <a:r>
              <a:rPr lang="en-US" dirty="0">
                <a:latin typeface="Arial" panose="020B0604020202020204" pitchFamily="34" charset="0"/>
                <a:ea typeface="Times New Roman" panose="02020603050405020304" pitchFamily="18" charset="0"/>
                <a:cs typeface="Arial" panose="020B0604020202020204" pitchFamily="34" charset="0"/>
              </a:rPr>
              <a:t>g</a:t>
            </a:r>
          </a:p>
          <a:p>
            <a:pPr marR="0" algn="just">
              <a:lnSpc>
                <a:spcPct val="150000"/>
              </a:lnSpc>
              <a:spcBef>
                <a:spcPts val="0"/>
              </a:spcBef>
              <a:spcAft>
                <a:spcPts val="0"/>
              </a:spcAft>
              <a:buFont typeface="Arial" panose="020B0604020202020204" pitchFamily="34" charset="0"/>
              <a:buChar char="•"/>
            </a:pPr>
            <a:r>
              <a:rPr lang="en-US" dirty="0">
                <a:effectLst/>
                <a:latin typeface="Arial" panose="020B0604020202020204" pitchFamily="34" charset="0"/>
                <a:ea typeface="Times New Roman" panose="02020603050405020304" pitchFamily="18" charset="0"/>
                <a:cs typeface="Arial" panose="020B0604020202020204" pitchFamily="34" charset="0"/>
              </a:rPr>
              <a:t>Text to speech</a:t>
            </a:r>
          </a:p>
          <a:p>
            <a:pPr marR="0" algn="just">
              <a:lnSpc>
                <a:spcPct val="150000"/>
              </a:lnSpc>
              <a:spcBef>
                <a:spcPts val="0"/>
              </a:spcBef>
              <a:spcAft>
                <a:spcPts val="0"/>
              </a:spcAft>
              <a:buFont typeface="Arial" panose="020B0604020202020204" pitchFamily="34" charset="0"/>
              <a:buChar char="•"/>
            </a:pPr>
            <a:r>
              <a:rPr lang="en-US" dirty="0">
                <a:latin typeface="Arial" panose="020B0604020202020204" pitchFamily="34" charset="0"/>
                <a:ea typeface="Times New Roman" panose="02020603050405020304" pitchFamily="18" charset="0"/>
                <a:cs typeface="Arial" panose="020B0604020202020204" pitchFamily="34" charset="0"/>
              </a:rPr>
              <a:t>Speech to Text</a:t>
            </a:r>
            <a:endParaRPr lang="en-US"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nSpc>
                <a:spcPct val="150000"/>
              </a:lnSpc>
              <a:spcBef>
                <a:spcPts val="0"/>
              </a:spcBef>
              <a:spcAft>
                <a:spcPts val="0"/>
              </a:spcAft>
              <a:buNone/>
            </a:pPr>
            <a:endParaRPr lang="en-US" dirty="0"/>
          </a:p>
        </p:txBody>
      </p:sp>
      <p:sp>
        <p:nvSpPr>
          <p:cNvPr id="4" name="Footer Placeholder 3">
            <a:extLst>
              <a:ext uri="{FF2B5EF4-FFF2-40B4-BE49-F238E27FC236}">
                <a16:creationId xmlns:a16="http://schemas.microsoft.com/office/drawing/2014/main" id="{43D9D263-CA3F-46EB-921E-DE7859E33060}"/>
              </a:ext>
            </a:extLst>
          </p:cNvPr>
          <p:cNvSpPr>
            <a:spLocks noGrp="1"/>
          </p:cNvSpPr>
          <p:nvPr>
            <p:ph type="ftr" sz="quarter" idx="11"/>
          </p:nvPr>
        </p:nvSpPr>
        <p:spPr>
          <a:xfrm>
            <a:off x="4817639" y="6106160"/>
            <a:ext cx="7084177" cy="365125"/>
          </a:xfrm>
        </p:spPr>
        <p:txBody>
          <a:bodyPr/>
          <a:lstStyle/>
          <a:p>
            <a:pPr algn="r"/>
            <a:r>
              <a:rPr lang="en-US" sz="1600" dirty="0">
                <a:solidFill>
                  <a:schemeClr val="tx2">
                    <a:lumMod val="75000"/>
                    <a:lumOff val="25000"/>
                  </a:schemeClr>
                </a:solidFill>
              </a:rPr>
              <a:t>Undergraduate  Final  Year Project Presentation</a:t>
            </a:r>
          </a:p>
          <a:p>
            <a:pPr algn="r"/>
            <a:r>
              <a:rPr lang="en-US" sz="1600" dirty="0">
                <a:solidFill>
                  <a:schemeClr val="tx2">
                    <a:lumMod val="75000"/>
                    <a:lumOff val="25000"/>
                  </a:schemeClr>
                </a:solidFill>
              </a:rPr>
              <a:t>Dated: 19</a:t>
            </a:r>
            <a:r>
              <a:rPr lang="en-US" sz="1600" baseline="30000" dirty="0">
                <a:solidFill>
                  <a:schemeClr val="tx2">
                    <a:lumMod val="75000"/>
                    <a:lumOff val="25000"/>
                  </a:schemeClr>
                </a:solidFill>
              </a:rPr>
              <a:t>th</a:t>
            </a:r>
            <a:r>
              <a:rPr lang="en-US" sz="1600" dirty="0">
                <a:solidFill>
                  <a:schemeClr val="tx2">
                    <a:lumMod val="75000"/>
                    <a:lumOff val="25000"/>
                  </a:schemeClr>
                </a:solidFill>
              </a:rPr>
              <a:t> December,2021 </a:t>
            </a:r>
          </a:p>
          <a:p>
            <a:endParaRPr lang="en-US" dirty="0"/>
          </a:p>
        </p:txBody>
      </p:sp>
    </p:spTree>
    <p:extLst>
      <p:ext uri="{BB962C8B-B14F-4D97-AF65-F5344CB8AC3E}">
        <p14:creationId xmlns:p14="http://schemas.microsoft.com/office/powerpoint/2010/main" val="483330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686F-78F8-4E20-A824-569FDA00410F}"/>
              </a:ext>
            </a:extLst>
          </p:cNvPr>
          <p:cNvSpPr>
            <a:spLocks noGrp="1"/>
          </p:cNvSpPr>
          <p:nvPr>
            <p:ph type="title"/>
          </p:nvPr>
        </p:nvSpPr>
        <p:spPr>
          <a:xfrm>
            <a:off x="1484310" y="-15239"/>
            <a:ext cx="10018713" cy="1752599"/>
          </a:xfrm>
        </p:spPr>
        <p:txBody>
          <a:bodyPr/>
          <a:lstStyle/>
          <a:p>
            <a:pPr algn="l"/>
            <a:r>
              <a:rPr lang="en-US" dirty="0"/>
              <a:t>Non-Functional Requirements</a:t>
            </a:r>
          </a:p>
        </p:txBody>
      </p:sp>
      <p:sp>
        <p:nvSpPr>
          <p:cNvPr id="3" name="Content Placeholder 2">
            <a:extLst>
              <a:ext uri="{FF2B5EF4-FFF2-40B4-BE49-F238E27FC236}">
                <a16:creationId xmlns:a16="http://schemas.microsoft.com/office/drawing/2014/main" id="{1B1B796D-ECD2-4EA0-9E46-E6EA6F7EEFB0}"/>
              </a:ext>
            </a:extLst>
          </p:cNvPr>
          <p:cNvSpPr>
            <a:spLocks noGrp="1"/>
          </p:cNvSpPr>
          <p:nvPr>
            <p:ph idx="1"/>
          </p:nvPr>
        </p:nvSpPr>
        <p:spPr>
          <a:xfrm>
            <a:off x="1086643" y="2184400"/>
            <a:ext cx="10018713" cy="3718561"/>
          </a:xfrm>
        </p:spPr>
        <p:txBody>
          <a:bodyPr>
            <a:normAutofit fontScale="25000" lnSpcReduction="20000"/>
          </a:bodyPr>
          <a:lstStyle/>
          <a:p>
            <a:pPr lvl="1">
              <a:lnSpc>
                <a:spcPct val="150000"/>
              </a:lnSpc>
              <a:spcBef>
                <a:spcPts val="1400"/>
              </a:spcBef>
              <a:spcAft>
                <a:spcPts val="1400"/>
              </a:spcAft>
              <a:buFont typeface="Arial" panose="020B0604020202020204" pitchFamily="34" charset="0"/>
              <a:buChar char="•"/>
              <a:tabLst>
                <a:tab pos="1165860" algn="l"/>
              </a:tabLst>
            </a:pPr>
            <a:endParaRPr lang="en-CA" sz="2400" b="1" dirty="0">
              <a:effectLst/>
              <a:latin typeface="Arial" panose="020B0604020202020204" pitchFamily="34" charset="0"/>
              <a:cs typeface="Times" panose="02020603050405020304" pitchFamily="18" charset="0"/>
            </a:endParaRPr>
          </a:p>
          <a:p>
            <a:pPr lvl="1">
              <a:lnSpc>
                <a:spcPct val="150000"/>
              </a:lnSpc>
              <a:spcBef>
                <a:spcPts val="1400"/>
              </a:spcBef>
              <a:spcAft>
                <a:spcPts val="1400"/>
              </a:spcAft>
              <a:buFont typeface="Arial" panose="020B0604020202020204" pitchFamily="34" charset="0"/>
              <a:buChar char="•"/>
              <a:tabLst>
                <a:tab pos="1165860" algn="l"/>
              </a:tabLst>
            </a:pPr>
            <a:endParaRPr lang="en-CA" sz="2400" dirty="0">
              <a:effectLst/>
              <a:latin typeface="Arial" panose="020B0604020202020204" pitchFamily="34" charset="0"/>
              <a:cs typeface="Times" panose="02020603050405020304" pitchFamily="18" charset="0"/>
            </a:endParaRPr>
          </a:p>
          <a:p>
            <a:pPr lvl="1">
              <a:lnSpc>
                <a:spcPct val="150000"/>
              </a:lnSpc>
              <a:spcBef>
                <a:spcPts val="1400"/>
              </a:spcBef>
              <a:spcAft>
                <a:spcPts val="1400"/>
              </a:spcAft>
              <a:buFont typeface="Arial" panose="020B0604020202020204" pitchFamily="34" charset="0"/>
              <a:buChar char="•"/>
              <a:tabLst>
                <a:tab pos="1165860" algn="l"/>
              </a:tabLst>
            </a:pPr>
            <a:r>
              <a:rPr lang="en-CA" sz="7200" b="1" dirty="0">
                <a:effectLst/>
                <a:latin typeface="Arial" panose="020B0604020202020204" pitchFamily="34" charset="0"/>
                <a:cs typeface="Times" panose="02020603050405020304" pitchFamily="18" charset="0"/>
              </a:rPr>
              <a:t>Performance Requirements </a:t>
            </a:r>
            <a:endParaRPr lang="en-US" sz="7200" b="1" dirty="0">
              <a:effectLst/>
              <a:latin typeface="Times" panose="02020603050405020304" pitchFamily="18" charset="0"/>
            </a:endParaRPr>
          </a:p>
          <a:p>
            <a:pPr marR="0" lvl="1">
              <a:lnSpc>
                <a:spcPct val="150000"/>
              </a:lnSpc>
              <a:spcBef>
                <a:spcPts val="1400"/>
              </a:spcBef>
              <a:spcAft>
                <a:spcPts val="1400"/>
              </a:spcAft>
              <a:buFont typeface="Arial" panose="020B0604020202020204" pitchFamily="34" charset="0"/>
              <a:buChar char="•"/>
              <a:tabLst>
                <a:tab pos="1165860" algn="l"/>
              </a:tabLst>
            </a:pPr>
            <a:r>
              <a:rPr lang="en-CA" sz="6400" dirty="0">
                <a:effectLst/>
                <a:latin typeface="Arial" panose="020B0604020202020204" pitchFamily="34" charset="0"/>
                <a:ea typeface="Times New Roman" panose="02020603050405020304" pitchFamily="18" charset="0"/>
                <a:cs typeface="Arial" panose="020B0604020202020204" pitchFamily="34" charset="0"/>
              </a:rPr>
              <a:t>App is compatible for all android mobile versions. It doesn’t take much time for any operation.it is quick responsive app.</a:t>
            </a:r>
          </a:p>
          <a:p>
            <a:pPr lvl="1">
              <a:lnSpc>
                <a:spcPct val="150000"/>
              </a:lnSpc>
              <a:spcBef>
                <a:spcPts val="1400"/>
              </a:spcBef>
              <a:spcAft>
                <a:spcPts val="1400"/>
              </a:spcAft>
              <a:buFont typeface="Arial" panose="020B0604020202020204" pitchFamily="34" charset="0"/>
              <a:buChar char="•"/>
              <a:tabLst>
                <a:tab pos="1165860" algn="l"/>
              </a:tabLst>
            </a:pPr>
            <a:r>
              <a:rPr lang="en-CA" sz="7200" b="1" dirty="0">
                <a:effectLst/>
                <a:latin typeface="Arial" panose="020B0604020202020204" pitchFamily="34" charset="0"/>
                <a:cs typeface="Times" panose="02020603050405020304" pitchFamily="18" charset="0"/>
              </a:rPr>
              <a:t>Safety and Security Requirements</a:t>
            </a:r>
          </a:p>
          <a:p>
            <a:pPr lvl="1">
              <a:lnSpc>
                <a:spcPct val="150000"/>
              </a:lnSpc>
              <a:spcBef>
                <a:spcPts val="1400"/>
              </a:spcBef>
              <a:spcAft>
                <a:spcPts val="1400"/>
              </a:spcAft>
              <a:buFont typeface="Arial" panose="020B0604020202020204" pitchFamily="34" charset="0"/>
              <a:buChar char="•"/>
              <a:tabLst>
                <a:tab pos="1165860" algn="l"/>
              </a:tabLst>
            </a:pPr>
            <a:r>
              <a:rPr lang="en-CA" sz="6400" dirty="0">
                <a:effectLst/>
                <a:latin typeface="Times" panose="02020603050405020304" pitchFamily="18" charset="0"/>
                <a:ea typeface="Times New Roman" panose="02020603050405020304" pitchFamily="18" charset="0"/>
              </a:rPr>
              <a:t>This App is completely secure app as doesn’t contain any sensitive data of user </a:t>
            </a:r>
          </a:p>
          <a:p>
            <a:pPr lvl="1">
              <a:lnSpc>
                <a:spcPct val="150000"/>
              </a:lnSpc>
              <a:spcBef>
                <a:spcPts val="1400"/>
              </a:spcBef>
              <a:spcAft>
                <a:spcPts val="1400"/>
              </a:spcAft>
              <a:buFont typeface="Arial" panose="020B0604020202020204" pitchFamily="34" charset="0"/>
              <a:buChar char="•"/>
              <a:tabLst>
                <a:tab pos="1165860" algn="l"/>
              </a:tabLst>
            </a:pPr>
            <a:r>
              <a:rPr lang="en-CA" sz="7200" b="1" dirty="0">
                <a:effectLst/>
                <a:latin typeface="Arial" panose="020B0604020202020204" pitchFamily="34" charset="0"/>
                <a:cs typeface="Arial" panose="020B0604020202020204" pitchFamily="34" charset="0"/>
              </a:rPr>
              <a:t>Software Quality Attributes</a:t>
            </a:r>
          </a:p>
          <a:p>
            <a:pPr lvl="1">
              <a:lnSpc>
                <a:spcPct val="150000"/>
              </a:lnSpc>
              <a:spcBef>
                <a:spcPts val="1400"/>
              </a:spcBef>
              <a:spcAft>
                <a:spcPts val="1400"/>
              </a:spcAft>
              <a:buFont typeface="Arial" panose="020B0604020202020204" pitchFamily="34" charset="0"/>
              <a:buChar char="•"/>
              <a:tabLst>
                <a:tab pos="1165860" algn="l"/>
              </a:tabLst>
            </a:pPr>
            <a:r>
              <a:rPr lang="en-CA" sz="6400"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Software Quality Attributes are features that facilitate the measurement of performance of a software product by Software Testing professionals, and include attributes such as availability, correctness, maintainability, useability</a:t>
            </a:r>
            <a:endParaRPr lang="en-US" sz="6400" dirty="0">
              <a:effectLst/>
              <a:latin typeface="Arial" panose="020B0604020202020204" pitchFamily="34" charset="0"/>
              <a:cs typeface="Arial" panose="020B0604020202020204" pitchFamily="34" charset="0"/>
            </a:endParaRPr>
          </a:p>
          <a:p>
            <a:pPr lvl="1">
              <a:lnSpc>
                <a:spcPct val="150000"/>
              </a:lnSpc>
              <a:spcBef>
                <a:spcPts val="1400"/>
              </a:spcBef>
              <a:spcAft>
                <a:spcPts val="1400"/>
              </a:spcAft>
              <a:buFont typeface="Arial" panose="020B0604020202020204" pitchFamily="34" charset="0"/>
              <a:buChar char="•"/>
              <a:tabLst>
                <a:tab pos="1165860" algn="l"/>
              </a:tabLst>
            </a:pPr>
            <a:endParaRPr lang="en-US" sz="2400" b="1" dirty="0">
              <a:effectLst/>
              <a:latin typeface="Times" panose="02020603050405020304" pitchFamily="18" charset="0"/>
            </a:endParaRPr>
          </a:p>
          <a:p>
            <a:pPr marR="0" lvl="1">
              <a:lnSpc>
                <a:spcPct val="150000"/>
              </a:lnSpc>
              <a:spcBef>
                <a:spcPts val="1400"/>
              </a:spcBef>
              <a:spcAft>
                <a:spcPts val="1400"/>
              </a:spcAft>
              <a:buFont typeface="Arial" panose="020B0604020202020204" pitchFamily="34" charset="0"/>
              <a:buChar char="•"/>
              <a:tabLst>
                <a:tab pos="1165860" algn="l"/>
              </a:tabLst>
            </a:pPr>
            <a:endParaRPr lang="en-CA" sz="1800" dirty="0">
              <a:effectLst/>
              <a:latin typeface="Arial" panose="020B0604020202020204" pitchFamily="34" charset="0"/>
              <a:ea typeface="Times New Roman" panose="02020603050405020304" pitchFamily="18" charset="0"/>
              <a:cs typeface="Arial" panose="020B0604020202020204" pitchFamily="34" charset="0"/>
            </a:endParaRPr>
          </a:p>
          <a:p>
            <a:pPr marR="0" lvl="1">
              <a:lnSpc>
                <a:spcPct val="150000"/>
              </a:lnSpc>
              <a:spcBef>
                <a:spcPts val="1400"/>
              </a:spcBef>
              <a:spcAft>
                <a:spcPts val="1400"/>
              </a:spcAft>
              <a:buFont typeface="Arial" panose="020B0604020202020204" pitchFamily="34" charset="0"/>
              <a:buChar char="•"/>
              <a:tabLst>
                <a:tab pos="1165860" algn="l"/>
              </a:tabLst>
            </a:pPr>
            <a:endParaRPr lang="en-US" sz="2400" b="1" dirty="0">
              <a:effectLst/>
              <a:latin typeface="Arial" panose="020B0604020202020204" pitchFamily="34" charset="0"/>
              <a:cs typeface="Arial" panose="020B0604020202020204" pitchFamily="34" charset="0"/>
            </a:endParaRPr>
          </a:p>
          <a:p>
            <a:pPr marL="0" marR="0" lvl="0" indent="0">
              <a:lnSpc>
                <a:spcPct val="150000"/>
              </a:lnSpc>
              <a:spcBef>
                <a:spcPts val="0"/>
              </a:spcBef>
              <a:spcAft>
                <a:spcPts val="0"/>
              </a:spcAft>
              <a:buNone/>
            </a:pPr>
            <a:endParaRPr lang="en-US" dirty="0"/>
          </a:p>
        </p:txBody>
      </p:sp>
      <p:sp>
        <p:nvSpPr>
          <p:cNvPr id="4" name="Footer Placeholder 3">
            <a:extLst>
              <a:ext uri="{FF2B5EF4-FFF2-40B4-BE49-F238E27FC236}">
                <a16:creationId xmlns:a16="http://schemas.microsoft.com/office/drawing/2014/main" id="{43D9D263-CA3F-46EB-921E-DE7859E33060}"/>
              </a:ext>
            </a:extLst>
          </p:cNvPr>
          <p:cNvSpPr>
            <a:spLocks noGrp="1"/>
          </p:cNvSpPr>
          <p:nvPr>
            <p:ph type="ftr" sz="quarter" idx="11"/>
          </p:nvPr>
        </p:nvSpPr>
        <p:spPr>
          <a:xfrm>
            <a:off x="4817639" y="6106160"/>
            <a:ext cx="7084177" cy="365125"/>
          </a:xfrm>
        </p:spPr>
        <p:txBody>
          <a:bodyPr/>
          <a:lstStyle/>
          <a:p>
            <a:pPr algn="r"/>
            <a:r>
              <a:rPr lang="en-US" sz="1600" dirty="0">
                <a:solidFill>
                  <a:schemeClr val="tx2">
                    <a:lumMod val="75000"/>
                    <a:lumOff val="25000"/>
                  </a:schemeClr>
                </a:solidFill>
              </a:rPr>
              <a:t>Undergraduate  Final  Year Project Presentation</a:t>
            </a:r>
          </a:p>
          <a:p>
            <a:pPr algn="r"/>
            <a:r>
              <a:rPr lang="en-US" sz="1600" dirty="0">
                <a:solidFill>
                  <a:schemeClr val="tx2">
                    <a:lumMod val="75000"/>
                    <a:lumOff val="25000"/>
                  </a:schemeClr>
                </a:solidFill>
              </a:rPr>
              <a:t>Dated: 19</a:t>
            </a:r>
            <a:r>
              <a:rPr lang="en-US" sz="1600" baseline="30000" dirty="0">
                <a:solidFill>
                  <a:schemeClr val="tx2">
                    <a:lumMod val="75000"/>
                    <a:lumOff val="25000"/>
                  </a:schemeClr>
                </a:solidFill>
              </a:rPr>
              <a:t>th</a:t>
            </a:r>
            <a:r>
              <a:rPr lang="en-US" sz="1600" dirty="0">
                <a:solidFill>
                  <a:schemeClr val="tx2">
                    <a:lumMod val="75000"/>
                    <a:lumOff val="25000"/>
                  </a:schemeClr>
                </a:solidFill>
              </a:rPr>
              <a:t> December,2021 </a:t>
            </a:r>
          </a:p>
          <a:p>
            <a:endParaRPr lang="en-US" dirty="0"/>
          </a:p>
        </p:txBody>
      </p:sp>
    </p:spTree>
    <p:extLst>
      <p:ext uri="{BB962C8B-B14F-4D97-AF65-F5344CB8AC3E}">
        <p14:creationId xmlns:p14="http://schemas.microsoft.com/office/powerpoint/2010/main" val="223525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686F-78F8-4E20-A824-569FDA00410F}"/>
              </a:ext>
            </a:extLst>
          </p:cNvPr>
          <p:cNvSpPr>
            <a:spLocks noGrp="1"/>
          </p:cNvSpPr>
          <p:nvPr>
            <p:ph type="title"/>
          </p:nvPr>
        </p:nvSpPr>
        <p:spPr>
          <a:xfrm>
            <a:off x="1484310" y="-15239"/>
            <a:ext cx="10018713" cy="1752599"/>
          </a:xfrm>
        </p:spPr>
        <p:txBody>
          <a:bodyPr/>
          <a:lstStyle/>
          <a:p>
            <a:pPr algn="l"/>
            <a:r>
              <a:rPr lang="en-US" dirty="0"/>
              <a:t> App Life Cycle </a:t>
            </a:r>
          </a:p>
        </p:txBody>
      </p:sp>
      <p:sp>
        <p:nvSpPr>
          <p:cNvPr id="3" name="Content Placeholder 2">
            <a:extLst>
              <a:ext uri="{FF2B5EF4-FFF2-40B4-BE49-F238E27FC236}">
                <a16:creationId xmlns:a16="http://schemas.microsoft.com/office/drawing/2014/main" id="{1B1B796D-ECD2-4EA0-9E46-E6EA6F7EEFB0}"/>
              </a:ext>
            </a:extLst>
          </p:cNvPr>
          <p:cNvSpPr>
            <a:spLocks noGrp="1"/>
          </p:cNvSpPr>
          <p:nvPr>
            <p:ph idx="1"/>
          </p:nvPr>
        </p:nvSpPr>
        <p:spPr>
          <a:xfrm>
            <a:off x="3464083" y="3715158"/>
            <a:ext cx="15436450" cy="4925796"/>
          </a:xfrm>
        </p:spPr>
        <p:txBody>
          <a:bodyPr>
            <a:normAutofit/>
          </a:bodyPr>
          <a:lstStyle/>
          <a:p>
            <a:pPr lvl="1">
              <a:lnSpc>
                <a:spcPct val="150000"/>
              </a:lnSpc>
              <a:spcBef>
                <a:spcPts val="1400"/>
              </a:spcBef>
              <a:spcAft>
                <a:spcPts val="1400"/>
              </a:spcAft>
              <a:buFont typeface="Arial" panose="020B0604020202020204" pitchFamily="34" charset="0"/>
              <a:buChar char="•"/>
              <a:tabLst>
                <a:tab pos="1165860" algn="l"/>
              </a:tabLst>
            </a:pPr>
            <a:endParaRPr lang="en-CA" sz="2400" b="1" dirty="0">
              <a:effectLst/>
              <a:latin typeface="Arial" panose="020B0604020202020204" pitchFamily="34" charset="0"/>
              <a:cs typeface="Times" panose="02020603050405020304" pitchFamily="18" charset="0"/>
            </a:endParaRPr>
          </a:p>
          <a:p>
            <a:pPr lvl="1">
              <a:lnSpc>
                <a:spcPct val="150000"/>
              </a:lnSpc>
              <a:spcBef>
                <a:spcPts val="1400"/>
              </a:spcBef>
              <a:spcAft>
                <a:spcPts val="1400"/>
              </a:spcAft>
              <a:buFont typeface="Arial" panose="020B0604020202020204" pitchFamily="34" charset="0"/>
              <a:buChar char="•"/>
              <a:tabLst>
                <a:tab pos="1165860" algn="l"/>
              </a:tabLst>
            </a:pPr>
            <a:endParaRPr lang="en-CA" sz="2400" dirty="0">
              <a:effectLst/>
              <a:latin typeface="Arial" panose="020B0604020202020204" pitchFamily="34" charset="0"/>
              <a:cs typeface="Times" panose="02020603050405020304" pitchFamily="18" charset="0"/>
            </a:endParaRPr>
          </a:p>
          <a:p>
            <a:pPr lvl="1">
              <a:lnSpc>
                <a:spcPct val="150000"/>
              </a:lnSpc>
              <a:spcBef>
                <a:spcPts val="1400"/>
              </a:spcBef>
              <a:spcAft>
                <a:spcPts val="1400"/>
              </a:spcAft>
              <a:buFont typeface="Arial" panose="020B0604020202020204" pitchFamily="34" charset="0"/>
              <a:buChar char="•"/>
              <a:tabLst>
                <a:tab pos="1165860" algn="l"/>
              </a:tabLst>
            </a:pPr>
            <a:endParaRPr lang="en-US" sz="2400" b="1" dirty="0">
              <a:effectLst/>
              <a:latin typeface="Times" panose="02020603050405020304" pitchFamily="18" charset="0"/>
            </a:endParaRPr>
          </a:p>
          <a:p>
            <a:pPr marR="0" lvl="1">
              <a:lnSpc>
                <a:spcPct val="150000"/>
              </a:lnSpc>
              <a:spcBef>
                <a:spcPts val="1400"/>
              </a:spcBef>
              <a:spcAft>
                <a:spcPts val="1400"/>
              </a:spcAft>
              <a:buFont typeface="Arial" panose="020B0604020202020204" pitchFamily="34" charset="0"/>
              <a:buChar char="•"/>
              <a:tabLst>
                <a:tab pos="1165860" algn="l"/>
              </a:tabLst>
            </a:pPr>
            <a:endParaRPr lang="en-CA" sz="1800" dirty="0">
              <a:effectLst/>
              <a:latin typeface="Arial" panose="020B0604020202020204" pitchFamily="34" charset="0"/>
              <a:ea typeface="Times New Roman" panose="02020603050405020304" pitchFamily="18" charset="0"/>
              <a:cs typeface="Arial" panose="020B0604020202020204" pitchFamily="34" charset="0"/>
            </a:endParaRPr>
          </a:p>
          <a:p>
            <a:pPr marR="0" lvl="1">
              <a:lnSpc>
                <a:spcPct val="150000"/>
              </a:lnSpc>
              <a:spcBef>
                <a:spcPts val="1400"/>
              </a:spcBef>
              <a:spcAft>
                <a:spcPts val="1400"/>
              </a:spcAft>
              <a:buFont typeface="Arial" panose="020B0604020202020204" pitchFamily="34" charset="0"/>
              <a:buChar char="•"/>
              <a:tabLst>
                <a:tab pos="1165860" algn="l"/>
              </a:tabLst>
            </a:pPr>
            <a:endParaRPr lang="en-US" sz="2400" b="1" dirty="0">
              <a:effectLst/>
              <a:latin typeface="Arial" panose="020B0604020202020204" pitchFamily="34" charset="0"/>
              <a:cs typeface="Arial" panose="020B0604020202020204" pitchFamily="34" charset="0"/>
            </a:endParaRPr>
          </a:p>
          <a:p>
            <a:pPr marL="0" marR="0" lvl="0" indent="0">
              <a:lnSpc>
                <a:spcPct val="150000"/>
              </a:lnSpc>
              <a:spcBef>
                <a:spcPts val="0"/>
              </a:spcBef>
              <a:spcAft>
                <a:spcPts val="0"/>
              </a:spcAft>
              <a:buNone/>
            </a:pPr>
            <a:endParaRPr lang="en-US" dirty="0"/>
          </a:p>
        </p:txBody>
      </p:sp>
      <p:sp>
        <p:nvSpPr>
          <p:cNvPr id="4" name="Footer Placeholder 3">
            <a:extLst>
              <a:ext uri="{FF2B5EF4-FFF2-40B4-BE49-F238E27FC236}">
                <a16:creationId xmlns:a16="http://schemas.microsoft.com/office/drawing/2014/main" id="{43D9D263-CA3F-46EB-921E-DE7859E33060}"/>
              </a:ext>
            </a:extLst>
          </p:cNvPr>
          <p:cNvSpPr>
            <a:spLocks noGrp="1"/>
          </p:cNvSpPr>
          <p:nvPr>
            <p:ph type="ftr" sz="quarter" idx="11"/>
          </p:nvPr>
        </p:nvSpPr>
        <p:spPr>
          <a:xfrm>
            <a:off x="4817639" y="6106160"/>
            <a:ext cx="7084177" cy="365125"/>
          </a:xfrm>
        </p:spPr>
        <p:txBody>
          <a:bodyPr/>
          <a:lstStyle/>
          <a:p>
            <a:pPr algn="r"/>
            <a:r>
              <a:rPr lang="en-US" sz="1600" dirty="0">
                <a:solidFill>
                  <a:schemeClr val="tx2">
                    <a:lumMod val="75000"/>
                    <a:lumOff val="25000"/>
                  </a:schemeClr>
                </a:solidFill>
              </a:rPr>
              <a:t>Undergraduate  Final  Year Project Presentation</a:t>
            </a:r>
          </a:p>
          <a:p>
            <a:pPr algn="r"/>
            <a:r>
              <a:rPr lang="en-US" sz="1600" dirty="0">
                <a:solidFill>
                  <a:schemeClr val="tx2">
                    <a:lumMod val="75000"/>
                    <a:lumOff val="25000"/>
                  </a:schemeClr>
                </a:solidFill>
              </a:rPr>
              <a:t>Dated: 19</a:t>
            </a:r>
            <a:r>
              <a:rPr lang="en-US" sz="1600" baseline="30000" dirty="0">
                <a:solidFill>
                  <a:schemeClr val="tx2">
                    <a:lumMod val="75000"/>
                    <a:lumOff val="25000"/>
                  </a:schemeClr>
                </a:solidFill>
              </a:rPr>
              <a:t>th</a:t>
            </a:r>
            <a:r>
              <a:rPr lang="en-US" sz="1600" dirty="0">
                <a:solidFill>
                  <a:schemeClr val="tx2">
                    <a:lumMod val="75000"/>
                    <a:lumOff val="25000"/>
                  </a:schemeClr>
                </a:solidFill>
              </a:rPr>
              <a:t> December,2021 </a:t>
            </a:r>
          </a:p>
          <a:p>
            <a:endParaRPr lang="en-US" dirty="0"/>
          </a:p>
        </p:txBody>
      </p:sp>
      <p:pic>
        <p:nvPicPr>
          <p:cNvPr id="1026" name="Picture 2">
            <a:extLst>
              <a:ext uri="{FF2B5EF4-FFF2-40B4-BE49-F238E27FC236}">
                <a16:creationId xmlns:a16="http://schemas.microsoft.com/office/drawing/2014/main" id="{26605FAC-A091-4877-8EEA-03DB2273D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345324"/>
            <a:ext cx="7770812" cy="451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116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686F-78F8-4E20-A824-569FDA00410F}"/>
              </a:ext>
            </a:extLst>
          </p:cNvPr>
          <p:cNvSpPr>
            <a:spLocks noGrp="1"/>
          </p:cNvSpPr>
          <p:nvPr>
            <p:ph type="title"/>
          </p:nvPr>
        </p:nvSpPr>
        <p:spPr>
          <a:xfrm>
            <a:off x="1484310" y="-15239"/>
            <a:ext cx="10018713" cy="1752599"/>
          </a:xfrm>
        </p:spPr>
        <p:txBody>
          <a:bodyPr/>
          <a:lstStyle/>
          <a:p>
            <a:pPr algn="l"/>
            <a:r>
              <a:rPr lang="en-US" dirty="0"/>
              <a:t>Use-Case Diagram</a:t>
            </a:r>
          </a:p>
        </p:txBody>
      </p:sp>
      <p:sp>
        <p:nvSpPr>
          <p:cNvPr id="3" name="Content Placeholder 2">
            <a:extLst>
              <a:ext uri="{FF2B5EF4-FFF2-40B4-BE49-F238E27FC236}">
                <a16:creationId xmlns:a16="http://schemas.microsoft.com/office/drawing/2014/main" id="{1B1B796D-ECD2-4EA0-9E46-E6EA6F7EEFB0}"/>
              </a:ext>
            </a:extLst>
          </p:cNvPr>
          <p:cNvSpPr>
            <a:spLocks noGrp="1"/>
          </p:cNvSpPr>
          <p:nvPr>
            <p:ph idx="1"/>
          </p:nvPr>
        </p:nvSpPr>
        <p:spPr>
          <a:xfrm>
            <a:off x="954563" y="2062479"/>
            <a:ext cx="10018713" cy="3718561"/>
          </a:xfrm>
        </p:spPr>
        <p:txBody>
          <a:bodyPr>
            <a:normAutofit/>
          </a:bodyPr>
          <a:lstStyle/>
          <a:p>
            <a:pPr lvl="1">
              <a:lnSpc>
                <a:spcPct val="150000"/>
              </a:lnSpc>
              <a:spcBef>
                <a:spcPts val="1400"/>
              </a:spcBef>
              <a:spcAft>
                <a:spcPts val="1400"/>
              </a:spcAft>
              <a:buFont typeface="Arial" panose="020B0604020202020204" pitchFamily="34" charset="0"/>
              <a:buChar char="•"/>
              <a:tabLst>
                <a:tab pos="1165860" algn="l"/>
              </a:tabLst>
            </a:pPr>
            <a:endParaRPr lang="en-CA" sz="2400" b="1" dirty="0">
              <a:effectLst/>
              <a:latin typeface="Arial" panose="020B0604020202020204" pitchFamily="34" charset="0"/>
              <a:cs typeface="Times" panose="02020603050405020304" pitchFamily="18" charset="0"/>
            </a:endParaRPr>
          </a:p>
          <a:p>
            <a:pPr lvl="1">
              <a:lnSpc>
                <a:spcPct val="150000"/>
              </a:lnSpc>
              <a:spcBef>
                <a:spcPts val="1400"/>
              </a:spcBef>
              <a:spcAft>
                <a:spcPts val="1400"/>
              </a:spcAft>
              <a:buFont typeface="Arial" panose="020B0604020202020204" pitchFamily="34" charset="0"/>
              <a:buChar char="•"/>
              <a:tabLst>
                <a:tab pos="1165860" algn="l"/>
              </a:tabLst>
            </a:pPr>
            <a:endParaRPr lang="en-CA" sz="2400" dirty="0">
              <a:effectLst/>
              <a:latin typeface="Arial" panose="020B0604020202020204" pitchFamily="34" charset="0"/>
              <a:cs typeface="Times" panose="02020603050405020304" pitchFamily="18" charset="0"/>
            </a:endParaRPr>
          </a:p>
          <a:p>
            <a:pPr lvl="1">
              <a:lnSpc>
                <a:spcPct val="150000"/>
              </a:lnSpc>
              <a:spcBef>
                <a:spcPts val="1400"/>
              </a:spcBef>
              <a:spcAft>
                <a:spcPts val="1400"/>
              </a:spcAft>
              <a:buFont typeface="Arial" panose="020B0604020202020204" pitchFamily="34" charset="0"/>
              <a:buChar char="•"/>
              <a:tabLst>
                <a:tab pos="1165860" algn="l"/>
              </a:tabLst>
            </a:pPr>
            <a:endParaRPr lang="en-US" sz="2400" b="1" dirty="0">
              <a:effectLst/>
              <a:latin typeface="Times" panose="02020603050405020304" pitchFamily="18" charset="0"/>
            </a:endParaRPr>
          </a:p>
          <a:p>
            <a:pPr marR="0" lvl="1">
              <a:lnSpc>
                <a:spcPct val="150000"/>
              </a:lnSpc>
              <a:spcBef>
                <a:spcPts val="1400"/>
              </a:spcBef>
              <a:spcAft>
                <a:spcPts val="1400"/>
              </a:spcAft>
              <a:buFont typeface="Arial" panose="020B0604020202020204" pitchFamily="34" charset="0"/>
              <a:buChar char="•"/>
              <a:tabLst>
                <a:tab pos="1165860" algn="l"/>
              </a:tabLst>
            </a:pPr>
            <a:endParaRPr lang="en-CA" sz="1800" dirty="0">
              <a:effectLst/>
              <a:latin typeface="Arial" panose="020B0604020202020204" pitchFamily="34" charset="0"/>
              <a:ea typeface="Times New Roman" panose="02020603050405020304" pitchFamily="18" charset="0"/>
              <a:cs typeface="Arial" panose="020B0604020202020204" pitchFamily="34" charset="0"/>
            </a:endParaRPr>
          </a:p>
          <a:p>
            <a:pPr marR="0" lvl="1">
              <a:lnSpc>
                <a:spcPct val="150000"/>
              </a:lnSpc>
              <a:spcBef>
                <a:spcPts val="1400"/>
              </a:spcBef>
              <a:spcAft>
                <a:spcPts val="1400"/>
              </a:spcAft>
              <a:buFont typeface="Arial" panose="020B0604020202020204" pitchFamily="34" charset="0"/>
              <a:buChar char="•"/>
              <a:tabLst>
                <a:tab pos="1165860" algn="l"/>
              </a:tabLst>
            </a:pPr>
            <a:endParaRPr lang="en-US" sz="2400" b="1" dirty="0">
              <a:effectLst/>
              <a:latin typeface="Arial" panose="020B0604020202020204" pitchFamily="34" charset="0"/>
              <a:cs typeface="Arial" panose="020B0604020202020204" pitchFamily="34" charset="0"/>
            </a:endParaRPr>
          </a:p>
          <a:p>
            <a:pPr marL="0" marR="0" lvl="0" indent="0">
              <a:lnSpc>
                <a:spcPct val="150000"/>
              </a:lnSpc>
              <a:spcBef>
                <a:spcPts val="0"/>
              </a:spcBef>
              <a:spcAft>
                <a:spcPts val="0"/>
              </a:spcAft>
              <a:buNone/>
            </a:pPr>
            <a:endParaRPr lang="en-US" dirty="0"/>
          </a:p>
        </p:txBody>
      </p:sp>
      <p:sp>
        <p:nvSpPr>
          <p:cNvPr id="4" name="Footer Placeholder 3">
            <a:extLst>
              <a:ext uri="{FF2B5EF4-FFF2-40B4-BE49-F238E27FC236}">
                <a16:creationId xmlns:a16="http://schemas.microsoft.com/office/drawing/2014/main" id="{43D9D263-CA3F-46EB-921E-DE7859E33060}"/>
              </a:ext>
            </a:extLst>
          </p:cNvPr>
          <p:cNvSpPr>
            <a:spLocks noGrp="1"/>
          </p:cNvSpPr>
          <p:nvPr>
            <p:ph type="ftr" sz="quarter" idx="11"/>
          </p:nvPr>
        </p:nvSpPr>
        <p:spPr>
          <a:xfrm>
            <a:off x="4817639" y="6106160"/>
            <a:ext cx="7084177" cy="365125"/>
          </a:xfrm>
        </p:spPr>
        <p:txBody>
          <a:bodyPr/>
          <a:lstStyle/>
          <a:p>
            <a:pPr algn="r"/>
            <a:r>
              <a:rPr lang="en-US" sz="1600" dirty="0">
                <a:solidFill>
                  <a:schemeClr val="tx2">
                    <a:lumMod val="75000"/>
                    <a:lumOff val="25000"/>
                  </a:schemeClr>
                </a:solidFill>
              </a:rPr>
              <a:t>Undergraduate  Final  Year Project Presentation</a:t>
            </a:r>
          </a:p>
          <a:p>
            <a:pPr algn="r"/>
            <a:r>
              <a:rPr lang="en-US" sz="1600" dirty="0">
                <a:solidFill>
                  <a:schemeClr val="tx2">
                    <a:lumMod val="75000"/>
                    <a:lumOff val="25000"/>
                  </a:schemeClr>
                </a:solidFill>
              </a:rPr>
              <a:t>Dated: 19</a:t>
            </a:r>
            <a:r>
              <a:rPr lang="en-US" sz="1600" baseline="30000" dirty="0">
                <a:solidFill>
                  <a:schemeClr val="tx2">
                    <a:lumMod val="75000"/>
                    <a:lumOff val="25000"/>
                  </a:schemeClr>
                </a:solidFill>
              </a:rPr>
              <a:t>th</a:t>
            </a:r>
            <a:r>
              <a:rPr lang="en-US" sz="1600" dirty="0">
                <a:solidFill>
                  <a:schemeClr val="tx2">
                    <a:lumMod val="75000"/>
                    <a:lumOff val="25000"/>
                  </a:schemeClr>
                </a:solidFill>
              </a:rPr>
              <a:t> December,2021 </a:t>
            </a:r>
          </a:p>
          <a:p>
            <a:endParaRPr lang="en-US" dirty="0"/>
          </a:p>
        </p:txBody>
      </p:sp>
      <p:pic>
        <p:nvPicPr>
          <p:cNvPr id="6" name="Picture 5">
            <a:extLst>
              <a:ext uri="{FF2B5EF4-FFF2-40B4-BE49-F238E27FC236}">
                <a16:creationId xmlns:a16="http://schemas.microsoft.com/office/drawing/2014/main" id="{C1F765B2-13CF-4E91-B5A1-05C3CD28B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570" y="1440815"/>
            <a:ext cx="6188710" cy="4421505"/>
          </a:xfrm>
          <a:prstGeom prst="rect">
            <a:avLst/>
          </a:prstGeom>
        </p:spPr>
      </p:pic>
    </p:spTree>
    <p:extLst>
      <p:ext uri="{BB962C8B-B14F-4D97-AF65-F5344CB8AC3E}">
        <p14:creationId xmlns:p14="http://schemas.microsoft.com/office/powerpoint/2010/main" val="198237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686F-78F8-4E20-A824-569FDA00410F}"/>
              </a:ext>
            </a:extLst>
          </p:cNvPr>
          <p:cNvSpPr>
            <a:spLocks noGrp="1"/>
          </p:cNvSpPr>
          <p:nvPr>
            <p:ph type="title"/>
          </p:nvPr>
        </p:nvSpPr>
        <p:spPr>
          <a:xfrm>
            <a:off x="1484310" y="-15239"/>
            <a:ext cx="10018713" cy="1752599"/>
          </a:xfrm>
        </p:spPr>
        <p:txBody>
          <a:bodyPr/>
          <a:lstStyle/>
          <a:p>
            <a:pPr algn="l"/>
            <a:r>
              <a:rPr lang="en-US" dirty="0"/>
              <a:t>Future Plans</a:t>
            </a:r>
          </a:p>
        </p:txBody>
      </p:sp>
      <p:sp>
        <p:nvSpPr>
          <p:cNvPr id="3" name="Content Placeholder 2">
            <a:extLst>
              <a:ext uri="{FF2B5EF4-FFF2-40B4-BE49-F238E27FC236}">
                <a16:creationId xmlns:a16="http://schemas.microsoft.com/office/drawing/2014/main" id="{1B1B796D-ECD2-4EA0-9E46-E6EA6F7EEFB0}"/>
              </a:ext>
            </a:extLst>
          </p:cNvPr>
          <p:cNvSpPr>
            <a:spLocks noGrp="1"/>
          </p:cNvSpPr>
          <p:nvPr>
            <p:ph idx="1"/>
          </p:nvPr>
        </p:nvSpPr>
        <p:spPr>
          <a:xfrm>
            <a:off x="1086643" y="2184400"/>
            <a:ext cx="10018713" cy="3718561"/>
          </a:xfrm>
        </p:spPr>
        <p:txBody>
          <a:bodyPr>
            <a:normAutofit/>
          </a:bodyPr>
          <a:lstStyle/>
          <a:p>
            <a:pPr lvl="1">
              <a:lnSpc>
                <a:spcPct val="150000"/>
              </a:lnSpc>
              <a:spcBef>
                <a:spcPts val="1400"/>
              </a:spcBef>
              <a:spcAft>
                <a:spcPts val="1400"/>
              </a:spcAft>
              <a:buFont typeface="Arial" panose="020B0604020202020204" pitchFamily="34" charset="0"/>
              <a:buChar char="•"/>
              <a:tabLst>
                <a:tab pos="1165860" algn="l"/>
              </a:tabLst>
            </a:pPr>
            <a:endParaRPr lang="en-CA" sz="2400" b="1" dirty="0">
              <a:effectLst/>
              <a:latin typeface="Arial" panose="020B0604020202020204" pitchFamily="34" charset="0"/>
              <a:cs typeface="Times" panose="02020603050405020304" pitchFamily="18" charset="0"/>
            </a:endParaRPr>
          </a:p>
          <a:p>
            <a:pPr lvl="1">
              <a:lnSpc>
                <a:spcPct val="150000"/>
              </a:lnSpc>
              <a:spcBef>
                <a:spcPts val="1400"/>
              </a:spcBef>
              <a:spcAft>
                <a:spcPts val="1400"/>
              </a:spcAft>
              <a:buFont typeface="Wingdings" panose="05000000000000000000" pitchFamily="2" charset="2"/>
              <a:buChar char="q"/>
              <a:tabLst>
                <a:tab pos="1165860" algn="l"/>
              </a:tabLst>
            </a:pPr>
            <a:r>
              <a:rPr lang="en-CA" sz="2400" dirty="0">
                <a:effectLst/>
                <a:latin typeface="Arial" panose="020B0604020202020204" pitchFamily="34" charset="0"/>
                <a:cs typeface="Times" panose="02020603050405020304" pitchFamily="18" charset="0"/>
              </a:rPr>
              <a:t> To Add Multiple Languages</a:t>
            </a:r>
          </a:p>
          <a:p>
            <a:pPr lvl="1">
              <a:lnSpc>
                <a:spcPct val="150000"/>
              </a:lnSpc>
              <a:spcBef>
                <a:spcPts val="1400"/>
              </a:spcBef>
              <a:spcAft>
                <a:spcPts val="1400"/>
              </a:spcAft>
              <a:buFont typeface="Wingdings" panose="05000000000000000000" pitchFamily="2" charset="2"/>
              <a:buChar char="q"/>
              <a:tabLst>
                <a:tab pos="1165860" algn="l"/>
              </a:tabLst>
            </a:pPr>
            <a:r>
              <a:rPr lang="en-CA" sz="2400" dirty="0">
                <a:effectLst/>
                <a:latin typeface="Arial" panose="020B0604020202020204" pitchFamily="34" charset="0"/>
                <a:cs typeface="Times" panose="02020603050405020304" pitchFamily="18" charset="0"/>
              </a:rPr>
              <a:t> Add More Apps Functionality like Email, Alarm etc.</a:t>
            </a:r>
          </a:p>
          <a:p>
            <a:pPr lvl="1">
              <a:lnSpc>
                <a:spcPct val="150000"/>
              </a:lnSpc>
              <a:spcBef>
                <a:spcPts val="1400"/>
              </a:spcBef>
              <a:spcAft>
                <a:spcPts val="1400"/>
              </a:spcAft>
              <a:buFont typeface="Arial" panose="020B0604020202020204" pitchFamily="34" charset="0"/>
              <a:buChar char="•"/>
              <a:tabLst>
                <a:tab pos="1165860" algn="l"/>
              </a:tabLst>
            </a:pPr>
            <a:endParaRPr lang="en-US" sz="2400" b="1" dirty="0">
              <a:effectLst/>
              <a:latin typeface="Times" panose="02020603050405020304" pitchFamily="18" charset="0"/>
            </a:endParaRPr>
          </a:p>
          <a:p>
            <a:pPr marR="0" lvl="1">
              <a:lnSpc>
                <a:spcPct val="150000"/>
              </a:lnSpc>
              <a:spcBef>
                <a:spcPts val="1400"/>
              </a:spcBef>
              <a:spcAft>
                <a:spcPts val="1400"/>
              </a:spcAft>
              <a:buFont typeface="Arial" panose="020B0604020202020204" pitchFamily="34" charset="0"/>
              <a:buChar char="•"/>
              <a:tabLst>
                <a:tab pos="1165860" algn="l"/>
              </a:tabLst>
            </a:pPr>
            <a:endParaRPr lang="en-CA" sz="1800" dirty="0">
              <a:effectLst/>
              <a:latin typeface="Arial" panose="020B0604020202020204" pitchFamily="34" charset="0"/>
              <a:ea typeface="Times New Roman" panose="02020603050405020304" pitchFamily="18" charset="0"/>
              <a:cs typeface="Arial" panose="020B0604020202020204" pitchFamily="34" charset="0"/>
            </a:endParaRPr>
          </a:p>
          <a:p>
            <a:pPr marR="0" lvl="1">
              <a:lnSpc>
                <a:spcPct val="150000"/>
              </a:lnSpc>
              <a:spcBef>
                <a:spcPts val="1400"/>
              </a:spcBef>
              <a:spcAft>
                <a:spcPts val="1400"/>
              </a:spcAft>
              <a:buFont typeface="Arial" panose="020B0604020202020204" pitchFamily="34" charset="0"/>
              <a:buChar char="•"/>
              <a:tabLst>
                <a:tab pos="1165860" algn="l"/>
              </a:tabLst>
            </a:pPr>
            <a:endParaRPr lang="en-US" sz="2400" b="1" dirty="0">
              <a:effectLst/>
              <a:latin typeface="Arial" panose="020B0604020202020204" pitchFamily="34" charset="0"/>
              <a:cs typeface="Arial" panose="020B0604020202020204" pitchFamily="34" charset="0"/>
            </a:endParaRPr>
          </a:p>
          <a:p>
            <a:pPr marL="0" marR="0" lvl="0" indent="0">
              <a:lnSpc>
                <a:spcPct val="150000"/>
              </a:lnSpc>
              <a:spcBef>
                <a:spcPts val="0"/>
              </a:spcBef>
              <a:spcAft>
                <a:spcPts val="0"/>
              </a:spcAft>
              <a:buNone/>
            </a:pPr>
            <a:endParaRPr lang="en-US" dirty="0"/>
          </a:p>
        </p:txBody>
      </p:sp>
      <p:sp>
        <p:nvSpPr>
          <p:cNvPr id="4" name="Footer Placeholder 3">
            <a:extLst>
              <a:ext uri="{FF2B5EF4-FFF2-40B4-BE49-F238E27FC236}">
                <a16:creationId xmlns:a16="http://schemas.microsoft.com/office/drawing/2014/main" id="{43D9D263-CA3F-46EB-921E-DE7859E33060}"/>
              </a:ext>
            </a:extLst>
          </p:cNvPr>
          <p:cNvSpPr>
            <a:spLocks noGrp="1"/>
          </p:cNvSpPr>
          <p:nvPr>
            <p:ph type="ftr" sz="quarter" idx="11"/>
          </p:nvPr>
        </p:nvSpPr>
        <p:spPr>
          <a:xfrm>
            <a:off x="4817639" y="6106160"/>
            <a:ext cx="7084177" cy="365125"/>
          </a:xfrm>
        </p:spPr>
        <p:txBody>
          <a:bodyPr/>
          <a:lstStyle/>
          <a:p>
            <a:pPr algn="r"/>
            <a:r>
              <a:rPr lang="en-US" sz="1600" dirty="0">
                <a:solidFill>
                  <a:schemeClr val="tx2">
                    <a:lumMod val="75000"/>
                    <a:lumOff val="25000"/>
                  </a:schemeClr>
                </a:solidFill>
              </a:rPr>
              <a:t>Undergraduate  Final  Year Project Presentation</a:t>
            </a:r>
          </a:p>
          <a:p>
            <a:pPr algn="r"/>
            <a:r>
              <a:rPr lang="en-US" sz="1600" dirty="0">
                <a:solidFill>
                  <a:schemeClr val="tx2">
                    <a:lumMod val="75000"/>
                    <a:lumOff val="25000"/>
                  </a:schemeClr>
                </a:solidFill>
              </a:rPr>
              <a:t>Dated: 19</a:t>
            </a:r>
            <a:r>
              <a:rPr lang="en-US" sz="1600" baseline="30000" dirty="0">
                <a:solidFill>
                  <a:schemeClr val="tx2">
                    <a:lumMod val="75000"/>
                    <a:lumOff val="25000"/>
                  </a:schemeClr>
                </a:solidFill>
              </a:rPr>
              <a:t>th</a:t>
            </a:r>
            <a:r>
              <a:rPr lang="en-US" sz="1600" dirty="0">
                <a:solidFill>
                  <a:schemeClr val="tx2">
                    <a:lumMod val="75000"/>
                    <a:lumOff val="25000"/>
                  </a:schemeClr>
                </a:solidFill>
              </a:rPr>
              <a:t> December,2021 </a:t>
            </a:r>
          </a:p>
          <a:p>
            <a:endParaRPr lang="en-US" dirty="0"/>
          </a:p>
        </p:txBody>
      </p:sp>
    </p:spTree>
    <p:extLst>
      <p:ext uri="{BB962C8B-B14F-4D97-AF65-F5344CB8AC3E}">
        <p14:creationId xmlns:p14="http://schemas.microsoft.com/office/powerpoint/2010/main" val="3244393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B93F30-1E34-49D2-B94C-948978F75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560" y="665480"/>
            <a:ext cx="8473440" cy="5527040"/>
          </a:xfrm>
          <a:prstGeom prst="rect">
            <a:avLst/>
          </a:prstGeom>
        </p:spPr>
      </p:pic>
    </p:spTree>
    <p:extLst>
      <p:ext uri="{BB962C8B-B14F-4D97-AF65-F5344CB8AC3E}">
        <p14:creationId xmlns:p14="http://schemas.microsoft.com/office/powerpoint/2010/main" val="291291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DCF8-D888-4D1C-BAD9-949ABEDA6038}"/>
              </a:ext>
            </a:extLst>
          </p:cNvPr>
          <p:cNvSpPr>
            <a:spLocks noGrp="1"/>
          </p:cNvSpPr>
          <p:nvPr>
            <p:ph type="title"/>
          </p:nvPr>
        </p:nvSpPr>
        <p:spPr/>
        <p:txBody>
          <a:bodyPr/>
          <a:lstStyle/>
          <a:p>
            <a:r>
              <a:rPr lang="en-US" b="1" dirty="0"/>
              <a:t>Blind Assistant App</a:t>
            </a:r>
          </a:p>
        </p:txBody>
      </p:sp>
      <p:sp>
        <p:nvSpPr>
          <p:cNvPr id="3" name="Content Placeholder 2">
            <a:extLst>
              <a:ext uri="{FF2B5EF4-FFF2-40B4-BE49-F238E27FC236}">
                <a16:creationId xmlns:a16="http://schemas.microsoft.com/office/drawing/2014/main" id="{CBDF133C-E37E-49DD-A3E5-E54EAF44712F}"/>
              </a:ext>
            </a:extLst>
          </p:cNvPr>
          <p:cNvSpPr>
            <a:spLocks noGrp="1"/>
          </p:cNvSpPr>
          <p:nvPr>
            <p:ph idx="1"/>
          </p:nvPr>
        </p:nvSpPr>
        <p:spPr/>
        <p:txBody>
          <a:bodyPr/>
          <a:lstStyle/>
          <a:p>
            <a:pPr marL="0" indent="0">
              <a:buNone/>
            </a:pPr>
            <a:r>
              <a:rPr lang="en-US" dirty="0"/>
              <a:t>                                                        Submitted as Final Year Project </a:t>
            </a:r>
          </a:p>
          <a:p>
            <a:pPr marL="0" indent="0">
              <a:buNone/>
            </a:pPr>
            <a:r>
              <a:rPr lang="en-US" dirty="0"/>
              <a:t>                                                towards completion BS computer science</a:t>
            </a:r>
          </a:p>
          <a:p>
            <a:pPr marL="0" indent="0">
              <a:buNone/>
            </a:pPr>
            <a:r>
              <a:rPr lang="en-US" b="1" u="sng" dirty="0"/>
              <a:t>Project supervisor:</a:t>
            </a:r>
          </a:p>
          <a:p>
            <a:pPr marL="0" indent="0">
              <a:buNone/>
            </a:pPr>
            <a:r>
              <a:rPr lang="en-US" dirty="0"/>
              <a:t>                                          Mr. Uzair </a:t>
            </a:r>
            <a:r>
              <a:rPr lang="en-US" dirty="0" err="1"/>
              <a:t>Ishtiaq</a:t>
            </a:r>
            <a:endParaRPr lang="en-US" dirty="0"/>
          </a:p>
        </p:txBody>
      </p:sp>
      <p:sp>
        <p:nvSpPr>
          <p:cNvPr id="4" name="Footer Placeholder 3">
            <a:extLst>
              <a:ext uri="{FF2B5EF4-FFF2-40B4-BE49-F238E27FC236}">
                <a16:creationId xmlns:a16="http://schemas.microsoft.com/office/drawing/2014/main" id="{E15D2878-4A6D-449E-8C93-65CF8657CE30}"/>
              </a:ext>
            </a:extLst>
          </p:cNvPr>
          <p:cNvSpPr>
            <a:spLocks noGrp="1"/>
          </p:cNvSpPr>
          <p:nvPr>
            <p:ph type="ftr" sz="quarter" idx="11"/>
          </p:nvPr>
        </p:nvSpPr>
        <p:spPr>
          <a:xfrm>
            <a:off x="4919239" y="6172200"/>
            <a:ext cx="7084177" cy="365125"/>
          </a:xfrm>
        </p:spPr>
        <p:txBody>
          <a:bodyPr/>
          <a:lstStyle/>
          <a:p>
            <a:pPr algn="r"/>
            <a:r>
              <a:rPr lang="en-US" sz="1800" dirty="0">
                <a:solidFill>
                  <a:schemeClr val="tx2">
                    <a:lumMod val="75000"/>
                    <a:lumOff val="25000"/>
                  </a:schemeClr>
                </a:solidFill>
              </a:rPr>
              <a:t>Undergraduate  Final  Year Project Presentation</a:t>
            </a:r>
          </a:p>
          <a:p>
            <a:pPr algn="r"/>
            <a:r>
              <a:rPr lang="en-US" sz="1800" dirty="0">
                <a:solidFill>
                  <a:schemeClr val="tx2">
                    <a:lumMod val="75000"/>
                    <a:lumOff val="25000"/>
                  </a:schemeClr>
                </a:solidFill>
              </a:rPr>
              <a:t>Dated: 19</a:t>
            </a:r>
            <a:r>
              <a:rPr lang="en-US" sz="1800" baseline="30000" dirty="0">
                <a:solidFill>
                  <a:schemeClr val="tx2">
                    <a:lumMod val="75000"/>
                    <a:lumOff val="25000"/>
                  </a:schemeClr>
                </a:solidFill>
              </a:rPr>
              <a:t>th</a:t>
            </a:r>
            <a:r>
              <a:rPr lang="en-US" sz="1800" dirty="0">
                <a:solidFill>
                  <a:schemeClr val="tx2">
                    <a:lumMod val="75000"/>
                    <a:lumOff val="25000"/>
                  </a:schemeClr>
                </a:solidFill>
              </a:rPr>
              <a:t> December,2021 </a:t>
            </a:r>
          </a:p>
        </p:txBody>
      </p:sp>
    </p:spTree>
    <p:extLst>
      <p:ext uri="{BB962C8B-B14F-4D97-AF65-F5344CB8AC3E}">
        <p14:creationId xmlns:p14="http://schemas.microsoft.com/office/powerpoint/2010/main" val="155083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686F-78F8-4E20-A824-569FDA00410F}"/>
              </a:ext>
            </a:extLst>
          </p:cNvPr>
          <p:cNvSpPr>
            <a:spLocks noGrp="1"/>
          </p:cNvSpPr>
          <p:nvPr>
            <p:ph type="title"/>
          </p:nvPr>
        </p:nvSpPr>
        <p:spPr/>
        <p:txBody>
          <a:bodyPr/>
          <a:lstStyle/>
          <a:p>
            <a:pPr algn="l"/>
            <a:r>
              <a:rPr lang="en-US" dirty="0"/>
              <a:t>Team Introduction</a:t>
            </a:r>
          </a:p>
        </p:txBody>
      </p:sp>
      <p:sp>
        <p:nvSpPr>
          <p:cNvPr id="3" name="Content Placeholder 2">
            <a:extLst>
              <a:ext uri="{FF2B5EF4-FFF2-40B4-BE49-F238E27FC236}">
                <a16:creationId xmlns:a16="http://schemas.microsoft.com/office/drawing/2014/main" id="{1B1B796D-ECD2-4EA0-9E46-E6EA6F7EEFB0}"/>
              </a:ext>
            </a:extLst>
          </p:cNvPr>
          <p:cNvSpPr>
            <a:spLocks noGrp="1"/>
          </p:cNvSpPr>
          <p:nvPr>
            <p:ph idx="1"/>
          </p:nvPr>
        </p:nvSpPr>
        <p:spPr/>
        <p:txBody>
          <a:bodyPr>
            <a:normAutofit fontScale="77500" lnSpcReduction="20000"/>
          </a:bodyPr>
          <a:lstStyle/>
          <a:p>
            <a:pPr marL="0" indent="0">
              <a:buNone/>
            </a:pPr>
            <a:r>
              <a:rPr lang="en-US" dirty="0"/>
              <a:t>                                                                         </a:t>
            </a:r>
            <a:r>
              <a:rPr lang="en-US" sz="3600" dirty="0"/>
              <a:t>Ahmad Raza   </a:t>
            </a:r>
          </a:p>
          <a:p>
            <a:pPr marL="0" indent="0">
              <a:buNone/>
            </a:pPr>
            <a:r>
              <a:rPr lang="en-US" sz="3600" dirty="0"/>
              <a:t>                                           </a:t>
            </a:r>
            <a:r>
              <a:rPr lang="en-US" sz="2800" b="0" i="0" dirty="0">
                <a:solidFill>
                  <a:srgbClr val="333333"/>
                </a:solidFill>
                <a:effectLst/>
                <a:latin typeface="Arial" panose="020B0604020202020204" pitchFamily="34" charset="0"/>
              </a:rPr>
              <a:t>CUI/SP18-BCS-004/VHR</a:t>
            </a:r>
            <a:r>
              <a:rPr lang="en-US" sz="3600" dirty="0"/>
              <a:t> </a:t>
            </a:r>
          </a:p>
          <a:p>
            <a:pPr marL="0" indent="0">
              <a:buNone/>
            </a:pPr>
            <a:r>
              <a:rPr lang="en-US" sz="3600" dirty="0"/>
              <a:t>                                                Abdul Qadir Khan   </a:t>
            </a:r>
          </a:p>
          <a:p>
            <a:pPr marL="0" indent="0">
              <a:buNone/>
            </a:pPr>
            <a:r>
              <a:rPr lang="en-US" sz="3600" dirty="0"/>
              <a:t>                                           </a:t>
            </a:r>
            <a:r>
              <a:rPr lang="en-US" sz="2800" b="0" i="0" dirty="0">
                <a:solidFill>
                  <a:srgbClr val="333333"/>
                </a:solidFill>
                <a:effectLst/>
                <a:latin typeface="Arial" panose="020B0604020202020204" pitchFamily="34" charset="0"/>
              </a:rPr>
              <a:t>CUI/SP18-BCS-046/VHR</a:t>
            </a:r>
            <a:r>
              <a:rPr lang="en-US" sz="3600" dirty="0"/>
              <a:t> </a:t>
            </a:r>
          </a:p>
          <a:p>
            <a:pPr marL="0" indent="0">
              <a:buNone/>
            </a:pPr>
            <a:r>
              <a:rPr lang="en-US" sz="3600" dirty="0"/>
              <a:t>           </a:t>
            </a:r>
          </a:p>
          <a:p>
            <a:pPr marL="0" indent="0">
              <a:buNone/>
            </a:pPr>
            <a:r>
              <a:rPr lang="en-US" sz="3600" dirty="0"/>
              <a:t>                              </a:t>
            </a:r>
          </a:p>
          <a:p>
            <a:pPr marL="0" indent="0">
              <a:buNone/>
            </a:pPr>
            <a:endParaRPr lang="en-US" dirty="0"/>
          </a:p>
        </p:txBody>
      </p:sp>
      <p:sp>
        <p:nvSpPr>
          <p:cNvPr id="4" name="Footer Placeholder 3">
            <a:extLst>
              <a:ext uri="{FF2B5EF4-FFF2-40B4-BE49-F238E27FC236}">
                <a16:creationId xmlns:a16="http://schemas.microsoft.com/office/drawing/2014/main" id="{43D9D263-CA3F-46EB-921E-DE7859E33060}"/>
              </a:ext>
            </a:extLst>
          </p:cNvPr>
          <p:cNvSpPr>
            <a:spLocks noGrp="1"/>
          </p:cNvSpPr>
          <p:nvPr>
            <p:ph type="ftr" sz="quarter" idx="11"/>
          </p:nvPr>
        </p:nvSpPr>
        <p:spPr>
          <a:xfrm>
            <a:off x="4817639" y="6106160"/>
            <a:ext cx="7084177" cy="365125"/>
          </a:xfrm>
        </p:spPr>
        <p:txBody>
          <a:bodyPr/>
          <a:lstStyle/>
          <a:p>
            <a:pPr algn="r"/>
            <a:r>
              <a:rPr lang="en-US" sz="1600" dirty="0">
                <a:solidFill>
                  <a:schemeClr val="tx2">
                    <a:lumMod val="75000"/>
                    <a:lumOff val="25000"/>
                  </a:schemeClr>
                </a:solidFill>
              </a:rPr>
              <a:t>Undergraduate  Final  Year Project Presentation</a:t>
            </a:r>
          </a:p>
          <a:p>
            <a:pPr algn="r"/>
            <a:r>
              <a:rPr lang="en-US" sz="1600" dirty="0">
                <a:solidFill>
                  <a:schemeClr val="tx2">
                    <a:lumMod val="75000"/>
                    <a:lumOff val="25000"/>
                  </a:schemeClr>
                </a:solidFill>
              </a:rPr>
              <a:t>Dated: 19</a:t>
            </a:r>
            <a:r>
              <a:rPr lang="en-US" sz="1600" baseline="30000" dirty="0">
                <a:solidFill>
                  <a:schemeClr val="tx2">
                    <a:lumMod val="75000"/>
                    <a:lumOff val="25000"/>
                  </a:schemeClr>
                </a:solidFill>
              </a:rPr>
              <a:t>th</a:t>
            </a:r>
            <a:r>
              <a:rPr lang="en-US" sz="1600" dirty="0">
                <a:solidFill>
                  <a:schemeClr val="tx2">
                    <a:lumMod val="75000"/>
                    <a:lumOff val="25000"/>
                  </a:schemeClr>
                </a:solidFill>
              </a:rPr>
              <a:t> December,2021 </a:t>
            </a:r>
          </a:p>
          <a:p>
            <a:endParaRPr lang="en-US" dirty="0"/>
          </a:p>
        </p:txBody>
      </p:sp>
    </p:spTree>
    <p:extLst>
      <p:ext uri="{BB962C8B-B14F-4D97-AF65-F5344CB8AC3E}">
        <p14:creationId xmlns:p14="http://schemas.microsoft.com/office/powerpoint/2010/main" val="22983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686F-78F8-4E20-A824-569FDA00410F}"/>
              </a:ext>
            </a:extLst>
          </p:cNvPr>
          <p:cNvSpPr>
            <a:spLocks noGrp="1"/>
          </p:cNvSpPr>
          <p:nvPr>
            <p:ph type="title"/>
          </p:nvPr>
        </p:nvSpPr>
        <p:spPr>
          <a:xfrm>
            <a:off x="1484309" y="0"/>
            <a:ext cx="10018713" cy="1752599"/>
          </a:xfrm>
        </p:spPr>
        <p:txBody>
          <a:bodyPr/>
          <a:lstStyle/>
          <a:p>
            <a:pPr algn="l"/>
            <a:r>
              <a:rPr lang="en-US" dirty="0"/>
              <a:t>Dedication</a:t>
            </a:r>
          </a:p>
        </p:txBody>
      </p:sp>
      <p:sp>
        <p:nvSpPr>
          <p:cNvPr id="3" name="Content Placeholder 2">
            <a:extLst>
              <a:ext uri="{FF2B5EF4-FFF2-40B4-BE49-F238E27FC236}">
                <a16:creationId xmlns:a16="http://schemas.microsoft.com/office/drawing/2014/main" id="{1B1B796D-ECD2-4EA0-9E46-E6EA6F7EEFB0}"/>
              </a:ext>
            </a:extLst>
          </p:cNvPr>
          <p:cNvSpPr>
            <a:spLocks noGrp="1"/>
          </p:cNvSpPr>
          <p:nvPr>
            <p:ph idx="1"/>
          </p:nvPr>
        </p:nvSpPr>
        <p:spPr>
          <a:xfrm>
            <a:off x="1392870" y="1407159"/>
            <a:ext cx="10018713" cy="4516121"/>
          </a:xfrm>
        </p:spPr>
        <p:txBody>
          <a:bodyPr>
            <a:normAutofit fontScale="55000" lnSpcReduction="20000"/>
          </a:bodyPr>
          <a:lstStyle/>
          <a:p>
            <a:pPr marL="0" indent="0">
              <a:lnSpc>
                <a:spcPct val="170000"/>
              </a:lnSpc>
              <a:buNone/>
            </a:pPr>
            <a:r>
              <a:rPr lang="en-US" sz="4000" dirty="0">
                <a:latin typeface="Arial" panose="020B0604020202020204" pitchFamily="34" charset="0"/>
                <a:cs typeface="Arial" panose="020B0604020202020204" pitchFamily="34" charset="0"/>
              </a:rPr>
              <a:t>                 </a:t>
            </a:r>
            <a:r>
              <a:rPr lang="en-US" sz="4000" dirty="0">
                <a:effectLst/>
                <a:latin typeface="Arial" panose="020B0604020202020204" pitchFamily="34" charset="0"/>
                <a:ea typeface="Calibri" panose="020F0502020204030204" pitchFamily="34" charset="0"/>
                <a:cs typeface="Arial" panose="020B0604020202020204" pitchFamily="34" charset="0"/>
              </a:rPr>
              <a:t>We feel great pleasure in expressing my heartiest gratitude to my family and our honorable </a:t>
            </a:r>
            <a:r>
              <a:rPr lang="en-US" sz="4000" b="1" dirty="0">
                <a:effectLst/>
                <a:latin typeface="Arial" panose="020B0604020202020204" pitchFamily="34" charset="0"/>
                <a:ea typeface="Calibri" panose="020F0502020204030204" pitchFamily="34" charset="0"/>
                <a:cs typeface="Arial" panose="020B0604020202020204" pitchFamily="34" charset="0"/>
              </a:rPr>
              <a:t>HOD Dr. Ali Shahid, DOO office staff</a:t>
            </a:r>
            <a:r>
              <a:rPr lang="en-US" sz="4000" dirty="0">
                <a:effectLst/>
                <a:latin typeface="Arial" panose="020B0604020202020204" pitchFamily="34" charset="0"/>
                <a:ea typeface="Calibri" panose="020F0502020204030204" pitchFamily="34" charset="0"/>
                <a:cs typeface="Arial" panose="020B0604020202020204" pitchFamily="34" charset="0"/>
              </a:rPr>
              <a:t> and </a:t>
            </a:r>
            <a:r>
              <a:rPr lang="en-US" sz="4000" b="1" dirty="0">
                <a:effectLst/>
                <a:latin typeface="Arial" panose="020B0604020202020204" pitchFamily="34" charset="0"/>
                <a:ea typeface="Calibri" panose="020F0502020204030204" pitchFamily="34" charset="0"/>
                <a:cs typeface="Arial" panose="020B0604020202020204" pitchFamily="34" charset="0"/>
              </a:rPr>
              <a:t>Supervisor Mr. UZAIR ISHTIAQ </a:t>
            </a:r>
            <a:r>
              <a:rPr lang="en-US" sz="4000" dirty="0">
                <a:effectLst/>
                <a:latin typeface="Arial" panose="020B0604020202020204" pitchFamily="34" charset="0"/>
                <a:ea typeface="Calibri" panose="020F0502020204030204" pitchFamily="34" charset="0"/>
                <a:cs typeface="Arial" panose="020B0604020202020204" pitchFamily="34" charset="0"/>
              </a:rPr>
              <a:t>(Lecturer, Department of Computer Science COMSATS University Islamabad, Vehari (Campus) for kind behavior, valuable suggestions, worth and keen supervision, scholarly criticisms, sympathetic attitude towards completion of this thesis.</a:t>
            </a:r>
            <a:r>
              <a:rPr lang="en-US" sz="4000" dirty="0">
                <a:latin typeface="Arial" panose="020B0604020202020204" pitchFamily="34" charset="0"/>
                <a:cs typeface="Arial" panose="020B0604020202020204" pitchFamily="34" charset="0"/>
              </a:rPr>
              <a:t>           </a:t>
            </a:r>
          </a:p>
          <a:p>
            <a:pPr marL="0" indent="0">
              <a:buNone/>
            </a:pPr>
            <a:r>
              <a:rPr lang="en-US" sz="3600" dirty="0"/>
              <a:t>                              </a:t>
            </a:r>
          </a:p>
          <a:p>
            <a:pPr marL="0" indent="0">
              <a:buNone/>
            </a:pPr>
            <a:endParaRPr lang="en-US" dirty="0"/>
          </a:p>
        </p:txBody>
      </p:sp>
      <p:sp>
        <p:nvSpPr>
          <p:cNvPr id="4" name="Footer Placeholder 3">
            <a:extLst>
              <a:ext uri="{FF2B5EF4-FFF2-40B4-BE49-F238E27FC236}">
                <a16:creationId xmlns:a16="http://schemas.microsoft.com/office/drawing/2014/main" id="{43D9D263-CA3F-46EB-921E-DE7859E33060}"/>
              </a:ext>
            </a:extLst>
          </p:cNvPr>
          <p:cNvSpPr>
            <a:spLocks noGrp="1"/>
          </p:cNvSpPr>
          <p:nvPr>
            <p:ph type="ftr" sz="quarter" idx="11"/>
          </p:nvPr>
        </p:nvSpPr>
        <p:spPr>
          <a:xfrm>
            <a:off x="4817639" y="6106160"/>
            <a:ext cx="7084177" cy="365125"/>
          </a:xfrm>
        </p:spPr>
        <p:txBody>
          <a:bodyPr/>
          <a:lstStyle/>
          <a:p>
            <a:pPr algn="r"/>
            <a:r>
              <a:rPr lang="en-US" sz="1600" dirty="0">
                <a:solidFill>
                  <a:schemeClr val="tx2">
                    <a:lumMod val="75000"/>
                    <a:lumOff val="25000"/>
                  </a:schemeClr>
                </a:solidFill>
              </a:rPr>
              <a:t>Undergraduate  Final  Year Project Presentation</a:t>
            </a:r>
          </a:p>
          <a:p>
            <a:pPr algn="r"/>
            <a:r>
              <a:rPr lang="en-US" sz="1600" dirty="0">
                <a:solidFill>
                  <a:schemeClr val="tx2">
                    <a:lumMod val="75000"/>
                    <a:lumOff val="25000"/>
                  </a:schemeClr>
                </a:solidFill>
              </a:rPr>
              <a:t>Dated: 19</a:t>
            </a:r>
            <a:r>
              <a:rPr lang="en-US" sz="1600" baseline="30000" dirty="0">
                <a:solidFill>
                  <a:schemeClr val="tx2">
                    <a:lumMod val="75000"/>
                    <a:lumOff val="25000"/>
                  </a:schemeClr>
                </a:solidFill>
              </a:rPr>
              <a:t>th</a:t>
            </a:r>
            <a:r>
              <a:rPr lang="en-US" sz="1600" dirty="0">
                <a:solidFill>
                  <a:schemeClr val="tx2">
                    <a:lumMod val="75000"/>
                    <a:lumOff val="25000"/>
                  </a:schemeClr>
                </a:solidFill>
              </a:rPr>
              <a:t> December,2021 </a:t>
            </a:r>
          </a:p>
          <a:p>
            <a:endParaRPr lang="en-US" dirty="0"/>
          </a:p>
        </p:txBody>
      </p:sp>
    </p:spTree>
    <p:extLst>
      <p:ext uri="{BB962C8B-B14F-4D97-AF65-F5344CB8AC3E}">
        <p14:creationId xmlns:p14="http://schemas.microsoft.com/office/powerpoint/2010/main" val="387054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686F-78F8-4E20-A824-569FDA00410F}"/>
              </a:ext>
            </a:extLst>
          </p:cNvPr>
          <p:cNvSpPr>
            <a:spLocks noGrp="1"/>
          </p:cNvSpPr>
          <p:nvPr>
            <p:ph type="title"/>
          </p:nvPr>
        </p:nvSpPr>
        <p:spPr>
          <a:xfrm>
            <a:off x="1555431" y="-2541"/>
            <a:ext cx="10018713" cy="1752599"/>
          </a:xfrm>
        </p:spPr>
        <p:txBody>
          <a:bodyPr/>
          <a:lstStyle/>
          <a:p>
            <a:pPr algn="l"/>
            <a:r>
              <a:rPr lang="en-US" dirty="0"/>
              <a:t>Problem Statement</a:t>
            </a:r>
          </a:p>
        </p:txBody>
      </p:sp>
      <p:sp>
        <p:nvSpPr>
          <p:cNvPr id="3" name="Content Placeholder 2">
            <a:extLst>
              <a:ext uri="{FF2B5EF4-FFF2-40B4-BE49-F238E27FC236}">
                <a16:creationId xmlns:a16="http://schemas.microsoft.com/office/drawing/2014/main" id="{1B1B796D-ECD2-4EA0-9E46-E6EA6F7EEFB0}"/>
              </a:ext>
            </a:extLst>
          </p:cNvPr>
          <p:cNvSpPr>
            <a:spLocks noGrp="1"/>
          </p:cNvSpPr>
          <p:nvPr>
            <p:ph idx="1"/>
          </p:nvPr>
        </p:nvSpPr>
        <p:spPr>
          <a:xfrm>
            <a:off x="1086643" y="1930400"/>
            <a:ext cx="10018713" cy="4053841"/>
          </a:xfrm>
        </p:spPr>
        <p:txBody>
          <a:bodyPr>
            <a:normAutofit fontScale="55000" lnSpcReduction="20000"/>
          </a:bodyPr>
          <a:lstStyle/>
          <a:p>
            <a:pPr lvl="1">
              <a:lnSpc>
                <a:spcPct val="120000"/>
              </a:lnSpc>
            </a:pPr>
            <a:r>
              <a:rPr lang="en-US" sz="4200" dirty="0">
                <a:latin typeface="Arial" panose="020B0604020202020204" pitchFamily="34" charset="0"/>
                <a:cs typeface="Arial" panose="020B0604020202020204" pitchFamily="34" charset="0"/>
              </a:rPr>
              <a:t> </a:t>
            </a:r>
            <a:r>
              <a:rPr lang="en-US" sz="4200" dirty="0">
                <a:effectLst/>
                <a:latin typeface="Arial" panose="020B0604020202020204" pitchFamily="34" charset="0"/>
                <a:ea typeface="Calibri" panose="020F0502020204030204" pitchFamily="34" charset="0"/>
                <a:cs typeface="Arial" panose="020B0604020202020204" pitchFamily="34" charset="0"/>
              </a:rPr>
              <a:t>Today’s technology helping people in every field of life, but visually impaired peoples are not getting benefit of technology in their life as like many people are using smartphones by seeing the feature.</a:t>
            </a:r>
          </a:p>
          <a:p>
            <a:pPr lvl="1">
              <a:lnSpc>
                <a:spcPct val="120000"/>
              </a:lnSpc>
            </a:pPr>
            <a:r>
              <a:rPr lang="en-US" sz="4200" dirty="0">
                <a:effectLst/>
                <a:latin typeface="Arial" panose="020B0604020202020204" pitchFamily="34" charset="0"/>
                <a:ea typeface="Calibri" panose="020F0502020204030204" pitchFamily="34" charset="0"/>
                <a:cs typeface="Arial" panose="020B0604020202020204" pitchFamily="34" charset="0"/>
              </a:rPr>
              <a:t>But Blind people are not able to see the screen and use these features. Like if they want to make a call to someone from contact list but they are blind so they can’t do this as normal people.</a:t>
            </a:r>
          </a:p>
          <a:p>
            <a:pPr lvl="1">
              <a:lnSpc>
                <a:spcPct val="120000"/>
              </a:lnSpc>
            </a:pPr>
            <a:r>
              <a:rPr lang="en-US" sz="4200" dirty="0">
                <a:effectLst/>
                <a:latin typeface="Arial" panose="020B0604020202020204" pitchFamily="34" charset="0"/>
                <a:ea typeface="Calibri" panose="020F0502020204030204" pitchFamily="34" charset="0"/>
                <a:cs typeface="Arial" panose="020B0604020202020204" pitchFamily="34" charset="0"/>
              </a:rPr>
              <a:t>If they are received a message from someone, how could they know who send this message and what is the message.</a:t>
            </a:r>
            <a:r>
              <a:rPr lang="en-US" sz="4200" dirty="0">
                <a:latin typeface="Arial" panose="020B0604020202020204" pitchFamily="34" charset="0"/>
                <a:cs typeface="Arial" panose="020B0604020202020204" pitchFamily="34" charset="0"/>
              </a:rPr>
              <a:t>           </a:t>
            </a:r>
          </a:p>
          <a:p>
            <a:pPr marL="0" indent="0">
              <a:buNone/>
            </a:pPr>
            <a:r>
              <a:rPr lang="en-US" sz="3600" dirty="0"/>
              <a:t>                              </a:t>
            </a:r>
          </a:p>
          <a:p>
            <a:pPr marL="0" indent="0">
              <a:buNone/>
            </a:pPr>
            <a:endParaRPr lang="en-US" dirty="0"/>
          </a:p>
        </p:txBody>
      </p:sp>
      <p:sp>
        <p:nvSpPr>
          <p:cNvPr id="4" name="Footer Placeholder 3">
            <a:extLst>
              <a:ext uri="{FF2B5EF4-FFF2-40B4-BE49-F238E27FC236}">
                <a16:creationId xmlns:a16="http://schemas.microsoft.com/office/drawing/2014/main" id="{43D9D263-CA3F-46EB-921E-DE7859E33060}"/>
              </a:ext>
            </a:extLst>
          </p:cNvPr>
          <p:cNvSpPr>
            <a:spLocks noGrp="1"/>
          </p:cNvSpPr>
          <p:nvPr>
            <p:ph type="ftr" sz="quarter" idx="11"/>
          </p:nvPr>
        </p:nvSpPr>
        <p:spPr>
          <a:xfrm>
            <a:off x="4817639" y="6106160"/>
            <a:ext cx="7084177" cy="365125"/>
          </a:xfrm>
        </p:spPr>
        <p:txBody>
          <a:bodyPr/>
          <a:lstStyle/>
          <a:p>
            <a:pPr algn="r"/>
            <a:r>
              <a:rPr lang="en-US" sz="1600" dirty="0">
                <a:solidFill>
                  <a:schemeClr val="tx2">
                    <a:lumMod val="75000"/>
                    <a:lumOff val="25000"/>
                  </a:schemeClr>
                </a:solidFill>
              </a:rPr>
              <a:t>Undergraduate  Final  Year Project Presentation</a:t>
            </a:r>
          </a:p>
          <a:p>
            <a:pPr algn="r"/>
            <a:r>
              <a:rPr lang="en-US" sz="1600" dirty="0">
                <a:solidFill>
                  <a:schemeClr val="tx2">
                    <a:lumMod val="75000"/>
                    <a:lumOff val="25000"/>
                  </a:schemeClr>
                </a:solidFill>
              </a:rPr>
              <a:t>Dated: 19</a:t>
            </a:r>
            <a:r>
              <a:rPr lang="en-US" sz="1600" baseline="30000" dirty="0">
                <a:solidFill>
                  <a:schemeClr val="tx2">
                    <a:lumMod val="75000"/>
                    <a:lumOff val="25000"/>
                  </a:schemeClr>
                </a:solidFill>
              </a:rPr>
              <a:t>th</a:t>
            </a:r>
            <a:r>
              <a:rPr lang="en-US" sz="1600" dirty="0">
                <a:solidFill>
                  <a:schemeClr val="tx2">
                    <a:lumMod val="75000"/>
                    <a:lumOff val="25000"/>
                  </a:schemeClr>
                </a:solidFill>
              </a:rPr>
              <a:t> December,2021 </a:t>
            </a:r>
          </a:p>
          <a:p>
            <a:endParaRPr lang="en-US" dirty="0"/>
          </a:p>
        </p:txBody>
      </p:sp>
    </p:spTree>
    <p:extLst>
      <p:ext uri="{BB962C8B-B14F-4D97-AF65-F5344CB8AC3E}">
        <p14:creationId xmlns:p14="http://schemas.microsoft.com/office/powerpoint/2010/main" val="1544513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686F-78F8-4E20-A824-569FDA00410F}"/>
              </a:ext>
            </a:extLst>
          </p:cNvPr>
          <p:cNvSpPr>
            <a:spLocks noGrp="1"/>
          </p:cNvSpPr>
          <p:nvPr>
            <p:ph type="title"/>
          </p:nvPr>
        </p:nvSpPr>
        <p:spPr>
          <a:xfrm>
            <a:off x="1484310" y="-15239"/>
            <a:ext cx="10018713" cy="1752599"/>
          </a:xfrm>
        </p:spPr>
        <p:txBody>
          <a:bodyPr/>
          <a:lstStyle/>
          <a:p>
            <a:pPr algn="l"/>
            <a:r>
              <a:rPr lang="en-US" dirty="0"/>
              <a:t>Proposed Solution</a:t>
            </a:r>
          </a:p>
        </p:txBody>
      </p:sp>
      <p:sp>
        <p:nvSpPr>
          <p:cNvPr id="3" name="Content Placeholder 2">
            <a:extLst>
              <a:ext uri="{FF2B5EF4-FFF2-40B4-BE49-F238E27FC236}">
                <a16:creationId xmlns:a16="http://schemas.microsoft.com/office/drawing/2014/main" id="{1B1B796D-ECD2-4EA0-9E46-E6EA6F7EEFB0}"/>
              </a:ext>
            </a:extLst>
          </p:cNvPr>
          <p:cNvSpPr>
            <a:spLocks noGrp="1"/>
          </p:cNvSpPr>
          <p:nvPr>
            <p:ph idx="1"/>
          </p:nvPr>
        </p:nvSpPr>
        <p:spPr>
          <a:xfrm>
            <a:off x="1484310" y="1737360"/>
            <a:ext cx="10018713" cy="4053841"/>
          </a:xfrm>
        </p:spPr>
        <p:txBody>
          <a:bodyPr>
            <a:normAutofit/>
          </a:bodyPr>
          <a:lstStyle/>
          <a:p>
            <a:r>
              <a:rPr lang="en-US" dirty="0">
                <a:latin typeface="Arial" panose="020B0604020202020204" pitchFamily="34" charset="0"/>
                <a:cs typeface="Arial" panose="020B0604020202020204" pitchFamily="34" charset="0"/>
              </a:rPr>
              <a:t>This is an Innovative system  for blind people to get advantage of technology.</a:t>
            </a:r>
          </a:p>
          <a:p>
            <a:r>
              <a:rPr lang="en-US" dirty="0">
                <a:latin typeface="Arial" panose="020B0604020202020204" pitchFamily="34" charset="0"/>
                <a:cs typeface="Arial" panose="020B0604020202020204" pitchFamily="34" charset="0"/>
              </a:rPr>
              <a:t>Blind Assistant App  will help blind people to use smart phones by their voice </a:t>
            </a:r>
          </a:p>
          <a:p>
            <a:r>
              <a:rPr lang="en-US" dirty="0">
                <a:latin typeface="Arial" panose="020B0604020202020204" pitchFamily="34" charset="0"/>
                <a:cs typeface="Arial" panose="020B0604020202020204" pitchFamily="34" charset="0"/>
              </a:rPr>
              <a:t>This App makes a blind people self dependent.</a:t>
            </a:r>
          </a:p>
          <a:p>
            <a:r>
              <a:rPr lang="en-US" dirty="0">
                <a:effectLst/>
                <a:latin typeface="Arial" panose="020B0604020202020204" pitchFamily="34" charset="0"/>
                <a:ea typeface="Calibri" panose="020F0502020204030204" pitchFamily="34" charset="0"/>
                <a:cs typeface="Arial" panose="020B0604020202020204" pitchFamily="34" charset="0"/>
              </a:rPr>
              <a:t>This system allows visually impaired to people to get connected with world easily.</a:t>
            </a:r>
          </a:p>
          <a:p>
            <a:endParaRPr lang="en-US" dirty="0"/>
          </a:p>
        </p:txBody>
      </p:sp>
      <p:sp>
        <p:nvSpPr>
          <p:cNvPr id="4" name="Footer Placeholder 3">
            <a:extLst>
              <a:ext uri="{FF2B5EF4-FFF2-40B4-BE49-F238E27FC236}">
                <a16:creationId xmlns:a16="http://schemas.microsoft.com/office/drawing/2014/main" id="{43D9D263-CA3F-46EB-921E-DE7859E33060}"/>
              </a:ext>
            </a:extLst>
          </p:cNvPr>
          <p:cNvSpPr>
            <a:spLocks noGrp="1"/>
          </p:cNvSpPr>
          <p:nvPr>
            <p:ph type="ftr" sz="quarter" idx="11"/>
          </p:nvPr>
        </p:nvSpPr>
        <p:spPr>
          <a:xfrm>
            <a:off x="4817639" y="6106160"/>
            <a:ext cx="7084177" cy="365125"/>
          </a:xfrm>
        </p:spPr>
        <p:txBody>
          <a:bodyPr/>
          <a:lstStyle/>
          <a:p>
            <a:pPr algn="r"/>
            <a:r>
              <a:rPr lang="en-US" sz="1600" dirty="0">
                <a:solidFill>
                  <a:schemeClr val="tx2">
                    <a:lumMod val="75000"/>
                    <a:lumOff val="25000"/>
                  </a:schemeClr>
                </a:solidFill>
              </a:rPr>
              <a:t>Undergraduate  Final  Year Project Presentation</a:t>
            </a:r>
          </a:p>
          <a:p>
            <a:pPr algn="r"/>
            <a:r>
              <a:rPr lang="en-US" sz="1600" dirty="0">
                <a:solidFill>
                  <a:schemeClr val="tx2">
                    <a:lumMod val="75000"/>
                    <a:lumOff val="25000"/>
                  </a:schemeClr>
                </a:solidFill>
              </a:rPr>
              <a:t>Dated: 19</a:t>
            </a:r>
            <a:r>
              <a:rPr lang="en-US" sz="1600" baseline="30000" dirty="0">
                <a:solidFill>
                  <a:schemeClr val="tx2">
                    <a:lumMod val="75000"/>
                    <a:lumOff val="25000"/>
                  </a:schemeClr>
                </a:solidFill>
              </a:rPr>
              <a:t>th</a:t>
            </a:r>
            <a:r>
              <a:rPr lang="en-US" sz="1600" dirty="0">
                <a:solidFill>
                  <a:schemeClr val="tx2">
                    <a:lumMod val="75000"/>
                    <a:lumOff val="25000"/>
                  </a:schemeClr>
                </a:solidFill>
              </a:rPr>
              <a:t> December,2021 </a:t>
            </a:r>
          </a:p>
          <a:p>
            <a:endParaRPr lang="en-US" dirty="0"/>
          </a:p>
        </p:txBody>
      </p:sp>
    </p:spTree>
    <p:extLst>
      <p:ext uri="{BB962C8B-B14F-4D97-AF65-F5344CB8AC3E}">
        <p14:creationId xmlns:p14="http://schemas.microsoft.com/office/powerpoint/2010/main" val="288388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686F-78F8-4E20-A824-569FDA00410F}"/>
              </a:ext>
            </a:extLst>
          </p:cNvPr>
          <p:cNvSpPr>
            <a:spLocks noGrp="1"/>
          </p:cNvSpPr>
          <p:nvPr>
            <p:ph type="title"/>
          </p:nvPr>
        </p:nvSpPr>
        <p:spPr>
          <a:xfrm>
            <a:off x="1484310" y="-15239"/>
            <a:ext cx="10018713" cy="1752599"/>
          </a:xfrm>
        </p:spPr>
        <p:txBody>
          <a:bodyPr/>
          <a:lstStyle/>
          <a:p>
            <a:pPr algn="l"/>
            <a:r>
              <a:rPr lang="en-US" dirty="0"/>
              <a:t>Objective Of The System</a:t>
            </a:r>
          </a:p>
        </p:txBody>
      </p:sp>
      <p:sp>
        <p:nvSpPr>
          <p:cNvPr id="3" name="Content Placeholder 2">
            <a:extLst>
              <a:ext uri="{FF2B5EF4-FFF2-40B4-BE49-F238E27FC236}">
                <a16:creationId xmlns:a16="http://schemas.microsoft.com/office/drawing/2014/main" id="{1B1B796D-ECD2-4EA0-9E46-E6EA6F7EEFB0}"/>
              </a:ext>
            </a:extLst>
          </p:cNvPr>
          <p:cNvSpPr>
            <a:spLocks noGrp="1"/>
          </p:cNvSpPr>
          <p:nvPr>
            <p:ph idx="1"/>
          </p:nvPr>
        </p:nvSpPr>
        <p:spPr>
          <a:xfrm>
            <a:off x="1484310" y="1737360"/>
            <a:ext cx="10018713" cy="4053841"/>
          </a:xfrm>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dirty="0">
                <a:effectLst/>
                <a:latin typeface="Arial" panose="020B0604020202020204" pitchFamily="34" charset="0"/>
                <a:ea typeface="Calibri" panose="020F0502020204030204" pitchFamily="34" charset="0"/>
                <a:cs typeface="Arial" panose="020B0604020202020204" pitchFamily="34" charset="0"/>
              </a:rPr>
              <a:t>Easy to use mobile phones for blind people</a:t>
            </a:r>
          </a:p>
          <a:p>
            <a:pPr marL="342900" marR="0" lvl="0" indent="-342900">
              <a:lnSpc>
                <a:spcPct val="150000"/>
              </a:lnSpc>
              <a:spcBef>
                <a:spcPts val="0"/>
              </a:spcBef>
              <a:spcAft>
                <a:spcPts val="0"/>
              </a:spcAft>
              <a:buFont typeface="Symbol" panose="05050102010706020507" pitchFamily="18" charset="2"/>
              <a:buChar char=""/>
            </a:pPr>
            <a:r>
              <a:rPr lang="en-US" dirty="0">
                <a:effectLst/>
                <a:latin typeface="Arial" panose="020B0604020202020204" pitchFamily="34" charset="0"/>
                <a:ea typeface="Calibri" panose="020F0502020204030204" pitchFamily="34" charset="0"/>
                <a:cs typeface="Arial" panose="020B0604020202020204" pitchFamily="34" charset="0"/>
              </a:rPr>
              <a:t>Messaging feature</a:t>
            </a:r>
          </a:p>
          <a:p>
            <a:pPr marL="342900" marR="0" lvl="0" indent="-342900">
              <a:lnSpc>
                <a:spcPct val="150000"/>
              </a:lnSpc>
              <a:spcBef>
                <a:spcPts val="0"/>
              </a:spcBef>
              <a:spcAft>
                <a:spcPts val="0"/>
              </a:spcAft>
              <a:buFont typeface="Symbol" panose="05050102010706020507" pitchFamily="18" charset="2"/>
              <a:buChar char=""/>
            </a:pPr>
            <a:r>
              <a:rPr lang="en-US" dirty="0">
                <a:effectLst/>
                <a:latin typeface="Arial" panose="020B0604020202020204" pitchFamily="34" charset="0"/>
                <a:ea typeface="Calibri" panose="020F0502020204030204" pitchFamily="34" charset="0"/>
                <a:cs typeface="Arial" panose="020B0604020202020204" pitchFamily="34" charset="0"/>
              </a:rPr>
              <a:t>Call log feature</a:t>
            </a:r>
          </a:p>
          <a:p>
            <a:pPr marL="342900" marR="0" lvl="0" indent="-342900">
              <a:lnSpc>
                <a:spcPct val="150000"/>
              </a:lnSpc>
              <a:spcBef>
                <a:spcPts val="0"/>
              </a:spcBef>
              <a:spcAft>
                <a:spcPts val="0"/>
              </a:spcAft>
              <a:buFont typeface="Symbol" panose="05050102010706020507" pitchFamily="18" charset="2"/>
              <a:buChar char=""/>
            </a:pPr>
            <a:r>
              <a:rPr lang="en-US" dirty="0">
                <a:effectLst/>
                <a:latin typeface="Arial" panose="020B0604020202020204" pitchFamily="34" charset="0"/>
                <a:ea typeface="Calibri" panose="020F0502020204030204" pitchFamily="34" charset="0"/>
                <a:cs typeface="Arial" panose="020B0604020202020204" pitchFamily="34" charset="0"/>
              </a:rPr>
              <a:t>Notes making feature</a:t>
            </a:r>
          </a:p>
          <a:p>
            <a:pPr marL="342900" marR="0" lvl="0" indent="-342900">
              <a:lnSpc>
                <a:spcPct val="150000"/>
              </a:lnSpc>
              <a:spcBef>
                <a:spcPts val="0"/>
              </a:spcBef>
              <a:spcAft>
                <a:spcPts val="0"/>
              </a:spcAft>
              <a:buFont typeface="Symbol" panose="05050102010706020507" pitchFamily="18" charset="2"/>
              <a:buChar char=""/>
            </a:pPr>
            <a:r>
              <a:rPr lang="en-US" dirty="0">
                <a:effectLst/>
                <a:latin typeface="Arial" panose="020B0604020202020204" pitchFamily="34" charset="0"/>
                <a:ea typeface="Calibri" panose="020F0502020204030204" pitchFamily="34" charset="0"/>
                <a:cs typeface="Arial" panose="020B0604020202020204" pitchFamily="34" charset="0"/>
              </a:rPr>
              <a:t>Battery status feature</a:t>
            </a:r>
          </a:p>
          <a:p>
            <a:pPr marL="342900" marR="0" lvl="0" indent="-342900" algn="just">
              <a:lnSpc>
                <a:spcPct val="150000"/>
              </a:lnSpc>
              <a:spcBef>
                <a:spcPts val="0"/>
              </a:spcBef>
              <a:spcAft>
                <a:spcPts val="0"/>
              </a:spcAft>
              <a:buFont typeface="Symbol" panose="05050102010706020507" pitchFamily="18" charset="2"/>
              <a:buChar char=""/>
            </a:pPr>
            <a:r>
              <a:rPr lang="en-CA" dirty="0">
                <a:effectLst/>
                <a:latin typeface="Arial" panose="020B0604020202020204" pitchFamily="34" charset="0"/>
                <a:ea typeface="Calibri" panose="020F0502020204030204" pitchFamily="34" charset="0"/>
                <a:cs typeface="Arial" panose="020B0604020202020204" pitchFamily="34" charset="0"/>
              </a:rPr>
              <a:t>Text To Speech</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CA" dirty="0">
                <a:effectLst/>
                <a:latin typeface="Arial" panose="020B0604020202020204" pitchFamily="34" charset="0"/>
                <a:ea typeface="Calibri" panose="020F0502020204030204" pitchFamily="34" charset="0"/>
                <a:cs typeface="Arial" panose="020B0604020202020204" pitchFamily="34" charset="0"/>
              </a:rPr>
              <a:t>Speech To Text</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ct val="150000"/>
              </a:lnSpc>
              <a:spcBef>
                <a:spcPts val="0"/>
              </a:spcBef>
              <a:spcAft>
                <a:spcPts val="0"/>
              </a:spcAft>
              <a:buNone/>
            </a:pPr>
            <a:endParaRPr lang="en-US"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43D9D263-CA3F-46EB-921E-DE7859E33060}"/>
              </a:ext>
            </a:extLst>
          </p:cNvPr>
          <p:cNvSpPr>
            <a:spLocks noGrp="1"/>
          </p:cNvSpPr>
          <p:nvPr>
            <p:ph type="ftr" sz="quarter" idx="11"/>
          </p:nvPr>
        </p:nvSpPr>
        <p:spPr>
          <a:xfrm>
            <a:off x="4817639" y="6106160"/>
            <a:ext cx="7084177" cy="365125"/>
          </a:xfrm>
        </p:spPr>
        <p:txBody>
          <a:bodyPr/>
          <a:lstStyle/>
          <a:p>
            <a:pPr algn="r"/>
            <a:r>
              <a:rPr lang="en-US" sz="1600" dirty="0">
                <a:solidFill>
                  <a:schemeClr val="tx2">
                    <a:lumMod val="75000"/>
                    <a:lumOff val="25000"/>
                  </a:schemeClr>
                </a:solidFill>
              </a:rPr>
              <a:t>Undergraduate  Final  Year Project Presentation</a:t>
            </a:r>
          </a:p>
          <a:p>
            <a:pPr algn="r"/>
            <a:r>
              <a:rPr lang="en-US" sz="1600" dirty="0">
                <a:solidFill>
                  <a:schemeClr val="tx2">
                    <a:lumMod val="75000"/>
                    <a:lumOff val="25000"/>
                  </a:schemeClr>
                </a:solidFill>
              </a:rPr>
              <a:t>Dated: 19</a:t>
            </a:r>
            <a:r>
              <a:rPr lang="en-US" sz="1600" baseline="30000" dirty="0">
                <a:solidFill>
                  <a:schemeClr val="tx2">
                    <a:lumMod val="75000"/>
                    <a:lumOff val="25000"/>
                  </a:schemeClr>
                </a:solidFill>
              </a:rPr>
              <a:t>th</a:t>
            </a:r>
            <a:r>
              <a:rPr lang="en-US" sz="1600" dirty="0">
                <a:solidFill>
                  <a:schemeClr val="tx2">
                    <a:lumMod val="75000"/>
                    <a:lumOff val="25000"/>
                  </a:schemeClr>
                </a:solidFill>
              </a:rPr>
              <a:t> December,2021 </a:t>
            </a:r>
          </a:p>
          <a:p>
            <a:endParaRPr lang="en-US" dirty="0"/>
          </a:p>
        </p:txBody>
      </p:sp>
    </p:spTree>
    <p:extLst>
      <p:ext uri="{BB962C8B-B14F-4D97-AF65-F5344CB8AC3E}">
        <p14:creationId xmlns:p14="http://schemas.microsoft.com/office/powerpoint/2010/main" val="2937992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686F-78F8-4E20-A824-569FDA00410F}"/>
              </a:ext>
            </a:extLst>
          </p:cNvPr>
          <p:cNvSpPr>
            <a:spLocks noGrp="1"/>
          </p:cNvSpPr>
          <p:nvPr>
            <p:ph type="title"/>
          </p:nvPr>
        </p:nvSpPr>
        <p:spPr>
          <a:xfrm>
            <a:off x="1484310" y="-15239"/>
            <a:ext cx="10018713" cy="1752599"/>
          </a:xfrm>
        </p:spPr>
        <p:txBody>
          <a:bodyPr/>
          <a:lstStyle/>
          <a:p>
            <a:pPr algn="l"/>
            <a:r>
              <a:rPr lang="en-US" dirty="0"/>
              <a:t>Product Scope</a:t>
            </a:r>
          </a:p>
        </p:txBody>
      </p:sp>
      <p:sp>
        <p:nvSpPr>
          <p:cNvPr id="3" name="Content Placeholder 2">
            <a:extLst>
              <a:ext uri="{FF2B5EF4-FFF2-40B4-BE49-F238E27FC236}">
                <a16:creationId xmlns:a16="http://schemas.microsoft.com/office/drawing/2014/main" id="{1B1B796D-ECD2-4EA0-9E46-E6EA6F7EEFB0}"/>
              </a:ext>
            </a:extLst>
          </p:cNvPr>
          <p:cNvSpPr>
            <a:spLocks noGrp="1"/>
          </p:cNvSpPr>
          <p:nvPr>
            <p:ph idx="1"/>
          </p:nvPr>
        </p:nvSpPr>
        <p:spPr>
          <a:xfrm>
            <a:off x="1484310" y="1737360"/>
            <a:ext cx="10018713" cy="4053841"/>
          </a:xfrm>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CA" dirty="0">
                <a:effectLst/>
                <a:latin typeface="Arial" panose="020B0604020202020204" pitchFamily="34" charset="0"/>
                <a:ea typeface="Times New Roman" panose="02020603050405020304" pitchFamily="18" charset="0"/>
                <a:cs typeface="Arial" panose="020B0604020202020204" pitchFamily="34" charset="0"/>
              </a:rPr>
              <a:t>The scope of our project is to designing a complete environment to provide a safe and user-friendly environment for blind people</a:t>
            </a:r>
          </a:p>
          <a:p>
            <a:pPr marL="342900" indent="-342900">
              <a:lnSpc>
                <a:spcPct val="150000"/>
              </a:lnSpc>
              <a:spcBef>
                <a:spcPts val="0"/>
              </a:spcBef>
              <a:spcAft>
                <a:spcPts val="0"/>
              </a:spcAft>
              <a:buFont typeface="Symbol" panose="05050102010706020507" pitchFamily="18" charset="2"/>
              <a:buChar char=""/>
            </a:pPr>
            <a:r>
              <a:rPr lang="en-CA" dirty="0">
                <a:effectLst/>
                <a:latin typeface="Arial" panose="020B0604020202020204" pitchFamily="34" charset="0"/>
                <a:ea typeface="Times New Roman" panose="02020603050405020304" pitchFamily="18" charset="0"/>
                <a:cs typeface="Arial" panose="020B0604020202020204" pitchFamily="34" charset="0"/>
              </a:rPr>
              <a:t>The main aim of the project is to provide an easy-to-use mobile phone for blind people. </a:t>
            </a:r>
            <a:endParaRPr lang="en-US"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CA" dirty="0">
                <a:effectLst/>
                <a:latin typeface="Arial" panose="020B0604020202020204" pitchFamily="34" charset="0"/>
                <a:ea typeface="Times New Roman" panose="02020603050405020304" pitchFamily="18" charset="0"/>
                <a:cs typeface="Arial" panose="020B0604020202020204" pitchFamily="34" charset="0"/>
              </a:rPr>
              <a:t>This system is for facilitate and helping the visually impaired people</a:t>
            </a:r>
            <a:endParaRPr lang="en-CA" dirty="0">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50000"/>
              </a:lnSpc>
              <a:spcBef>
                <a:spcPts val="0"/>
              </a:spcBef>
              <a:spcAft>
                <a:spcPts val="0"/>
              </a:spcAft>
              <a:buFont typeface="Symbol" panose="05050102010706020507" pitchFamily="18" charset="2"/>
              <a:buChar char=""/>
            </a:pPr>
            <a:r>
              <a:rPr lang="en-CA" dirty="0">
                <a:effectLst/>
                <a:latin typeface="Arial" panose="020B0604020202020204" pitchFamily="34" charset="0"/>
                <a:ea typeface="Times New Roman" panose="02020603050405020304" pitchFamily="18" charset="0"/>
                <a:cs typeface="Arial" panose="020B0604020202020204" pitchFamily="34" charset="0"/>
              </a:rPr>
              <a:t>We remove this hurdle and provide facilities to blind peoples and they will get benefit from technology..</a:t>
            </a:r>
            <a:endParaRPr lang="en-US"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nSpc>
                <a:spcPct val="150000"/>
              </a:lnSpc>
              <a:spcBef>
                <a:spcPts val="0"/>
              </a:spcBef>
              <a:spcAft>
                <a:spcPts val="0"/>
              </a:spcAft>
              <a:buNone/>
            </a:pPr>
            <a:endParaRPr lang="en-US" dirty="0"/>
          </a:p>
        </p:txBody>
      </p:sp>
      <p:sp>
        <p:nvSpPr>
          <p:cNvPr id="4" name="Footer Placeholder 3">
            <a:extLst>
              <a:ext uri="{FF2B5EF4-FFF2-40B4-BE49-F238E27FC236}">
                <a16:creationId xmlns:a16="http://schemas.microsoft.com/office/drawing/2014/main" id="{43D9D263-CA3F-46EB-921E-DE7859E33060}"/>
              </a:ext>
            </a:extLst>
          </p:cNvPr>
          <p:cNvSpPr>
            <a:spLocks noGrp="1"/>
          </p:cNvSpPr>
          <p:nvPr>
            <p:ph type="ftr" sz="quarter" idx="11"/>
          </p:nvPr>
        </p:nvSpPr>
        <p:spPr>
          <a:xfrm>
            <a:off x="4817639" y="6106160"/>
            <a:ext cx="7084177" cy="365125"/>
          </a:xfrm>
        </p:spPr>
        <p:txBody>
          <a:bodyPr/>
          <a:lstStyle/>
          <a:p>
            <a:pPr algn="r"/>
            <a:r>
              <a:rPr lang="en-US" sz="1600" dirty="0">
                <a:solidFill>
                  <a:schemeClr val="tx2">
                    <a:lumMod val="75000"/>
                    <a:lumOff val="25000"/>
                  </a:schemeClr>
                </a:solidFill>
              </a:rPr>
              <a:t>Undergraduate  Final  Year Project Presentation</a:t>
            </a:r>
          </a:p>
          <a:p>
            <a:pPr algn="r"/>
            <a:r>
              <a:rPr lang="en-US" sz="1600" dirty="0">
                <a:solidFill>
                  <a:schemeClr val="tx2">
                    <a:lumMod val="75000"/>
                    <a:lumOff val="25000"/>
                  </a:schemeClr>
                </a:solidFill>
              </a:rPr>
              <a:t>Dated: 19</a:t>
            </a:r>
            <a:r>
              <a:rPr lang="en-US" sz="1600" baseline="30000" dirty="0">
                <a:solidFill>
                  <a:schemeClr val="tx2">
                    <a:lumMod val="75000"/>
                    <a:lumOff val="25000"/>
                  </a:schemeClr>
                </a:solidFill>
              </a:rPr>
              <a:t>th</a:t>
            </a:r>
            <a:r>
              <a:rPr lang="en-US" sz="1600" dirty="0">
                <a:solidFill>
                  <a:schemeClr val="tx2">
                    <a:lumMod val="75000"/>
                    <a:lumOff val="25000"/>
                  </a:schemeClr>
                </a:solidFill>
              </a:rPr>
              <a:t> December,2021 </a:t>
            </a:r>
          </a:p>
          <a:p>
            <a:endParaRPr lang="en-US" dirty="0"/>
          </a:p>
        </p:txBody>
      </p:sp>
    </p:spTree>
    <p:extLst>
      <p:ext uri="{BB962C8B-B14F-4D97-AF65-F5344CB8AC3E}">
        <p14:creationId xmlns:p14="http://schemas.microsoft.com/office/powerpoint/2010/main" val="153854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686F-78F8-4E20-A824-569FDA00410F}"/>
              </a:ext>
            </a:extLst>
          </p:cNvPr>
          <p:cNvSpPr>
            <a:spLocks noGrp="1"/>
          </p:cNvSpPr>
          <p:nvPr>
            <p:ph type="title"/>
          </p:nvPr>
        </p:nvSpPr>
        <p:spPr>
          <a:xfrm>
            <a:off x="1484310" y="-15239"/>
            <a:ext cx="10018713" cy="1752599"/>
          </a:xfrm>
        </p:spPr>
        <p:txBody>
          <a:bodyPr/>
          <a:lstStyle/>
          <a:p>
            <a:pPr algn="l"/>
            <a:r>
              <a:rPr lang="en-US" dirty="0"/>
              <a:t>Operating Environment</a:t>
            </a:r>
          </a:p>
        </p:txBody>
      </p:sp>
      <p:sp>
        <p:nvSpPr>
          <p:cNvPr id="3" name="Content Placeholder 2">
            <a:extLst>
              <a:ext uri="{FF2B5EF4-FFF2-40B4-BE49-F238E27FC236}">
                <a16:creationId xmlns:a16="http://schemas.microsoft.com/office/drawing/2014/main" id="{1B1B796D-ECD2-4EA0-9E46-E6EA6F7EEFB0}"/>
              </a:ext>
            </a:extLst>
          </p:cNvPr>
          <p:cNvSpPr>
            <a:spLocks noGrp="1"/>
          </p:cNvSpPr>
          <p:nvPr>
            <p:ph idx="1"/>
          </p:nvPr>
        </p:nvSpPr>
        <p:spPr>
          <a:xfrm>
            <a:off x="1484310" y="1737360"/>
            <a:ext cx="10018713" cy="4053841"/>
          </a:xfrm>
        </p:spPr>
        <p:txBody>
          <a:bodyPr>
            <a:normAutofit/>
          </a:bodyPr>
          <a:lstStyle/>
          <a:p>
            <a:pPr marL="0" marR="0" algn="just">
              <a:lnSpc>
                <a:spcPct val="150000"/>
              </a:lnSpc>
              <a:spcBef>
                <a:spcPts val="0"/>
              </a:spcBef>
              <a:spcAft>
                <a:spcPts val="0"/>
              </a:spcAft>
            </a:pPr>
            <a:r>
              <a:rPr lang="en-CA" sz="2000" b="1" dirty="0">
                <a:solidFill>
                  <a:srgbClr val="212529"/>
                </a:solidFill>
                <a:effectLst/>
                <a:latin typeface="Arial" panose="020B0604020202020204" pitchFamily="34" charset="0"/>
                <a:ea typeface="Times New Roman" panose="02020603050405020304" pitchFamily="18" charset="0"/>
                <a:cs typeface="Arial" panose="020B0604020202020204" pitchFamily="34" charset="0"/>
              </a:rPr>
              <a:t>Android:</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CA" sz="2000" dirty="0">
                <a:solidFill>
                  <a:srgbClr val="212529"/>
                </a:solidFill>
                <a:effectLst/>
                <a:latin typeface="Arial" panose="020B0604020202020204" pitchFamily="34" charset="0"/>
                <a:ea typeface="Times New Roman" panose="02020603050405020304" pitchFamily="18" charset="0"/>
                <a:cs typeface="Arial" panose="020B0604020202020204" pitchFamily="34" charset="0"/>
              </a:rPr>
              <a:t>Version: 8 and above</a:t>
            </a:r>
            <a:endParaRPr lang="en-US" sz="2000" dirty="0">
              <a:solidFill>
                <a:srgbClr val="212529"/>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CA" sz="2000" dirty="0">
                <a:solidFill>
                  <a:srgbClr val="212529"/>
                </a:solidFill>
                <a:effectLst/>
                <a:latin typeface="Arial" panose="020B0604020202020204" pitchFamily="34" charset="0"/>
                <a:ea typeface="Times New Roman" panose="02020603050405020304" pitchFamily="18" charset="0"/>
                <a:cs typeface="Arial" panose="020B0604020202020204" pitchFamily="34" charset="0"/>
              </a:rPr>
              <a:t>Processor: core 2.0 and above</a:t>
            </a:r>
            <a:endParaRPr lang="en-US" sz="2000" dirty="0">
              <a:solidFill>
                <a:srgbClr val="212529"/>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CA" sz="2000" dirty="0">
                <a:solidFill>
                  <a:srgbClr val="212529"/>
                </a:solidFill>
                <a:effectLst/>
                <a:latin typeface="Arial" panose="020B0604020202020204" pitchFamily="34" charset="0"/>
                <a:ea typeface="Times New Roman" panose="02020603050405020304" pitchFamily="18" charset="0"/>
                <a:cs typeface="Arial" panose="020B0604020202020204" pitchFamily="34" charset="0"/>
              </a:rPr>
              <a:t>RAM: 2GB or more</a:t>
            </a:r>
            <a:endParaRPr lang="en-US" sz="2000" dirty="0">
              <a:solidFill>
                <a:srgbClr val="212529"/>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CA" sz="2000" dirty="0">
                <a:solidFill>
                  <a:srgbClr val="212529"/>
                </a:solidFill>
                <a:effectLst/>
                <a:latin typeface="Arial" panose="020B0604020202020204" pitchFamily="34" charset="0"/>
                <a:ea typeface="Times New Roman" panose="02020603050405020304" pitchFamily="18" charset="0"/>
                <a:cs typeface="Arial" panose="020B0604020202020204" pitchFamily="34" charset="0"/>
              </a:rPr>
              <a:t>Memory: 8 GB and more</a:t>
            </a:r>
            <a:endParaRPr lang="en-US" sz="2000" dirty="0">
              <a:solidFill>
                <a:srgbClr val="212529"/>
              </a:solidFill>
              <a:effectLst/>
              <a:latin typeface="Arial" panose="020B0604020202020204" pitchFamily="34" charset="0"/>
              <a:ea typeface="Times New Roman" panose="02020603050405020304" pitchFamily="18" charset="0"/>
              <a:cs typeface="Arial" panose="020B0604020202020204" pitchFamily="34" charset="0"/>
            </a:endParaRPr>
          </a:p>
          <a:p>
            <a:pPr marL="0" marR="0" algn="just">
              <a:lnSpc>
                <a:spcPct val="115000"/>
              </a:lnSpc>
              <a:spcBef>
                <a:spcPts val="0"/>
              </a:spcBef>
              <a:spcAft>
                <a:spcPts val="0"/>
              </a:spcAft>
            </a:pPr>
            <a:r>
              <a:rPr lang="en-CA" sz="2000" b="1" dirty="0">
                <a:solidFill>
                  <a:srgbClr val="212529"/>
                </a:solidFill>
                <a:effectLst/>
                <a:latin typeface="Arial" panose="020B0604020202020204" pitchFamily="34" charset="0"/>
                <a:ea typeface="Times New Roman" panose="02020603050405020304" pitchFamily="18" charset="0"/>
                <a:cs typeface="Arial" panose="020B0604020202020204" pitchFamily="34" charset="0"/>
              </a:rPr>
              <a:t>IOS:</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CA" sz="2000" dirty="0">
                <a:solidFill>
                  <a:srgbClr val="212529"/>
                </a:solidFill>
                <a:effectLst/>
                <a:latin typeface="Arial" panose="020B0604020202020204" pitchFamily="34" charset="0"/>
                <a:ea typeface="Times New Roman" panose="02020603050405020304" pitchFamily="18" charset="0"/>
                <a:cs typeface="Arial" panose="020B0604020202020204" pitchFamily="34" charset="0"/>
              </a:rPr>
              <a:t>Version: 11 and above</a:t>
            </a:r>
            <a:endParaRPr lang="en-US" sz="2000" dirty="0">
              <a:solidFill>
                <a:srgbClr val="212529"/>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CA" sz="2000" dirty="0">
                <a:solidFill>
                  <a:srgbClr val="212529"/>
                </a:solidFill>
                <a:effectLst/>
                <a:latin typeface="Arial" panose="020B0604020202020204" pitchFamily="34" charset="0"/>
                <a:ea typeface="Times New Roman" panose="02020603050405020304" pitchFamily="18" charset="0"/>
                <a:cs typeface="Arial" panose="020B0604020202020204" pitchFamily="34" charset="0"/>
              </a:rPr>
              <a:t>Processor: core 2.0 and above</a:t>
            </a:r>
            <a:endParaRPr lang="en-US" sz="2000" dirty="0">
              <a:solidFill>
                <a:srgbClr val="212529"/>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nSpc>
                <a:spcPct val="150000"/>
              </a:lnSpc>
              <a:spcBef>
                <a:spcPts val="0"/>
              </a:spcBef>
              <a:spcAft>
                <a:spcPts val="0"/>
              </a:spcAft>
              <a:buNone/>
            </a:pPr>
            <a:endParaRPr lang="en-US" dirty="0"/>
          </a:p>
        </p:txBody>
      </p:sp>
      <p:sp>
        <p:nvSpPr>
          <p:cNvPr id="4" name="Footer Placeholder 3">
            <a:extLst>
              <a:ext uri="{FF2B5EF4-FFF2-40B4-BE49-F238E27FC236}">
                <a16:creationId xmlns:a16="http://schemas.microsoft.com/office/drawing/2014/main" id="{43D9D263-CA3F-46EB-921E-DE7859E33060}"/>
              </a:ext>
            </a:extLst>
          </p:cNvPr>
          <p:cNvSpPr>
            <a:spLocks noGrp="1"/>
          </p:cNvSpPr>
          <p:nvPr>
            <p:ph type="ftr" sz="quarter" idx="11"/>
          </p:nvPr>
        </p:nvSpPr>
        <p:spPr>
          <a:xfrm>
            <a:off x="4817639" y="6106160"/>
            <a:ext cx="7084177" cy="365125"/>
          </a:xfrm>
        </p:spPr>
        <p:txBody>
          <a:bodyPr/>
          <a:lstStyle/>
          <a:p>
            <a:pPr algn="r"/>
            <a:r>
              <a:rPr lang="en-US" sz="1600" dirty="0">
                <a:solidFill>
                  <a:schemeClr val="tx2">
                    <a:lumMod val="75000"/>
                    <a:lumOff val="25000"/>
                  </a:schemeClr>
                </a:solidFill>
              </a:rPr>
              <a:t>Undergraduate  Final  Year Project Presentation</a:t>
            </a:r>
          </a:p>
          <a:p>
            <a:pPr algn="r"/>
            <a:r>
              <a:rPr lang="en-US" sz="1600" dirty="0">
                <a:solidFill>
                  <a:schemeClr val="tx2">
                    <a:lumMod val="75000"/>
                    <a:lumOff val="25000"/>
                  </a:schemeClr>
                </a:solidFill>
              </a:rPr>
              <a:t>Dated: 19</a:t>
            </a:r>
            <a:r>
              <a:rPr lang="en-US" sz="1600" baseline="30000" dirty="0">
                <a:solidFill>
                  <a:schemeClr val="tx2">
                    <a:lumMod val="75000"/>
                    <a:lumOff val="25000"/>
                  </a:schemeClr>
                </a:solidFill>
              </a:rPr>
              <a:t>th</a:t>
            </a:r>
            <a:r>
              <a:rPr lang="en-US" sz="1600" dirty="0">
                <a:solidFill>
                  <a:schemeClr val="tx2">
                    <a:lumMod val="75000"/>
                    <a:lumOff val="25000"/>
                  </a:schemeClr>
                </a:solidFill>
              </a:rPr>
              <a:t> December,2021 </a:t>
            </a:r>
          </a:p>
          <a:p>
            <a:endParaRPr lang="en-US" dirty="0"/>
          </a:p>
        </p:txBody>
      </p:sp>
    </p:spTree>
    <p:extLst>
      <p:ext uri="{BB962C8B-B14F-4D97-AF65-F5344CB8AC3E}">
        <p14:creationId xmlns:p14="http://schemas.microsoft.com/office/powerpoint/2010/main" val="2243051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125</TotalTime>
  <Words>717</Words>
  <Application>Microsoft Office PowerPoint</Application>
  <PresentationFormat>Widescreen</PresentationFormat>
  <Paragraphs>118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Symbol</vt:lpstr>
      <vt:lpstr>Times</vt:lpstr>
      <vt:lpstr>Wingdings</vt:lpstr>
      <vt:lpstr>Parallax</vt:lpstr>
      <vt:lpstr>PowerPoint Presentation</vt:lpstr>
      <vt:lpstr>Blind Assistant App</vt:lpstr>
      <vt:lpstr>Team Introduction</vt:lpstr>
      <vt:lpstr>Dedication</vt:lpstr>
      <vt:lpstr>Problem Statement</vt:lpstr>
      <vt:lpstr>Proposed Solution</vt:lpstr>
      <vt:lpstr>Objective Of The System</vt:lpstr>
      <vt:lpstr>Product Scope</vt:lpstr>
      <vt:lpstr>Operating Environment</vt:lpstr>
      <vt:lpstr>Development Tools</vt:lpstr>
      <vt:lpstr>Functional Requirements</vt:lpstr>
      <vt:lpstr>Non-Functional Requirements</vt:lpstr>
      <vt:lpstr> App Life Cycle </vt:lpstr>
      <vt:lpstr>Use-Case Diagram</vt:lpstr>
      <vt:lpstr>Future Plans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Raza</dc:creator>
  <cp:lastModifiedBy>Ahmad Raza</cp:lastModifiedBy>
  <cp:revision>2</cp:revision>
  <dcterms:created xsi:type="dcterms:W3CDTF">2021-12-18T16:48:30Z</dcterms:created>
  <dcterms:modified xsi:type="dcterms:W3CDTF">2021-12-19T13:06:17Z</dcterms:modified>
</cp:coreProperties>
</file>