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Lst>
  <p:sldSz cy="5143500" cx="9144000"/>
  <p:notesSz cx="6858000" cy="9144000"/>
  <p:embeddedFontLst>
    <p:embeddedFont>
      <p:font typeface="Corbel"/>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70" roundtripDataSignature="AMtx7mhinYlNI9X7DLvQUxb9/x/tvmOC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6D85E4-FDC3-4540-BCD9-1BCD335CDE0A}">
  <a:tblStyle styleId="{EB6D85E4-FDC3-4540-BCD9-1BCD335CDE0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customschemas.google.com/relationships/presentationmetadata" Target="meta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Corbel-regular.fntdata"/><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Corbel-italic.fntdata"/><Relationship Id="rId23" Type="http://schemas.openxmlformats.org/officeDocument/2006/relationships/slide" Target="slides/slide17.xml"/><Relationship Id="rId67" Type="http://schemas.openxmlformats.org/officeDocument/2006/relationships/font" Target="fonts/Corbel-bold.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Corbel-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65f4bc782_1_2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f65f4bc782_1_2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f61e1197d1_1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f61e1197d1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f61e1197d1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f61e1197d1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f65f4bc782_1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f65f4bc782_1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2" name="Google Shape;48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0" name="Google Shape;51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1" name="Google Shape;53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9" name="Google Shape;53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7" name="Google Shape;54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0" name="Google Shape;56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3" name="Google Shape;57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2" name="Google Shape;58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f74398392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8" name="Google Shape;588;gf74398392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f743983926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4" name="Google Shape;594;gf743983926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f743983926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1" name="Google Shape;601;gf743983926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8" name="Google Shape;60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5" name="Google Shape;61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2" name="Google Shape;62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0" name="Google Shape;630;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65f4bc782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65f4bc782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2" name="Google Shape;642;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f743983926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8" name="Google Shape;648;gf743983926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f743983926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6" name="Google Shape;656;gf743983926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3" name="Google Shape;663;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0" name="Google Shape;67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7" name="Google Shape;67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5" name="Google Shape;685;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7" name="Google Shape;697;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f743983926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3" name="Google Shape;703;gf743983926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f743983926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1" name="Google Shape;711;gf743983926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65f4bc782_1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f65f4bc782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7" name="Google Shape;717;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4" name="Google Shape;724;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9" name="Google Shape;729;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6" name="Google Shape;736;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2" name="Google Shape;742;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9" name="Google Shape;749;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6" name="Google Shape;756;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61" name="Google Shape;761;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f65f4bc7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f65f4bc7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3" name="Google Shape;773;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51"/>
          <p:cNvSpPr/>
          <p:nvPr/>
        </p:nvSpPr>
        <p:spPr>
          <a:xfrm>
            <a:off x="1" y="571500"/>
            <a:ext cx="6856214" cy="4000501"/>
          </a:xfrm>
          <a:prstGeom prst="rect">
            <a:avLst/>
          </a:prstGeom>
          <a:solidFill>
            <a:schemeClr val="accent1">
              <a:alpha val="9450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51"/>
          <p:cNvSpPr/>
          <p:nvPr/>
        </p:nvSpPr>
        <p:spPr>
          <a:xfrm>
            <a:off x="6952697" y="571500"/>
            <a:ext cx="2193989" cy="4000501"/>
          </a:xfrm>
          <a:prstGeom prst="rect">
            <a:avLst/>
          </a:prstGeom>
          <a:solidFill>
            <a:schemeClr val="accent1">
              <a:alpha val="4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51"/>
          <p:cNvSpPr txBox="1"/>
          <p:nvPr>
            <p:ph type="ctrTitle"/>
          </p:nvPr>
        </p:nvSpPr>
        <p:spPr>
          <a:xfrm>
            <a:off x="802386" y="973836"/>
            <a:ext cx="5486400" cy="244144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4425"/>
              <a:buFont typeface="Corbel"/>
              <a:buNone/>
              <a:defRPr sz="4425">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51"/>
          <p:cNvSpPr txBox="1"/>
          <p:nvPr>
            <p:ph idx="1" type="subTitle"/>
          </p:nvPr>
        </p:nvSpPr>
        <p:spPr>
          <a:xfrm>
            <a:off x="825011" y="3502685"/>
            <a:ext cx="54864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900"/>
              </a:spcBef>
              <a:spcAft>
                <a:spcPts val="0"/>
              </a:spcAft>
              <a:buSzPts val="1650"/>
              <a:buNone/>
              <a:defRPr sz="1650" cap="none">
                <a:solidFill>
                  <a:srgbClr val="E9F0F5"/>
                </a:solidFill>
              </a:defRPr>
            </a:lvl1pPr>
            <a:lvl2pPr lvl="1" algn="ctr">
              <a:lnSpc>
                <a:spcPct val="90000"/>
              </a:lnSpc>
              <a:spcBef>
                <a:spcPts val="188"/>
              </a:spcBef>
              <a:spcAft>
                <a:spcPts val="0"/>
              </a:spcAft>
              <a:buSzPts val="1650"/>
              <a:buNone/>
              <a:defRPr sz="1650"/>
            </a:lvl2pPr>
            <a:lvl3pPr lvl="2" algn="ctr">
              <a:lnSpc>
                <a:spcPct val="90000"/>
              </a:lnSpc>
              <a:spcBef>
                <a:spcPts val="188"/>
              </a:spcBef>
              <a:spcAft>
                <a:spcPts val="0"/>
              </a:spcAft>
              <a:buSzPts val="1650"/>
              <a:buNone/>
              <a:defRPr sz="1650"/>
            </a:lvl3pPr>
            <a:lvl4pPr lvl="3" algn="ctr">
              <a:lnSpc>
                <a:spcPct val="90000"/>
              </a:lnSpc>
              <a:spcBef>
                <a:spcPts val="188"/>
              </a:spcBef>
              <a:spcAft>
                <a:spcPts val="0"/>
              </a:spcAft>
              <a:buSzPts val="1500"/>
              <a:buNone/>
              <a:defRPr sz="1500"/>
            </a:lvl4pPr>
            <a:lvl5pPr lvl="4" algn="ctr">
              <a:lnSpc>
                <a:spcPct val="90000"/>
              </a:lnSpc>
              <a:spcBef>
                <a:spcPts val="188"/>
              </a:spcBef>
              <a:spcAft>
                <a:spcPts val="0"/>
              </a:spcAft>
              <a:buSzPts val="1500"/>
              <a:buNone/>
              <a:defRPr sz="1500"/>
            </a:lvl5pPr>
            <a:lvl6pPr lvl="5" algn="ctr">
              <a:lnSpc>
                <a:spcPct val="90000"/>
              </a:lnSpc>
              <a:spcBef>
                <a:spcPts val="188"/>
              </a:spcBef>
              <a:spcAft>
                <a:spcPts val="0"/>
              </a:spcAft>
              <a:buSzPts val="1500"/>
              <a:buNone/>
              <a:defRPr sz="1500"/>
            </a:lvl6pPr>
            <a:lvl7pPr lvl="6" algn="ctr">
              <a:lnSpc>
                <a:spcPct val="90000"/>
              </a:lnSpc>
              <a:spcBef>
                <a:spcPts val="188"/>
              </a:spcBef>
              <a:spcAft>
                <a:spcPts val="0"/>
              </a:spcAft>
              <a:buSzPts val="1500"/>
              <a:buNone/>
              <a:defRPr sz="1500"/>
            </a:lvl7pPr>
            <a:lvl8pPr lvl="7" algn="ctr">
              <a:lnSpc>
                <a:spcPct val="90000"/>
              </a:lnSpc>
              <a:spcBef>
                <a:spcPts val="188"/>
              </a:spcBef>
              <a:spcAft>
                <a:spcPts val="0"/>
              </a:spcAft>
              <a:buSzPts val="1500"/>
              <a:buNone/>
              <a:defRPr sz="1500"/>
            </a:lvl8pPr>
            <a:lvl9pPr lvl="8" algn="ctr">
              <a:lnSpc>
                <a:spcPct val="90000"/>
              </a:lnSpc>
              <a:spcBef>
                <a:spcPts val="188"/>
              </a:spcBef>
              <a:spcAft>
                <a:spcPts val="188"/>
              </a:spcAft>
              <a:buSzPts val="1500"/>
              <a:buNone/>
              <a:defRPr sz="1500"/>
            </a:lvl9pPr>
          </a:lstStyle>
          <a:p/>
        </p:txBody>
      </p:sp>
      <p:sp>
        <p:nvSpPr>
          <p:cNvPr id="18" name="Google Shape;18;p51"/>
          <p:cNvSpPr txBox="1"/>
          <p:nvPr>
            <p:ph idx="10" type="dt"/>
          </p:nvPr>
        </p:nvSpPr>
        <p:spPr>
          <a:xfrm>
            <a:off x="196849"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1"/>
          <p:cNvSpPr txBox="1"/>
          <p:nvPr>
            <p:ph idx="11" type="ftr"/>
          </p:nvPr>
        </p:nvSpPr>
        <p:spPr>
          <a:xfrm>
            <a:off x="2901951" y="4767263"/>
            <a:ext cx="4433638"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1"/>
          <p:cNvSpPr txBox="1"/>
          <p:nvPr>
            <p:ph idx="12" type="sldNum"/>
          </p:nvPr>
        </p:nvSpPr>
        <p:spPr>
          <a:xfrm>
            <a:off x="7975602" y="4767263"/>
            <a:ext cx="114819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60"/>
          <p:cNvSpPr txBox="1"/>
          <p:nvPr>
            <p:ph type="title"/>
          </p:nvPr>
        </p:nvSpPr>
        <p:spPr>
          <a:xfrm>
            <a:off x="189689" y="842878"/>
            <a:ext cx="2210612" cy="34508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60"/>
          <p:cNvSpPr txBox="1"/>
          <p:nvPr>
            <p:ph idx="10" type="dt"/>
          </p:nvPr>
        </p:nvSpPr>
        <p:spPr>
          <a:xfrm>
            <a:off x="196849"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60"/>
          <p:cNvSpPr txBox="1"/>
          <p:nvPr>
            <p:ph idx="11" type="ftr"/>
          </p:nvPr>
        </p:nvSpPr>
        <p:spPr>
          <a:xfrm>
            <a:off x="2901951" y="4767263"/>
            <a:ext cx="4433638"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60"/>
          <p:cNvSpPr txBox="1"/>
          <p:nvPr>
            <p:ph idx="12" type="sldNum"/>
          </p:nvPr>
        </p:nvSpPr>
        <p:spPr>
          <a:xfrm>
            <a:off x="7975602" y="4767263"/>
            <a:ext cx="114819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61"/>
          <p:cNvSpPr txBox="1"/>
          <p:nvPr>
            <p:ph type="title"/>
          </p:nvPr>
        </p:nvSpPr>
        <p:spPr>
          <a:xfrm>
            <a:off x="192024" y="857250"/>
            <a:ext cx="2125980" cy="178308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61"/>
          <p:cNvSpPr txBox="1"/>
          <p:nvPr>
            <p:ph idx="1" type="body"/>
          </p:nvPr>
        </p:nvSpPr>
        <p:spPr>
          <a:xfrm>
            <a:off x="2900934" y="651510"/>
            <a:ext cx="5486400" cy="3840480"/>
          </a:xfrm>
          <a:prstGeom prst="rect">
            <a:avLst/>
          </a:prstGeom>
          <a:noFill/>
          <a:ln>
            <a:noFill/>
          </a:ln>
        </p:spPr>
        <p:txBody>
          <a:bodyPr anchorCtr="0" anchor="ctr" bIns="45700" lIns="91425" spcFirstLastPara="1" rIns="91425" wrap="square" tIns="45700">
            <a:normAutofit/>
          </a:bodyPr>
          <a:lstStyle>
            <a:lvl1pPr indent="-323850" lvl="0" marL="457200" algn="l">
              <a:lnSpc>
                <a:spcPct val="90000"/>
              </a:lnSpc>
              <a:spcBef>
                <a:spcPts val="900"/>
              </a:spcBef>
              <a:spcAft>
                <a:spcPts val="0"/>
              </a:spcAft>
              <a:buSzPts val="1500"/>
              <a:buChar char="●"/>
              <a:defRPr sz="1500"/>
            </a:lvl1pPr>
            <a:lvl2pPr indent="-314325" lvl="1" marL="914400" algn="l">
              <a:lnSpc>
                <a:spcPct val="90000"/>
              </a:lnSpc>
              <a:spcBef>
                <a:spcPts val="188"/>
              </a:spcBef>
              <a:spcAft>
                <a:spcPts val="0"/>
              </a:spcAft>
              <a:buSzPts val="1350"/>
              <a:buChar char="●"/>
              <a:defRPr sz="1350"/>
            </a:lvl2pPr>
            <a:lvl3pPr indent="-304800" lvl="2" marL="1371600" algn="l">
              <a:lnSpc>
                <a:spcPct val="90000"/>
              </a:lnSpc>
              <a:spcBef>
                <a:spcPts val="188"/>
              </a:spcBef>
              <a:spcAft>
                <a:spcPts val="0"/>
              </a:spcAft>
              <a:buSzPts val="1200"/>
              <a:buChar char="●"/>
              <a:defRPr sz="1200"/>
            </a:lvl3pPr>
            <a:lvl4pPr indent="-295275" lvl="3" marL="1828800" algn="l">
              <a:lnSpc>
                <a:spcPct val="90000"/>
              </a:lnSpc>
              <a:spcBef>
                <a:spcPts val="188"/>
              </a:spcBef>
              <a:spcAft>
                <a:spcPts val="0"/>
              </a:spcAft>
              <a:buSzPts val="1050"/>
              <a:buChar char="●"/>
              <a:defRPr sz="1050"/>
            </a:lvl4pPr>
            <a:lvl5pPr indent="-295275" lvl="4" marL="2286000" algn="l">
              <a:lnSpc>
                <a:spcPct val="90000"/>
              </a:lnSpc>
              <a:spcBef>
                <a:spcPts val="188"/>
              </a:spcBef>
              <a:spcAft>
                <a:spcPts val="0"/>
              </a:spcAft>
              <a:buSzPts val="1050"/>
              <a:buChar char="●"/>
              <a:defRPr sz="1050"/>
            </a:lvl5pPr>
            <a:lvl6pPr indent="-295275" lvl="5" marL="2743200" algn="l">
              <a:lnSpc>
                <a:spcPct val="90000"/>
              </a:lnSpc>
              <a:spcBef>
                <a:spcPts val="188"/>
              </a:spcBef>
              <a:spcAft>
                <a:spcPts val="0"/>
              </a:spcAft>
              <a:buSzPts val="1050"/>
              <a:buChar char="●"/>
              <a:defRPr sz="1050"/>
            </a:lvl6pPr>
            <a:lvl7pPr indent="-295275" lvl="6" marL="3200400" algn="l">
              <a:lnSpc>
                <a:spcPct val="90000"/>
              </a:lnSpc>
              <a:spcBef>
                <a:spcPts val="188"/>
              </a:spcBef>
              <a:spcAft>
                <a:spcPts val="0"/>
              </a:spcAft>
              <a:buSzPts val="1050"/>
              <a:buChar char="●"/>
              <a:defRPr sz="1050"/>
            </a:lvl7pPr>
            <a:lvl8pPr indent="-295275" lvl="7" marL="3657600" algn="l">
              <a:lnSpc>
                <a:spcPct val="90000"/>
              </a:lnSpc>
              <a:spcBef>
                <a:spcPts val="188"/>
              </a:spcBef>
              <a:spcAft>
                <a:spcPts val="0"/>
              </a:spcAft>
              <a:buSzPts val="1050"/>
              <a:buChar char="●"/>
              <a:defRPr sz="1050"/>
            </a:lvl8pPr>
            <a:lvl9pPr indent="-295275" lvl="8" marL="4114800" algn="l">
              <a:lnSpc>
                <a:spcPct val="90000"/>
              </a:lnSpc>
              <a:spcBef>
                <a:spcPts val="188"/>
              </a:spcBef>
              <a:spcAft>
                <a:spcPts val="188"/>
              </a:spcAft>
              <a:buSzPts val="1050"/>
              <a:buChar char="●"/>
              <a:defRPr sz="1050"/>
            </a:lvl9pPr>
          </a:lstStyle>
          <a:p/>
        </p:txBody>
      </p:sp>
      <p:sp>
        <p:nvSpPr>
          <p:cNvPr id="71" name="Google Shape;71;p61"/>
          <p:cNvSpPr txBox="1"/>
          <p:nvPr>
            <p:ph idx="2" type="body"/>
          </p:nvPr>
        </p:nvSpPr>
        <p:spPr>
          <a:xfrm>
            <a:off x="192024" y="2620632"/>
            <a:ext cx="2125980" cy="174149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900"/>
              </a:spcBef>
              <a:spcAft>
                <a:spcPts val="0"/>
              </a:spcAft>
              <a:buSzPts val="1050"/>
              <a:buNone/>
              <a:defRPr sz="1050">
                <a:solidFill>
                  <a:srgbClr val="FFFFFF"/>
                </a:solidFill>
              </a:defRPr>
            </a:lvl1pPr>
            <a:lvl2pPr indent="-228600" lvl="1" marL="914400" algn="l">
              <a:lnSpc>
                <a:spcPct val="90000"/>
              </a:lnSpc>
              <a:spcBef>
                <a:spcPts val="188"/>
              </a:spcBef>
              <a:spcAft>
                <a:spcPts val="0"/>
              </a:spcAft>
              <a:buSzPts val="900"/>
              <a:buNone/>
              <a:defRPr sz="900"/>
            </a:lvl2pPr>
            <a:lvl3pPr indent="-228600" lvl="2" marL="1371600" algn="l">
              <a:lnSpc>
                <a:spcPct val="90000"/>
              </a:lnSpc>
              <a:spcBef>
                <a:spcPts val="188"/>
              </a:spcBef>
              <a:spcAft>
                <a:spcPts val="0"/>
              </a:spcAft>
              <a:buSzPts val="750"/>
              <a:buNone/>
              <a:defRPr sz="750"/>
            </a:lvl3pPr>
            <a:lvl4pPr indent="-228600" lvl="3" marL="1828800" algn="l">
              <a:lnSpc>
                <a:spcPct val="90000"/>
              </a:lnSpc>
              <a:spcBef>
                <a:spcPts val="188"/>
              </a:spcBef>
              <a:spcAft>
                <a:spcPts val="0"/>
              </a:spcAft>
              <a:buSzPts val="675"/>
              <a:buNone/>
              <a:defRPr sz="675"/>
            </a:lvl4pPr>
            <a:lvl5pPr indent="-228600" lvl="4" marL="2286000" algn="l">
              <a:lnSpc>
                <a:spcPct val="90000"/>
              </a:lnSpc>
              <a:spcBef>
                <a:spcPts val="188"/>
              </a:spcBef>
              <a:spcAft>
                <a:spcPts val="0"/>
              </a:spcAft>
              <a:buSzPts val="675"/>
              <a:buNone/>
              <a:defRPr sz="675"/>
            </a:lvl5pPr>
            <a:lvl6pPr indent="-228600" lvl="5" marL="2743200" algn="l">
              <a:lnSpc>
                <a:spcPct val="90000"/>
              </a:lnSpc>
              <a:spcBef>
                <a:spcPts val="188"/>
              </a:spcBef>
              <a:spcAft>
                <a:spcPts val="0"/>
              </a:spcAft>
              <a:buSzPts val="675"/>
              <a:buNone/>
              <a:defRPr sz="675"/>
            </a:lvl6pPr>
            <a:lvl7pPr indent="-228600" lvl="6" marL="3200400" algn="l">
              <a:lnSpc>
                <a:spcPct val="90000"/>
              </a:lnSpc>
              <a:spcBef>
                <a:spcPts val="188"/>
              </a:spcBef>
              <a:spcAft>
                <a:spcPts val="0"/>
              </a:spcAft>
              <a:buSzPts val="675"/>
              <a:buNone/>
              <a:defRPr sz="675"/>
            </a:lvl7pPr>
            <a:lvl8pPr indent="-228600" lvl="7" marL="3657600" algn="l">
              <a:lnSpc>
                <a:spcPct val="90000"/>
              </a:lnSpc>
              <a:spcBef>
                <a:spcPts val="188"/>
              </a:spcBef>
              <a:spcAft>
                <a:spcPts val="0"/>
              </a:spcAft>
              <a:buSzPts val="675"/>
              <a:buNone/>
              <a:defRPr sz="675"/>
            </a:lvl8pPr>
            <a:lvl9pPr indent="-228600" lvl="8" marL="4114800" algn="l">
              <a:lnSpc>
                <a:spcPct val="90000"/>
              </a:lnSpc>
              <a:spcBef>
                <a:spcPts val="188"/>
              </a:spcBef>
              <a:spcAft>
                <a:spcPts val="188"/>
              </a:spcAft>
              <a:buSzPts val="675"/>
              <a:buNone/>
              <a:defRPr sz="675"/>
            </a:lvl9pPr>
          </a:lstStyle>
          <a:p/>
        </p:txBody>
      </p:sp>
      <p:sp>
        <p:nvSpPr>
          <p:cNvPr id="72" name="Google Shape;72;p61"/>
          <p:cNvSpPr txBox="1"/>
          <p:nvPr>
            <p:ph idx="10" type="dt"/>
          </p:nvPr>
        </p:nvSpPr>
        <p:spPr>
          <a:xfrm>
            <a:off x="196849"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61"/>
          <p:cNvSpPr txBox="1"/>
          <p:nvPr>
            <p:ph idx="11" type="ftr"/>
          </p:nvPr>
        </p:nvSpPr>
        <p:spPr>
          <a:xfrm>
            <a:off x="2901951" y="4767263"/>
            <a:ext cx="4433638"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61"/>
          <p:cNvSpPr txBox="1"/>
          <p:nvPr>
            <p:ph idx="12" type="sldNum"/>
          </p:nvPr>
        </p:nvSpPr>
        <p:spPr>
          <a:xfrm>
            <a:off x="7975602" y="4767263"/>
            <a:ext cx="114819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62"/>
          <p:cNvSpPr txBox="1"/>
          <p:nvPr>
            <p:ph type="title"/>
          </p:nvPr>
        </p:nvSpPr>
        <p:spPr>
          <a:xfrm>
            <a:off x="192024" y="857250"/>
            <a:ext cx="2125980" cy="178308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62"/>
          <p:cNvSpPr/>
          <p:nvPr>
            <p:ph idx="2" type="pic"/>
          </p:nvPr>
        </p:nvSpPr>
        <p:spPr>
          <a:xfrm>
            <a:off x="2677983" y="575564"/>
            <a:ext cx="6086423" cy="3998214"/>
          </a:xfrm>
          <a:prstGeom prst="rect">
            <a:avLst/>
          </a:prstGeom>
          <a:solidFill>
            <a:srgbClr val="7F7F7F"/>
          </a:solidFill>
          <a:ln>
            <a:noFill/>
          </a:ln>
        </p:spPr>
      </p:sp>
      <p:sp>
        <p:nvSpPr>
          <p:cNvPr id="78" name="Google Shape;78;p62"/>
          <p:cNvSpPr txBox="1"/>
          <p:nvPr>
            <p:ph idx="1" type="body"/>
          </p:nvPr>
        </p:nvSpPr>
        <p:spPr>
          <a:xfrm>
            <a:off x="192024" y="2619756"/>
            <a:ext cx="2125980" cy="174193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900"/>
              </a:spcBef>
              <a:spcAft>
                <a:spcPts val="0"/>
              </a:spcAft>
              <a:buSzPts val="1050"/>
              <a:buNone/>
              <a:defRPr sz="1050">
                <a:solidFill>
                  <a:srgbClr val="FFFFFF"/>
                </a:solidFill>
              </a:defRPr>
            </a:lvl1pPr>
            <a:lvl2pPr indent="-228600" lvl="1" marL="914400" algn="l">
              <a:lnSpc>
                <a:spcPct val="90000"/>
              </a:lnSpc>
              <a:spcBef>
                <a:spcPts val="188"/>
              </a:spcBef>
              <a:spcAft>
                <a:spcPts val="0"/>
              </a:spcAft>
              <a:buSzPts val="900"/>
              <a:buNone/>
              <a:defRPr sz="900"/>
            </a:lvl2pPr>
            <a:lvl3pPr indent="-228600" lvl="2" marL="1371600" algn="l">
              <a:lnSpc>
                <a:spcPct val="90000"/>
              </a:lnSpc>
              <a:spcBef>
                <a:spcPts val="188"/>
              </a:spcBef>
              <a:spcAft>
                <a:spcPts val="0"/>
              </a:spcAft>
              <a:buSzPts val="750"/>
              <a:buNone/>
              <a:defRPr sz="750"/>
            </a:lvl3pPr>
            <a:lvl4pPr indent="-228600" lvl="3" marL="1828800" algn="l">
              <a:lnSpc>
                <a:spcPct val="90000"/>
              </a:lnSpc>
              <a:spcBef>
                <a:spcPts val="188"/>
              </a:spcBef>
              <a:spcAft>
                <a:spcPts val="0"/>
              </a:spcAft>
              <a:buSzPts val="675"/>
              <a:buNone/>
              <a:defRPr sz="675"/>
            </a:lvl4pPr>
            <a:lvl5pPr indent="-228600" lvl="4" marL="2286000" algn="l">
              <a:lnSpc>
                <a:spcPct val="90000"/>
              </a:lnSpc>
              <a:spcBef>
                <a:spcPts val="188"/>
              </a:spcBef>
              <a:spcAft>
                <a:spcPts val="0"/>
              </a:spcAft>
              <a:buSzPts val="675"/>
              <a:buNone/>
              <a:defRPr sz="675"/>
            </a:lvl5pPr>
            <a:lvl6pPr indent="-228600" lvl="5" marL="2743200" algn="l">
              <a:lnSpc>
                <a:spcPct val="90000"/>
              </a:lnSpc>
              <a:spcBef>
                <a:spcPts val="188"/>
              </a:spcBef>
              <a:spcAft>
                <a:spcPts val="0"/>
              </a:spcAft>
              <a:buSzPts val="675"/>
              <a:buNone/>
              <a:defRPr sz="675"/>
            </a:lvl6pPr>
            <a:lvl7pPr indent="-228600" lvl="6" marL="3200400" algn="l">
              <a:lnSpc>
                <a:spcPct val="90000"/>
              </a:lnSpc>
              <a:spcBef>
                <a:spcPts val="188"/>
              </a:spcBef>
              <a:spcAft>
                <a:spcPts val="0"/>
              </a:spcAft>
              <a:buSzPts val="675"/>
              <a:buNone/>
              <a:defRPr sz="675"/>
            </a:lvl7pPr>
            <a:lvl8pPr indent="-228600" lvl="7" marL="3657600" algn="l">
              <a:lnSpc>
                <a:spcPct val="90000"/>
              </a:lnSpc>
              <a:spcBef>
                <a:spcPts val="188"/>
              </a:spcBef>
              <a:spcAft>
                <a:spcPts val="0"/>
              </a:spcAft>
              <a:buSzPts val="675"/>
              <a:buNone/>
              <a:defRPr sz="675"/>
            </a:lvl8pPr>
            <a:lvl9pPr indent="-228600" lvl="8" marL="4114800" algn="l">
              <a:lnSpc>
                <a:spcPct val="90000"/>
              </a:lnSpc>
              <a:spcBef>
                <a:spcPts val="188"/>
              </a:spcBef>
              <a:spcAft>
                <a:spcPts val="188"/>
              </a:spcAft>
              <a:buSzPts val="675"/>
              <a:buNone/>
              <a:defRPr sz="675"/>
            </a:lvl9pPr>
          </a:lstStyle>
          <a:p/>
        </p:txBody>
      </p:sp>
      <p:sp>
        <p:nvSpPr>
          <p:cNvPr id="79" name="Google Shape;79;p62"/>
          <p:cNvSpPr txBox="1"/>
          <p:nvPr>
            <p:ph idx="10" type="dt"/>
          </p:nvPr>
        </p:nvSpPr>
        <p:spPr>
          <a:xfrm>
            <a:off x="196849"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62"/>
          <p:cNvSpPr txBox="1"/>
          <p:nvPr>
            <p:ph idx="11" type="ftr"/>
          </p:nvPr>
        </p:nvSpPr>
        <p:spPr>
          <a:xfrm>
            <a:off x="2624326" y="4767263"/>
            <a:ext cx="4433638"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62"/>
          <p:cNvSpPr txBox="1"/>
          <p:nvPr>
            <p:ph idx="12" type="sldNum"/>
          </p:nvPr>
        </p:nvSpPr>
        <p:spPr>
          <a:xfrm>
            <a:off x="7975602" y="4767263"/>
            <a:ext cx="114819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63"/>
          <p:cNvSpPr txBox="1"/>
          <p:nvPr>
            <p:ph type="title"/>
          </p:nvPr>
        </p:nvSpPr>
        <p:spPr>
          <a:xfrm>
            <a:off x="189689" y="842878"/>
            <a:ext cx="2210612" cy="34508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63"/>
          <p:cNvSpPr txBox="1"/>
          <p:nvPr>
            <p:ph idx="1" type="body"/>
          </p:nvPr>
        </p:nvSpPr>
        <p:spPr>
          <a:xfrm rot="5400000">
            <a:off x="3724911" y="-174879"/>
            <a:ext cx="3840480" cy="5486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900"/>
              </a:spcBef>
              <a:spcAft>
                <a:spcPts val="0"/>
              </a:spcAft>
              <a:buSzPts val="1800"/>
              <a:buChar char="●"/>
              <a:defRPr/>
            </a:lvl1pPr>
            <a:lvl2pPr indent="-342900" lvl="1" marL="914400" algn="l">
              <a:lnSpc>
                <a:spcPct val="90000"/>
              </a:lnSpc>
              <a:spcBef>
                <a:spcPts val="188"/>
              </a:spcBef>
              <a:spcAft>
                <a:spcPts val="0"/>
              </a:spcAft>
              <a:buSzPts val="1800"/>
              <a:buChar char="●"/>
              <a:defRPr/>
            </a:lvl2pPr>
            <a:lvl3pPr indent="-342900" lvl="2" marL="1371600" algn="l">
              <a:lnSpc>
                <a:spcPct val="90000"/>
              </a:lnSpc>
              <a:spcBef>
                <a:spcPts val="188"/>
              </a:spcBef>
              <a:spcAft>
                <a:spcPts val="0"/>
              </a:spcAft>
              <a:buSzPts val="1800"/>
              <a:buChar char="●"/>
              <a:defRPr/>
            </a:lvl3pPr>
            <a:lvl4pPr indent="-342900" lvl="3" marL="1828800" algn="l">
              <a:lnSpc>
                <a:spcPct val="90000"/>
              </a:lnSpc>
              <a:spcBef>
                <a:spcPts val="188"/>
              </a:spcBef>
              <a:spcAft>
                <a:spcPts val="0"/>
              </a:spcAft>
              <a:buSzPts val="1800"/>
              <a:buChar char="●"/>
              <a:defRPr/>
            </a:lvl4pPr>
            <a:lvl5pPr indent="-342900" lvl="4" marL="2286000" algn="l">
              <a:lnSpc>
                <a:spcPct val="90000"/>
              </a:lnSpc>
              <a:spcBef>
                <a:spcPts val="188"/>
              </a:spcBef>
              <a:spcAft>
                <a:spcPts val="0"/>
              </a:spcAft>
              <a:buSzPts val="1800"/>
              <a:buChar char="●"/>
              <a:defRPr/>
            </a:lvl5pPr>
            <a:lvl6pPr indent="-342900" lvl="5" marL="2743200" algn="l">
              <a:lnSpc>
                <a:spcPct val="90000"/>
              </a:lnSpc>
              <a:spcBef>
                <a:spcPts val="188"/>
              </a:spcBef>
              <a:spcAft>
                <a:spcPts val="0"/>
              </a:spcAft>
              <a:buSzPts val="1800"/>
              <a:buChar char="●"/>
              <a:defRPr/>
            </a:lvl6pPr>
            <a:lvl7pPr indent="-342900" lvl="6" marL="3200400" algn="l">
              <a:lnSpc>
                <a:spcPct val="90000"/>
              </a:lnSpc>
              <a:spcBef>
                <a:spcPts val="188"/>
              </a:spcBef>
              <a:spcAft>
                <a:spcPts val="0"/>
              </a:spcAft>
              <a:buSzPts val="1800"/>
              <a:buChar char="●"/>
              <a:defRPr/>
            </a:lvl7pPr>
            <a:lvl8pPr indent="-342900" lvl="7" marL="3657600" algn="l">
              <a:lnSpc>
                <a:spcPct val="90000"/>
              </a:lnSpc>
              <a:spcBef>
                <a:spcPts val="188"/>
              </a:spcBef>
              <a:spcAft>
                <a:spcPts val="0"/>
              </a:spcAft>
              <a:buSzPts val="1800"/>
              <a:buChar char="●"/>
              <a:defRPr/>
            </a:lvl8pPr>
            <a:lvl9pPr indent="-342900" lvl="8" marL="4114800" algn="l">
              <a:lnSpc>
                <a:spcPct val="90000"/>
              </a:lnSpc>
              <a:spcBef>
                <a:spcPts val="188"/>
              </a:spcBef>
              <a:spcAft>
                <a:spcPts val="188"/>
              </a:spcAft>
              <a:buSzPts val="1800"/>
              <a:buChar char="●"/>
              <a:defRPr/>
            </a:lvl9pPr>
          </a:lstStyle>
          <a:p/>
        </p:txBody>
      </p:sp>
      <p:sp>
        <p:nvSpPr>
          <p:cNvPr id="85" name="Google Shape;85;p63"/>
          <p:cNvSpPr txBox="1"/>
          <p:nvPr>
            <p:ph idx="10" type="dt"/>
          </p:nvPr>
        </p:nvSpPr>
        <p:spPr>
          <a:xfrm>
            <a:off x="196849"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63"/>
          <p:cNvSpPr txBox="1"/>
          <p:nvPr>
            <p:ph idx="11" type="ftr"/>
          </p:nvPr>
        </p:nvSpPr>
        <p:spPr>
          <a:xfrm>
            <a:off x="2901951" y="4767263"/>
            <a:ext cx="4433638"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63"/>
          <p:cNvSpPr txBox="1"/>
          <p:nvPr>
            <p:ph idx="12" type="sldNum"/>
          </p:nvPr>
        </p:nvSpPr>
        <p:spPr>
          <a:xfrm>
            <a:off x="7975602" y="4767263"/>
            <a:ext cx="114819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64"/>
          <p:cNvSpPr txBox="1"/>
          <p:nvPr>
            <p:ph type="title"/>
          </p:nvPr>
        </p:nvSpPr>
        <p:spPr>
          <a:xfrm rot="5400000">
            <a:off x="-514350" y="1543050"/>
            <a:ext cx="3714750" cy="21145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64"/>
          <p:cNvSpPr txBox="1"/>
          <p:nvPr>
            <p:ph idx="1" type="body"/>
          </p:nvPr>
        </p:nvSpPr>
        <p:spPr>
          <a:xfrm rot="5400000">
            <a:off x="3723895" y="-171450"/>
            <a:ext cx="3840480" cy="5486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900"/>
              </a:spcBef>
              <a:spcAft>
                <a:spcPts val="0"/>
              </a:spcAft>
              <a:buSzPts val="1800"/>
              <a:buChar char="●"/>
              <a:defRPr/>
            </a:lvl1pPr>
            <a:lvl2pPr indent="-342900" lvl="1" marL="914400" algn="l">
              <a:lnSpc>
                <a:spcPct val="90000"/>
              </a:lnSpc>
              <a:spcBef>
                <a:spcPts val="188"/>
              </a:spcBef>
              <a:spcAft>
                <a:spcPts val="0"/>
              </a:spcAft>
              <a:buSzPts val="1800"/>
              <a:buChar char="●"/>
              <a:defRPr/>
            </a:lvl2pPr>
            <a:lvl3pPr indent="-342900" lvl="2" marL="1371600" algn="l">
              <a:lnSpc>
                <a:spcPct val="90000"/>
              </a:lnSpc>
              <a:spcBef>
                <a:spcPts val="188"/>
              </a:spcBef>
              <a:spcAft>
                <a:spcPts val="0"/>
              </a:spcAft>
              <a:buSzPts val="1800"/>
              <a:buChar char="●"/>
              <a:defRPr/>
            </a:lvl3pPr>
            <a:lvl4pPr indent="-342900" lvl="3" marL="1828800" algn="l">
              <a:lnSpc>
                <a:spcPct val="90000"/>
              </a:lnSpc>
              <a:spcBef>
                <a:spcPts val="188"/>
              </a:spcBef>
              <a:spcAft>
                <a:spcPts val="0"/>
              </a:spcAft>
              <a:buSzPts val="1800"/>
              <a:buChar char="●"/>
              <a:defRPr/>
            </a:lvl4pPr>
            <a:lvl5pPr indent="-342900" lvl="4" marL="2286000" algn="l">
              <a:lnSpc>
                <a:spcPct val="90000"/>
              </a:lnSpc>
              <a:spcBef>
                <a:spcPts val="188"/>
              </a:spcBef>
              <a:spcAft>
                <a:spcPts val="0"/>
              </a:spcAft>
              <a:buSzPts val="1800"/>
              <a:buChar char="●"/>
              <a:defRPr/>
            </a:lvl5pPr>
            <a:lvl6pPr indent="-342900" lvl="5" marL="2743200" algn="l">
              <a:lnSpc>
                <a:spcPct val="90000"/>
              </a:lnSpc>
              <a:spcBef>
                <a:spcPts val="188"/>
              </a:spcBef>
              <a:spcAft>
                <a:spcPts val="0"/>
              </a:spcAft>
              <a:buSzPts val="1800"/>
              <a:buChar char="●"/>
              <a:defRPr/>
            </a:lvl6pPr>
            <a:lvl7pPr indent="-342900" lvl="6" marL="3200400" algn="l">
              <a:lnSpc>
                <a:spcPct val="90000"/>
              </a:lnSpc>
              <a:spcBef>
                <a:spcPts val="188"/>
              </a:spcBef>
              <a:spcAft>
                <a:spcPts val="0"/>
              </a:spcAft>
              <a:buSzPts val="1800"/>
              <a:buChar char="●"/>
              <a:defRPr/>
            </a:lvl7pPr>
            <a:lvl8pPr indent="-342900" lvl="7" marL="3657600" algn="l">
              <a:lnSpc>
                <a:spcPct val="90000"/>
              </a:lnSpc>
              <a:spcBef>
                <a:spcPts val="188"/>
              </a:spcBef>
              <a:spcAft>
                <a:spcPts val="0"/>
              </a:spcAft>
              <a:buSzPts val="1800"/>
              <a:buChar char="●"/>
              <a:defRPr/>
            </a:lvl8pPr>
            <a:lvl9pPr indent="-342900" lvl="8" marL="4114800" algn="l">
              <a:lnSpc>
                <a:spcPct val="90000"/>
              </a:lnSpc>
              <a:spcBef>
                <a:spcPts val="188"/>
              </a:spcBef>
              <a:spcAft>
                <a:spcPts val="188"/>
              </a:spcAft>
              <a:buSzPts val="1800"/>
              <a:buChar char="●"/>
              <a:defRPr/>
            </a:lvl9pPr>
          </a:lstStyle>
          <a:p/>
        </p:txBody>
      </p:sp>
      <p:sp>
        <p:nvSpPr>
          <p:cNvPr id="91" name="Google Shape;91;p64"/>
          <p:cNvSpPr txBox="1"/>
          <p:nvPr>
            <p:ph idx="10" type="dt"/>
          </p:nvPr>
        </p:nvSpPr>
        <p:spPr>
          <a:xfrm>
            <a:off x="196849"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64"/>
          <p:cNvSpPr txBox="1"/>
          <p:nvPr>
            <p:ph idx="11" type="ftr"/>
          </p:nvPr>
        </p:nvSpPr>
        <p:spPr>
          <a:xfrm>
            <a:off x="2901951" y="4767263"/>
            <a:ext cx="4433638"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64"/>
          <p:cNvSpPr txBox="1"/>
          <p:nvPr>
            <p:ph idx="12" type="sldNum"/>
          </p:nvPr>
        </p:nvSpPr>
        <p:spPr>
          <a:xfrm>
            <a:off x="7975602" y="4767263"/>
            <a:ext cx="114819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94" name="Shape 94"/>
        <p:cNvGrpSpPr/>
        <p:nvPr/>
      </p:nvGrpSpPr>
      <p:grpSpPr>
        <a:xfrm>
          <a:off x="0" y="0"/>
          <a:ext cx="0" cy="0"/>
          <a:chOff x="0" y="0"/>
          <a:chExt cx="0" cy="0"/>
        </a:xfrm>
      </p:grpSpPr>
      <p:sp>
        <p:nvSpPr>
          <p:cNvPr id="95" name="Google Shape;95;p6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90000"/>
              </a:lnSpc>
              <a:spcBef>
                <a:spcPts val="0"/>
              </a:spcBef>
              <a:spcAft>
                <a:spcPts val="0"/>
              </a:spcAft>
              <a:buClr>
                <a:srgbClr val="FFFFFF"/>
              </a:buClr>
              <a:buSzPts val="2400"/>
              <a:buFont typeface="Corbel"/>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65"/>
          <p:cNvSpPr txBox="1"/>
          <p:nvPr>
            <p:ph idx="1" type="body"/>
          </p:nvPr>
        </p:nvSpPr>
        <p:spPr>
          <a:xfrm>
            <a:off x="311700" y="1640350"/>
            <a:ext cx="2808000" cy="2928900"/>
          </a:xfrm>
          <a:prstGeom prst="rect">
            <a:avLst/>
          </a:prstGeom>
          <a:noFill/>
          <a:ln>
            <a:noFill/>
          </a:ln>
        </p:spPr>
        <p:txBody>
          <a:bodyPr anchorCtr="0" anchor="t" bIns="91425" lIns="91425" spcFirstLastPara="1" rIns="91425" wrap="square" tIns="91425">
            <a:normAutofit/>
          </a:bodyPr>
          <a:lstStyle>
            <a:lvl1pPr indent="-304800" lvl="0" marL="457200" algn="l">
              <a:lnSpc>
                <a:spcPct val="90000"/>
              </a:lnSpc>
              <a:spcBef>
                <a:spcPts val="0"/>
              </a:spcBef>
              <a:spcAft>
                <a:spcPts val="0"/>
              </a:spcAft>
              <a:buSzPts val="1200"/>
              <a:buChar char="●"/>
              <a:defRPr sz="1200"/>
            </a:lvl1pPr>
            <a:lvl2pPr indent="-304800" lvl="1" marL="914400" algn="l">
              <a:lnSpc>
                <a:spcPct val="90000"/>
              </a:lnSpc>
              <a:spcBef>
                <a:spcPts val="0"/>
              </a:spcBef>
              <a:spcAft>
                <a:spcPts val="0"/>
              </a:spcAft>
              <a:buSzPts val="1200"/>
              <a:buChar char="○"/>
              <a:defRPr sz="1200"/>
            </a:lvl2pPr>
            <a:lvl3pPr indent="-304800" lvl="2" marL="1371600" algn="l">
              <a:lnSpc>
                <a:spcPct val="90000"/>
              </a:lnSpc>
              <a:spcBef>
                <a:spcPts val="0"/>
              </a:spcBef>
              <a:spcAft>
                <a:spcPts val="0"/>
              </a:spcAft>
              <a:buSzPts val="1200"/>
              <a:buChar char="■"/>
              <a:defRPr sz="1200"/>
            </a:lvl3pPr>
            <a:lvl4pPr indent="-304800" lvl="3" marL="1828800" algn="l">
              <a:lnSpc>
                <a:spcPct val="90000"/>
              </a:lnSpc>
              <a:spcBef>
                <a:spcPts val="0"/>
              </a:spcBef>
              <a:spcAft>
                <a:spcPts val="0"/>
              </a:spcAft>
              <a:buSzPts val="1200"/>
              <a:buChar char="●"/>
              <a:defRPr sz="1200"/>
            </a:lvl4pPr>
            <a:lvl5pPr indent="-304800" lvl="4" marL="2286000" algn="l">
              <a:lnSpc>
                <a:spcPct val="90000"/>
              </a:lnSpc>
              <a:spcBef>
                <a:spcPts val="0"/>
              </a:spcBef>
              <a:spcAft>
                <a:spcPts val="0"/>
              </a:spcAft>
              <a:buSzPts val="1200"/>
              <a:buChar char="○"/>
              <a:defRPr sz="1200"/>
            </a:lvl5pPr>
            <a:lvl6pPr indent="-304800" lvl="5" marL="2743200" algn="l">
              <a:lnSpc>
                <a:spcPct val="90000"/>
              </a:lnSpc>
              <a:spcBef>
                <a:spcPts val="0"/>
              </a:spcBef>
              <a:spcAft>
                <a:spcPts val="0"/>
              </a:spcAft>
              <a:buSzPts val="1200"/>
              <a:buChar char="■"/>
              <a:defRPr sz="1200"/>
            </a:lvl6pPr>
            <a:lvl7pPr indent="-304800" lvl="6" marL="3200400" algn="l">
              <a:lnSpc>
                <a:spcPct val="90000"/>
              </a:lnSpc>
              <a:spcBef>
                <a:spcPts val="0"/>
              </a:spcBef>
              <a:spcAft>
                <a:spcPts val="0"/>
              </a:spcAft>
              <a:buSzPts val="1200"/>
              <a:buChar char="●"/>
              <a:defRPr sz="1200"/>
            </a:lvl7pPr>
            <a:lvl8pPr indent="-304800" lvl="7" marL="3657600" algn="l">
              <a:lnSpc>
                <a:spcPct val="90000"/>
              </a:lnSpc>
              <a:spcBef>
                <a:spcPts val="0"/>
              </a:spcBef>
              <a:spcAft>
                <a:spcPts val="0"/>
              </a:spcAft>
              <a:buSzPts val="1200"/>
              <a:buChar char="○"/>
              <a:defRPr sz="1200"/>
            </a:lvl8pPr>
            <a:lvl9pPr indent="-304800" lvl="8" marL="4114800" algn="l">
              <a:lnSpc>
                <a:spcPct val="90000"/>
              </a:lnSpc>
              <a:spcBef>
                <a:spcPts val="0"/>
              </a:spcBef>
              <a:spcAft>
                <a:spcPts val="0"/>
              </a:spcAft>
              <a:buSzPts val="1200"/>
              <a:buChar char="■"/>
              <a:defRPr sz="1200"/>
            </a:lvl9pPr>
          </a:lstStyle>
          <a:p/>
        </p:txBody>
      </p:sp>
      <p:sp>
        <p:nvSpPr>
          <p:cNvPr id="97" name="Google Shape;97;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98" name="Shape 98"/>
        <p:cNvGrpSpPr/>
        <p:nvPr/>
      </p:nvGrpSpPr>
      <p:grpSpPr>
        <a:xfrm>
          <a:off x="0" y="0"/>
          <a:ext cx="0" cy="0"/>
          <a:chOff x="0" y="0"/>
          <a:chExt cx="0" cy="0"/>
        </a:xfrm>
      </p:grpSpPr>
      <p:sp>
        <p:nvSpPr>
          <p:cNvPr id="99" name="Google Shape;99;p66"/>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vl2pPr indent="-342900" lvl="1" marL="914400" algn="l">
              <a:lnSpc>
                <a:spcPct val="90000"/>
              </a:lnSpc>
              <a:spcBef>
                <a:spcPts val="188"/>
              </a:spcBef>
              <a:spcAft>
                <a:spcPts val="0"/>
              </a:spcAft>
              <a:buSzPts val="1800"/>
              <a:buChar char="●"/>
              <a:defRPr/>
            </a:lvl2pPr>
            <a:lvl3pPr indent="-342900" lvl="2" marL="1371600" algn="l">
              <a:lnSpc>
                <a:spcPct val="90000"/>
              </a:lnSpc>
              <a:spcBef>
                <a:spcPts val="188"/>
              </a:spcBef>
              <a:spcAft>
                <a:spcPts val="0"/>
              </a:spcAft>
              <a:buSzPts val="1800"/>
              <a:buChar char="●"/>
              <a:defRPr/>
            </a:lvl3pPr>
            <a:lvl4pPr indent="-342900" lvl="3" marL="1828800" algn="l">
              <a:lnSpc>
                <a:spcPct val="90000"/>
              </a:lnSpc>
              <a:spcBef>
                <a:spcPts val="188"/>
              </a:spcBef>
              <a:spcAft>
                <a:spcPts val="0"/>
              </a:spcAft>
              <a:buSzPts val="1800"/>
              <a:buChar char="●"/>
              <a:defRPr/>
            </a:lvl4pPr>
            <a:lvl5pPr indent="-342900" lvl="4" marL="2286000" algn="l">
              <a:lnSpc>
                <a:spcPct val="90000"/>
              </a:lnSpc>
              <a:spcBef>
                <a:spcPts val="188"/>
              </a:spcBef>
              <a:spcAft>
                <a:spcPts val="0"/>
              </a:spcAft>
              <a:buSzPts val="1800"/>
              <a:buChar char="●"/>
              <a:defRPr/>
            </a:lvl5pPr>
            <a:lvl6pPr indent="-342900" lvl="5" marL="2743200" algn="l">
              <a:lnSpc>
                <a:spcPct val="90000"/>
              </a:lnSpc>
              <a:spcBef>
                <a:spcPts val="188"/>
              </a:spcBef>
              <a:spcAft>
                <a:spcPts val="0"/>
              </a:spcAft>
              <a:buSzPts val="1800"/>
              <a:buChar char="●"/>
              <a:defRPr/>
            </a:lvl6pPr>
            <a:lvl7pPr indent="-342900" lvl="6" marL="3200400" algn="l">
              <a:lnSpc>
                <a:spcPct val="90000"/>
              </a:lnSpc>
              <a:spcBef>
                <a:spcPts val="188"/>
              </a:spcBef>
              <a:spcAft>
                <a:spcPts val="0"/>
              </a:spcAft>
              <a:buSzPts val="1800"/>
              <a:buChar char="●"/>
              <a:defRPr/>
            </a:lvl7pPr>
            <a:lvl8pPr indent="-342900" lvl="7" marL="3657600" algn="l">
              <a:lnSpc>
                <a:spcPct val="90000"/>
              </a:lnSpc>
              <a:spcBef>
                <a:spcPts val="188"/>
              </a:spcBef>
              <a:spcAft>
                <a:spcPts val="0"/>
              </a:spcAft>
              <a:buSzPts val="1800"/>
              <a:buChar char="●"/>
              <a:defRPr/>
            </a:lvl8pPr>
            <a:lvl9pPr indent="-342900" lvl="8" marL="4114800" algn="l">
              <a:lnSpc>
                <a:spcPct val="90000"/>
              </a:lnSpc>
              <a:spcBef>
                <a:spcPts val="188"/>
              </a:spcBef>
              <a:spcAft>
                <a:spcPts val="188"/>
              </a:spcAft>
              <a:buSzPts val="1800"/>
              <a:buChar char="●"/>
              <a:defRPr/>
            </a:lvl9pPr>
          </a:lstStyle>
          <a:p/>
        </p:txBody>
      </p:sp>
      <p:sp>
        <p:nvSpPr>
          <p:cNvPr id="100" name="Google Shape;100;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1" name="Shape 21"/>
        <p:cNvGrpSpPr/>
        <p:nvPr/>
      </p:nvGrpSpPr>
      <p:grpSpPr>
        <a:xfrm>
          <a:off x="0" y="0"/>
          <a:ext cx="0" cy="0"/>
          <a:chOff x="0" y="0"/>
          <a:chExt cx="0" cy="0"/>
        </a:xfrm>
      </p:grpSpPr>
      <p:sp>
        <p:nvSpPr>
          <p:cNvPr id="22" name="Google Shape;22;p52"/>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90000"/>
              </a:lnSpc>
              <a:spcBef>
                <a:spcPts val="0"/>
              </a:spcBef>
              <a:spcAft>
                <a:spcPts val="0"/>
              </a:spcAft>
              <a:buClr>
                <a:srgbClr val="FFFFFF"/>
              </a:buClr>
              <a:buSzPts val="4200"/>
              <a:buFont typeface="Corbel"/>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23" name="Google Shape;23;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53"/>
          <p:cNvSpPr txBox="1"/>
          <p:nvPr>
            <p:ph type="title"/>
          </p:nvPr>
        </p:nvSpPr>
        <p:spPr>
          <a:xfrm>
            <a:off x="509550" y="1921350"/>
            <a:ext cx="8124900" cy="1300800"/>
          </a:xfrm>
          <a:prstGeom prst="rect">
            <a:avLst/>
          </a:prstGeom>
          <a:noFill/>
          <a:ln>
            <a:noFill/>
          </a:ln>
        </p:spPr>
        <p:txBody>
          <a:bodyPr anchorCtr="0" anchor="ctr" bIns="91425" lIns="91425" spcFirstLastPara="1" rIns="91425" wrap="square" tIns="91425">
            <a:normAutofit/>
          </a:bodyPr>
          <a:lstStyle>
            <a:lvl1pPr lvl="0" algn="ctr">
              <a:lnSpc>
                <a:spcPct val="90000"/>
              </a:lnSpc>
              <a:spcBef>
                <a:spcPts val="0"/>
              </a:spcBef>
              <a:spcAft>
                <a:spcPts val="0"/>
              </a:spcAft>
              <a:buClr>
                <a:srgbClr val="FFFFFF"/>
              </a:buClr>
              <a:buSzPts val="3600"/>
              <a:buFont typeface="Corbel"/>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 name="Google Shape;26;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7" name="Shape 27"/>
        <p:cNvGrpSpPr/>
        <p:nvPr/>
      </p:nvGrpSpPr>
      <p:grpSpPr>
        <a:xfrm>
          <a:off x="0" y="0"/>
          <a:ext cx="0" cy="0"/>
          <a:chOff x="0" y="0"/>
          <a:chExt cx="0" cy="0"/>
        </a:xfrm>
      </p:grpSpPr>
      <p:sp>
        <p:nvSpPr>
          <p:cNvPr id="28" name="Google Shape;28;p54"/>
          <p:cNvSpPr txBox="1"/>
          <p:nvPr>
            <p:ph idx="10" type="dt"/>
          </p:nvPr>
        </p:nvSpPr>
        <p:spPr>
          <a:xfrm>
            <a:off x="196849"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4"/>
          <p:cNvSpPr txBox="1"/>
          <p:nvPr>
            <p:ph idx="11" type="ftr"/>
          </p:nvPr>
        </p:nvSpPr>
        <p:spPr>
          <a:xfrm>
            <a:off x="2901951" y="4767263"/>
            <a:ext cx="4433638"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4"/>
          <p:cNvSpPr txBox="1"/>
          <p:nvPr>
            <p:ph idx="12" type="sldNum"/>
          </p:nvPr>
        </p:nvSpPr>
        <p:spPr>
          <a:xfrm>
            <a:off x="7975602" y="4767263"/>
            <a:ext cx="114819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55"/>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Clr>
                <a:srgbClr val="FFFFFF"/>
              </a:buClr>
              <a:buSzPts val="3200"/>
              <a:buFont typeface="Corbel"/>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3" name="Google Shape;33;p55"/>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SzPts val="1800"/>
              <a:buChar char="●"/>
              <a:defRPr/>
            </a:lvl1pPr>
            <a:lvl2pPr indent="-317500" lvl="1" marL="914400" algn="l">
              <a:lnSpc>
                <a:spcPct val="90000"/>
              </a:lnSpc>
              <a:spcBef>
                <a:spcPts val="0"/>
              </a:spcBef>
              <a:spcAft>
                <a:spcPts val="0"/>
              </a:spcAft>
              <a:buSzPts val="1400"/>
              <a:buChar char="○"/>
              <a:defRPr/>
            </a:lvl2pPr>
            <a:lvl3pPr indent="-317500" lvl="2" marL="1371600" algn="l">
              <a:lnSpc>
                <a:spcPct val="90000"/>
              </a:lnSpc>
              <a:spcBef>
                <a:spcPts val="0"/>
              </a:spcBef>
              <a:spcAft>
                <a:spcPts val="0"/>
              </a:spcAft>
              <a:buSzPts val="1400"/>
              <a:buChar char="■"/>
              <a:defRPr/>
            </a:lvl3pPr>
            <a:lvl4pPr indent="-317500" lvl="3" marL="1828800" algn="l">
              <a:lnSpc>
                <a:spcPct val="90000"/>
              </a:lnSpc>
              <a:spcBef>
                <a:spcPts val="0"/>
              </a:spcBef>
              <a:spcAft>
                <a:spcPts val="0"/>
              </a:spcAft>
              <a:buSzPts val="1400"/>
              <a:buChar char="●"/>
              <a:defRPr/>
            </a:lvl4pPr>
            <a:lvl5pPr indent="-317500" lvl="4" marL="2286000" algn="l">
              <a:lnSpc>
                <a:spcPct val="90000"/>
              </a:lnSpc>
              <a:spcBef>
                <a:spcPts val="0"/>
              </a:spcBef>
              <a:spcAft>
                <a:spcPts val="0"/>
              </a:spcAft>
              <a:buSzPts val="1400"/>
              <a:buChar char="○"/>
              <a:defRPr/>
            </a:lvl5pPr>
            <a:lvl6pPr indent="-317500" lvl="5" marL="2743200" algn="l">
              <a:lnSpc>
                <a:spcPct val="90000"/>
              </a:lnSpc>
              <a:spcBef>
                <a:spcPts val="0"/>
              </a:spcBef>
              <a:spcAft>
                <a:spcPts val="0"/>
              </a:spcAft>
              <a:buSzPts val="1400"/>
              <a:buChar char="■"/>
              <a:defRPr/>
            </a:lvl6pPr>
            <a:lvl7pPr indent="-317500" lvl="6" marL="3200400" algn="l">
              <a:lnSpc>
                <a:spcPct val="90000"/>
              </a:lnSpc>
              <a:spcBef>
                <a:spcPts val="0"/>
              </a:spcBef>
              <a:spcAft>
                <a:spcPts val="0"/>
              </a:spcAft>
              <a:buSzPts val="1400"/>
              <a:buChar char="●"/>
              <a:defRPr/>
            </a:lvl7pPr>
            <a:lvl8pPr indent="-317500" lvl="7" marL="3657600" algn="l">
              <a:lnSpc>
                <a:spcPct val="90000"/>
              </a:lnSpc>
              <a:spcBef>
                <a:spcPts val="0"/>
              </a:spcBef>
              <a:spcAft>
                <a:spcPts val="0"/>
              </a:spcAft>
              <a:buSzPts val="1400"/>
              <a:buChar char="○"/>
              <a:defRPr/>
            </a:lvl8pPr>
            <a:lvl9pPr indent="-317500" lvl="8" marL="4114800" algn="l">
              <a:lnSpc>
                <a:spcPct val="90000"/>
              </a:lnSpc>
              <a:spcBef>
                <a:spcPts val="0"/>
              </a:spcBef>
              <a:spcAft>
                <a:spcPts val="0"/>
              </a:spcAft>
              <a:buSzPts val="1400"/>
              <a:buChar char="■"/>
              <a:defRPr/>
            </a:lvl9pPr>
          </a:lstStyle>
          <a:p/>
        </p:txBody>
      </p:sp>
      <p:sp>
        <p:nvSpPr>
          <p:cNvPr id="34" name="Google Shape;34;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5" name="Shape 35"/>
        <p:cNvGrpSpPr/>
        <p:nvPr/>
      </p:nvGrpSpPr>
      <p:grpSpPr>
        <a:xfrm>
          <a:off x="0" y="0"/>
          <a:ext cx="0" cy="0"/>
          <a:chOff x="0" y="0"/>
          <a:chExt cx="0" cy="0"/>
        </a:xfrm>
      </p:grpSpPr>
      <p:sp>
        <p:nvSpPr>
          <p:cNvPr id="36" name="Google Shape;36;p56"/>
          <p:cNvSpPr txBox="1"/>
          <p:nvPr>
            <p:ph type="title"/>
          </p:nvPr>
        </p:nvSpPr>
        <p:spPr>
          <a:xfrm>
            <a:off x="2900934" y="973836"/>
            <a:ext cx="5486400" cy="244144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EFEFE"/>
              </a:buClr>
              <a:buSzPts val="4425"/>
              <a:buFont typeface="Corbel"/>
              <a:buNone/>
              <a:defRPr b="0" sz="4425">
                <a:solidFill>
                  <a:srgbClr val="FEFEF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6"/>
          <p:cNvSpPr txBox="1"/>
          <p:nvPr>
            <p:ph idx="1" type="body"/>
          </p:nvPr>
        </p:nvSpPr>
        <p:spPr>
          <a:xfrm>
            <a:off x="2914650" y="3504438"/>
            <a:ext cx="5486400" cy="685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900"/>
              </a:spcBef>
              <a:spcAft>
                <a:spcPts val="0"/>
              </a:spcAft>
              <a:buSzPts val="1650"/>
              <a:buNone/>
              <a:defRPr sz="1650" cap="none">
                <a:solidFill>
                  <a:srgbClr val="CBBDB7"/>
                </a:solidFill>
              </a:defRPr>
            </a:lvl1pPr>
            <a:lvl2pPr indent="-228600" lvl="1" marL="914400" algn="l">
              <a:lnSpc>
                <a:spcPct val="90000"/>
              </a:lnSpc>
              <a:spcBef>
                <a:spcPts val="188"/>
              </a:spcBef>
              <a:spcAft>
                <a:spcPts val="0"/>
              </a:spcAft>
              <a:buSzPts val="1350"/>
              <a:buNone/>
              <a:defRPr sz="1350">
                <a:solidFill>
                  <a:schemeClr val="lt1"/>
                </a:solidFill>
              </a:defRPr>
            </a:lvl2pPr>
            <a:lvl3pPr indent="-228600" lvl="2" marL="1371600" algn="l">
              <a:lnSpc>
                <a:spcPct val="90000"/>
              </a:lnSpc>
              <a:spcBef>
                <a:spcPts val="188"/>
              </a:spcBef>
              <a:spcAft>
                <a:spcPts val="0"/>
              </a:spcAft>
              <a:buSzPts val="1200"/>
              <a:buNone/>
              <a:defRPr sz="1200">
                <a:solidFill>
                  <a:schemeClr val="lt1"/>
                </a:solidFill>
              </a:defRPr>
            </a:lvl3pPr>
            <a:lvl4pPr indent="-228600" lvl="3" marL="1828800" algn="l">
              <a:lnSpc>
                <a:spcPct val="90000"/>
              </a:lnSpc>
              <a:spcBef>
                <a:spcPts val="188"/>
              </a:spcBef>
              <a:spcAft>
                <a:spcPts val="0"/>
              </a:spcAft>
              <a:buSzPts val="1050"/>
              <a:buNone/>
              <a:defRPr sz="1050">
                <a:solidFill>
                  <a:schemeClr val="lt1"/>
                </a:solidFill>
              </a:defRPr>
            </a:lvl4pPr>
            <a:lvl5pPr indent="-228600" lvl="4" marL="2286000" algn="l">
              <a:lnSpc>
                <a:spcPct val="90000"/>
              </a:lnSpc>
              <a:spcBef>
                <a:spcPts val="188"/>
              </a:spcBef>
              <a:spcAft>
                <a:spcPts val="0"/>
              </a:spcAft>
              <a:buSzPts val="1050"/>
              <a:buNone/>
              <a:defRPr sz="1050">
                <a:solidFill>
                  <a:schemeClr val="lt1"/>
                </a:solidFill>
              </a:defRPr>
            </a:lvl5pPr>
            <a:lvl6pPr indent="-228600" lvl="5" marL="2743200" algn="l">
              <a:lnSpc>
                <a:spcPct val="90000"/>
              </a:lnSpc>
              <a:spcBef>
                <a:spcPts val="188"/>
              </a:spcBef>
              <a:spcAft>
                <a:spcPts val="0"/>
              </a:spcAft>
              <a:buSzPts val="1050"/>
              <a:buNone/>
              <a:defRPr sz="1050">
                <a:solidFill>
                  <a:schemeClr val="lt1"/>
                </a:solidFill>
              </a:defRPr>
            </a:lvl6pPr>
            <a:lvl7pPr indent="-228600" lvl="6" marL="3200400" algn="l">
              <a:lnSpc>
                <a:spcPct val="90000"/>
              </a:lnSpc>
              <a:spcBef>
                <a:spcPts val="188"/>
              </a:spcBef>
              <a:spcAft>
                <a:spcPts val="0"/>
              </a:spcAft>
              <a:buSzPts val="1050"/>
              <a:buNone/>
              <a:defRPr sz="1050">
                <a:solidFill>
                  <a:schemeClr val="lt1"/>
                </a:solidFill>
              </a:defRPr>
            </a:lvl7pPr>
            <a:lvl8pPr indent="-228600" lvl="7" marL="3657600" algn="l">
              <a:lnSpc>
                <a:spcPct val="90000"/>
              </a:lnSpc>
              <a:spcBef>
                <a:spcPts val="188"/>
              </a:spcBef>
              <a:spcAft>
                <a:spcPts val="0"/>
              </a:spcAft>
              <a:buSzPts val="1050"/>
              <a:buNone/>
              <a:defRPr sz="1050">
                <a:solidFill>
                  <a:schemeClr val="lt1"/>
                </a:solidFill>
              </a:defRPr>
            </a:lvl8pPr>
            <a:lvl9pPr indent="-228600" lvl="8" marL="4114800" algn="l">
              <a:lnSpc>
                <a:spcPct val="90000"/>
              </a:lnSpc>
              <a:spcBef>
                <a:spcPts val="188"/>
              </a:spcBef>
              <a:spcAft>
                <a:spcPts val="188"/>
              </a:spcAft>
              <a:buSzPts val="1050"/>
              <a:buNone/>
              <a:defRPr sz="1050">
                <a:solidFill>
                  <a:schemeClr val="lt1"/>
                </a:solidFill>
              </a:defRPr>
            </a:lvl9pPr>
          </a:lstStyle>
          <a:p/>
        </p:txBody>
      </p:sp>
      <p:sp>
        <p:nvSpPr>
          <p:cNvPr id="38" name="Google Shape;38;p56"/>
          <p:cNvSpPr txBox="1"/>
          <p:nvPr>
            <p:ph idx="10" type="dt"/>
          </p:nvPr>
        </p:nvSpPr>
        <p:spPr>
          <a:xfrm>
            <a:off x="196849"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6"/>
          <p:cNvSpPr txBox="1"/>
          <p:nvPr>
            <p:ph idx="11" type="ftr"/>
          </p:nvPr>
        </p:nvSpPr>
        <p:spPr>
          <a:xfrm>
            <a:off x="2901951" y="4767263"/>
            <a:ext cx="4433638"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6"/>
          <p:cNvSpPr txBox="1"/>
          <p:nvPr>
            <p:ph idx="12" type="sldNum"/>
          </p:nvPr>
        </p:nvSpPr>
        <p:spPr>
          <a:xfrm>
            <a:off x="7975602" y="4767263"/>
            <a:ext cx="114819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sp>
        <p:nvSpPr>
          <p:cNvPr id="42" name="Google Shape;42;p57"/>
          <p:cNvSpPr txBox="1"/>
          <p:nvPr>
            <p:ph type="title"/>
          </p:nvPr>
        </p:nvSpPr>
        <p:spPr>
          <a:xfrm>
            <a:off x="189689" y="842878"/>
            <a:ext cx="2210612" cy="34508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7"/>
          <p:cNvSpPr txBox="1"/>
          <p:nvPr>
            <p:ph idx="1" type="body"/>
          </p:nvPr>
        </p:nvSpPr>
        <p:spPr>
          <a:xfrm>
            <a:off x="2901951" y="648081"/>
            <a:ext cx="5486400" cy="3840480"/>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900"/>
              </a:spcBef>
              <a:spcAft>
                <a:spcPts val="0"/>
              </a:spcAft>
              <a:buSzPts val="1800"/>
              <a:buChar char="●"/>
              <a:defRPr/>
            </a:lvl1pPr>
            <a:lvl2pPr indent="-342900" lvl="1" marL="914400" algn="l">
              <a:lnSpc>
                <a:spcPct val="90000"/>
              </a:lnSpc>
              <a:spcBef>
                <a:spcPts val="188"/>
              </a:spcBef>
              <a:spcAft>
                <a:spcPts val="0"/>
              </a:spcAft>
              <a:buSzPts val="1800"/>
              <a:buChar char="●"/>
              <a:defRPr/>
            </a:lvl2pPr>
            <a:lvl3pPr indent="-342900" lvl="2" marL="1371600" algn="l">
              <a:lnSpc>
                <a:spcPct val="90000"/>
              </a:lnSpc>
              <a:spcBef>
                <a:spcPts val="188"/>
              </a:spcBef>
              <a:spcAft>
                <a:spcPts val="0"/>
              </a:spcAft>
              <a:buSzPts val="1800"/>
              <a:buChar char="●"/>
              <a:defRPr/>
            </a:lvl3pPr>
            <a:lvl4pPr indent="-342900" lvl="3" marL="1828800" algn="l">
              <a:lnSpc>
                <a:spcPct val="90000"/>
              </a:lnSpc>
              <a:spcBef>
                <a:spcPts val="188"/>
              </a:spcBef>
              <a:spcAft>
                <a:spcPts val="0"/>
              </a:spcAft>
              <a:buSzPts val="1800"/>
              <a:buChar char="●"/>
              <a:defRPr/>
            </a:lvl4pPr>
            <a:lvl5pPr indent="-342900" lvl="4" marL="2286000" algn="l">
              <a:lnSpc>
                <a:spcPct val="90000"/>
              </a:lnSpc>
              <a:spcBef>
                <a:spcPts val="188"/>
              </a:spcBef>
              <a:spcAft>
                <a:spcPts val="0"/>
              </a:spcAft>
              <a:buSzPts val="1800"/>
              <a:buChar char="●"/>
              <a:defRPr/>
            </a:lvl5pPr>
            <a:lvl6pPr indent="-342900" lvl="5" marL="2743200" algn="l">
              <a:lnSpc>
                <a:spcPct val="90000"/>
              </a:lnSpc>
              <a:spcBef>
                <a:spcPts val="188"/>
              </a:spcBef>
              <a:spcAft>
                <a:spcPts val="0"/>
              </a:spcAft>
              <a:buSzPts val="1800"/>
              <a:buChar char="●"/>
              <a:defRPr/>
            </a:lvl6pPr>
            <a:lvl7pPr indent="-342900" lvl="6" marL="3200400" algn="l">
              <a:lnSpc>
                <a:spcPct val="90000"/>
              </a:lnSpc>
              <a:spcBef>
                <a:spcPts val="188"/>
              </a:spcBef>
              <a:spcAft>
                <a:spcPts val="0"/>
              </a:spcAft>
              <a:buSzPts val="1800"/>
              <a:buChar char="●"/>
              <a:defRPr/>
            </a:lvl7pPr>
            <a:lvl8pPr indent="-342900" lvl="7" marL="3657600" algn="l">
              <a:lnSpc>
                <a:spcPct val="90000"/>
              </a:lnSpc>
              <a:spcBef>
                <a:spcPts val="188"/>
              </a:spcBef>
              <a:spcAft>
                <a:spcPts val="0"/>
              </a:spcAft>
              <a:buSzPts val="1800"/>
              <a:buChar char="●"/>
              <a:defRPr/>
            </a:lvl8pPr>
            <a:lvl9pPr indent="-342900" lvl="8" marL="4114800" algn="l">
              <a:lnSpc>
                <a:spcPct val="90000"/>
              </a:lnSpc>
              <a:spcBef>
                <a:spcPts val="188"/>
              </a:spcBef>
              <a:spcAft>
                <a:spcPts val="188"/>
              </a:spcAft>
              <a:buSzPts val="1800"/>
              <a:buChar char="●"/>
              <a:defRPr/>
            </a:lvl9pPr>
          </a:lstStyle>
          <a:p/>
        </p:txBody>
      </p:sp>
      <p:sp>
        <p:nvSpPr>
          <p:cNvPr id="44" name="Google Shape;44;p57"/>
          <p:cNvSpPr txBox="1"/>
          <p:nvPr>
            <p:ph idx="10" type="dt"/>
          </p:nvPr>
        </p:nvSpPr>
        <p:spPr>
          <a:xfrm>
            <a:off x="196849"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7"/>
          <p:cNvSpPr txBox="1"/>
          <p:nvPr>
            <p:ph idx="11" type="ftr"/>
          </p:nvPr>
        </p:nvSpPr>
        <p:spPr>
          <a:xfrm>
            <a:off x="2901951" y="4767263"/>
            <a:ext cx="4433638"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7"/>
          <p:cNvSpPr txBox="1"/>
          <p:nvPr>
            <p:ph idx="12" type="sldNum"/>
          </p:nvPr>
        </p:nvSpPr>
        <p:spPr>
          <a:xfrm>
            <a:off x="7975602" y="4767263"/>
            <a:ext cx="114819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58"/>
          <p:cNvSpPr txBox="1"/>
          <p:nvPr>
            <p:ph type="title"/>
          </p:nvPr>
        </p:nvSpPr>
        <p:spPr>
          <a:xfrm>
            <a:off x="189689" y="842878"/>
            <a:ext cx="2210612" cy="34508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8"/>
          <p:cNvSpPr txBox="1"/>
          <p:nvPr>
            <p:ph idx="1" type="body"/>
          </p:nvPr>
        </p:nvSpPr>
        <p:spPr>
          <a:xfrm>
            <a:off x="2900934" y="651510"/>
            <a:ext cx="2606040" cy="3840480"/>
          </a:xfrm>
          <a:prstGeom prst="rect">
            <a:avLst/>
          </a:prstGeom>
          <a:noFill/>
          <a:ln>
            <a:noFill/>
          </a:ln>
        </p:spPr>
        <p:txBody>
          <a:bodyPr anchorCtr="0" anchor="ctr" bIns="45700" lIns="91425" spcFirstLastPara="1" rIns="91425" wrap="square" tIns="45700">
            <a:normAutofit/>
          </a:bodyPr>
          <a:lstStyle>
            <a:lvl1pPr indent="-323850" lvl="0" marL="457200" algn="l">
              <a:lnSpc>
                <a:spcPct val="90000"/>
              </a:lnSpc>
              <a:spcBef>
                <a:spcPts val="900"/>
              </a:spcBef>
              <a:spcAft>
                <a:spcPts val="0"/>
              </a:spcAft>
              <a:buSzPts val="1500"/>
              <a:buChar char="●"/>
              <a:defRPr sz="1500"/>
            </a:lvl1pPr>
            <a:lvl2pPr indent="-314325" lvl="1" marL="914400" algn="l">
              <a:lnSpc>
                <a:spcPct val="90000"/>
              </a:lnSpc>
              <a:spcBef>
                <a:spcPts val="188"/>
              </a:spcBef>
              <a:spcAft>
                <a:spcPts val="0"/>
              </a:spcAft>
              <a:buSzPts val="1350"/>
              <a:buChar char="●"/>
              <a:defRPr sz="1350"/>
            </a:lvl2pPr>
            <a:lvl3pPr indent="-304800" lvl="2" marL="1371600" algn="l">
              <a:lnSpc>
                <a:spcPct val="90000"/>
              </a:lnSpc>
              <a:spcBef>
                <a:spcPts val="188"/>
              </a:spcBef>
              <a:spcAft>
                <a:spcPts val="0"/>
              </a:spcAft>
              <a:buSzPts val="1200"/>
              <a:buChar char="●"/>
              <a:defRPr sz="1200"/>
            </a:lvl3pPr>
            <a:lvl4pPr indent="-295275" lvl="3" marL="1828800" algn="l">
              <a:lnSpc>
                <a:spcPct val="90000"/>
              </a:lnSpc>
              <a:spcBef>
                <a:spcPts val="188"/>
              </a:spcBef>
              <a:spcAft>
                <a:spcPts val="0"/>
              </a:spcAft>
              <a:buSzPts val="1050"/>
              <a:buChar char="●"/>
              <a:defRPr sz="1050"/>
            </a:lvl4pPr>
            <a:lvl5pPr indent="-295275" lvl="4" marL="2286000" algn="l">
              <a:lnSpc>
                <a:spcPct val="90000"/>
              </a:lnSpc>
              <a:spcBef>
                <a:spcPts val="188"/>
              </a:spcBef>
              <a:spcAft>
                <a:spcPts val="0"/>
              </a:spcAft>
              <a:buSzPts val="1050"/>
              <a:buChar char="●"/>
              <a:defRPr sz="1050"/>
            </a:lvl5pPr>
            <a:lvl6pPr indent="-295275" lvl="5" marL="2743200" algn="l">
              <a:lnSpc>
                <a:spcPct val="90000"/>
              </a:lnSpc>
              <a:spcBef>
                <a:spcPts val="188"/>
              </a:spcBef>
              <a:spcAft>
                <a:spcPts val="0"/>
              </a:spcAft>
              <a:buSzPts val="1050"/>
              <a:buChar char="●"/>
              <a:defRPr sz="1050"/>
            </a:lvl6pPr>
            <a:lvl7pPr indent="-295275" lvl="6" marL="3200400" algn="l">
              <a:lnSpc>
                <a:spcPct val="90000"/>
              </a:lnSpc>
              <a:spcBef>
                <a:spcPts val="188"/>
              </a:spcBef>
              <a:spcAft>
                <a:spcPts val="0"/>
              </a:spcAft>
              <a:buSzPts val="1050"/>
              <a:buChar char="●"/>
              <a:defRPr sz="1050"/>
            </a:lvl7pPr>
            <a:lvl8pPr indent="-295275" lvl="7" marL="3657600" algn="l">
              <a:lnSpc>
                <a:spcPct val="90000"/>
              </a:lnSpc>
              <a:spcBef>
                <a:spcPts val="188"/>
              </a:spcBef>
              <a:spcAft>
                <a:spcPts val="0"/>
              </a:spcAft>
              <a:buSzPts val="1050"/>
              <a:buChar char="●"/>
              <a:defRPr sz="1050"/>
            </a:lvl8pPr>
            <a:lvl9pPr indent="-295275" lvl="8" marL="4114800" algn="l">
              <a:lnSpc>
                <a:spcPct val="90000"/>
              </a:lnSpc>
              <a:spcBef>
                <a:spcPts val="188"/>
              </a:spcBef>
              <a:spcAft>
                <a:spcPts val="188"/>
              </a:spcAft>
              <a:buSzPts val="1050"/>
              <a:buChar char="●"/>
              <a:defRPr sz="1050"/>
            </a:lvl9pPr>
          </a:lstStyle>
          <a:p/>
        </p:txBody>
      </p:sp>
      <p:sp>
        <p:nvSpPr>
          <p:cNvPr id="50" name="Google Shape;50;p58"/>
          <p:cNvSpPr txBox="1"/>
          <p:nvPr>
            <p:ph idx="2" type="body"/>
          </p:nvPr>
        </p:nvSpPr>
        <p:spPr>
          <a:xfrm>
            <a:off x="5863590" y="651510"/>
            <a:ext cx="2606040" cy="3840480"/>
          </a:xfrm>
          <a:prstGeom prst="rect">
            <a:avLst/>
          </a:prstGeom>
          <a:noFill/>
          <a:ln>
            <a:noFill/>
          </a:ln>
        </p:spPr>
        <p:txBody>
          <a:bodyPr anchorCtr="0" anchor="ctr" bIns="45700" lIns="91425" spcFirstLastPara="1" rIns="91425" wrap="square" tIns="45700">
            <a:normAutofit/>
          </a:bodyPr>
          <a:lstStyle>
            <a:lvl1pPr indent="-323850" lvl="0" marL="457200" algn="l">
              <a:lnSpc>
                <a:spcPct val="90000"/>
              </a:lnSpc>
              <a:spcBef>
                <a:spcPts val="900"/>
              </a:spcBef>
              <a:spcAft>
                <a:spcPts val="0"/>
              </a:spcAft>
              <a:buSzPts val="1500"/>
              <a:buChar char="●"/>
              <a:defRPr sz="1500"/>
            </a:lvl1pPr>
            <a:lvl2pPr indent="-314325" lvl="1" marL="914400" algn="l">
              <a:lnSpc>
                <a:spcPct val="90000"/>
              </a:lnSpc>
              <a:spcBef>
                <a:spcPts val="188"/>
              </a:spcBef>
              <a:spcAft>
                <a:spcPts val="0"/>
              </a:spcAft>
              <a:buSzPts val="1350"/>
              <a:buChar char="●"/>
              <a:defRPr sz="1350"/>
            </a:lvl2pPr>
            <a:lvl3pPr indent="-304800" lvl="2" marL="1371600" algn="l">
              <a:lnSpc>
                <a:spcPct val="90000"/>
              </a:lnSpc>
              <a:spcBef>
                <a:spcPts val="188"/>
              </a:spcBef>
              <a:spcAft>
                <a:spcPts val="0"/>
              </a:spcAft>
              <a:buSzPts val="1200"/>
              <a:buChar char="●"/>
              <a:defRPr sz="1200"/>
            </a:lvl3pPr>
            <a:lvl4pPr indent="-295275" lvl="3" marL="1828800" algn="l">
              <a:lnSpc>
                <a:spcPct val="90000"/>
              </a:lnSpc>
              <a:spcBef>
                <a:spcPts val="188"/>
              </a:spcBef>
              <a:spcAft>
                <a:spcPts val="0"/>
              </a:spcAft>
              <a:buSzPts val="1050"/>
              <a:buChar char="●"/>
              <a:defRPr sz="1050"/>
            </a:lvl4pPr>
            <a:lvl5pPr indent="-295275" lvl="4" marL="2286000" algn="l">
              <a:lnSpc>
                <a:spcPct val="90000"/>
              </a:lnSpc>
              <a:spcBef>
                <a:spcPts val="188"/>
              </a:spcBef>
              <a:spcAft>
                <a:spcPts val="0"/>
              </a:spcAft>
              <a:buSzPts val="1050"/>
              <a:buChar char="●"/>
              <a:defRPr sz="1050"/>
            </a:lvl5pPr>
            <a:lvl6pPr indent="-295275" lvl="5" marL="2743200" algn="l">
              <a:lnSpc>
                <a:spcPct val="90000"/>
              </a:lnSpc>
              <a:spcBef>
                <a:spcPts val="188"/>
              </a:spcBef>
              <a:spcAft>
                <a:spcPts val="0"/>
              </a:spcAft>
              <a:buSzPts val="1050"/>
              <a:buChar char="●"/>
              <a:defRPr sz="1050"/>
            </a:lvl6pPr>
            <a:lvl7pPr indent="-295275" lvl="6" marL="3200400" algn="l">
              <a:lnSpc>
                <a:spcPct val="90000"/>
              </a:lnSpc>
              <a:spcBef>
                <a:spcPts val="188"/>
              </a:spcBef>
              <a:spcAft>
                <a:spcPts val="0"/>
              </a:spcAft>
              <a:buSzPts val="1050"/>
              <a:buChar char="●"/>
              <a:defRPr sz="1050"/>
            </a:lvl7pPr>
            <a:lvl8pPr indent="-295275" lvl="7" marL="3657600" algn="l">
              <a:lnSpc>
                <a:spcPct val="90000"/>
              </a:lnSpc>
              <a:spcBef>
                <a:spcPts val="188"/>
              </a:spcBef>
              <a:spcAft>
                <a:spcPts val="0"/>
              </a:spcAft>
              <a:buSzPts val="1050"/>
              <a:buChar char="●"/>
              <a:defRPr sz="1050"/>
            </a:lvl8pPr>
            <a:lvl9pPr indent="-295275" lvl="8" marL="4114800" algn="l">
              <a:lnSpc>
                <a:spcPct val="90000"/>
              </a:lnSpc>
              <a:spcBef>
                <a:spcPts val="188"/>
              </a:spcBef>
              <a:spcAft>
                <a:spcPts val="188"/>
              </a:spcAft>
              <a:buSzPts val="1050"/>
              <a:buChar char="●"/>
              <a:defRPr sz="1050"/>
            </a:lvl9pPr>
          </a:lstStyle>
          <a:p/>
        </p:txBody>
      </p:sp>
      <p:sp>
        <p:nvSpPr>
          <p:cNvPr id="51" name="Google Shape;51;p58"/>
          <p:cNvSpPr txBox="1"/>
          <p:nvPr>
            <p:ph idx="10" type="dt"/>
          </p:nvPr>
        </p:nvSpPr>
        <p:spPr>
          <a:xfrm>
            <a:off x="196849"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8"/>
          <p:cNvSpPr txBox="1"/>
          <p:nvPr>
            <p:ph idx="11" type="ftr"/>
          </p:nvPr>
        </p:nvSpPr>
        <p:spPr>
          <a:xfrm>
            <a:off x="2901951" y="4767263"/>
            <a:ext cx="4433638"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8"/>
          <p:cNvSpPr txBox="1"/>
          <p:nvPr>
            <p:ph idx="12" type="sldNum"/>
          </p:nvPr>
        </p:nvSpPr>
        <p:spPr>
          <a:xfrm>
            <a:off x="7975602" y="4767263"/>
            <a:ext cx="114819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59"/>
          <p:cNvSpPr txBox="1"/>
          <p:nvPr>
            <p:ph type="title"/>
          </p:nvPr>
        </p:nvSpPr>
        <p:spPr>
          <a:xfrm>
            <a:off x="189689" y="842878"/>
            <a:ext cx="2210612" cy="34508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9"/>
          <p:cNvSpPr txBox="1"/>
          <p:nvPr>
            <p:ph idx="1" type="body"/>
          </p:nvPr>
        </p:nvSpPr>
        <p:spPr>
          <a:xfrm>
            <a:off x="2900934" y="767690"/>
            <a:ext cx="2606040" cy="60579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1500"/>
              <a:buNone/>
              <a:defRPr b="1" sz="1500">
                <a:solidFill>
                  <a:srgbClr val="CBBDB7"/>
                </a:solidFill>
              </a:defRPr>
            </a:lvl1pPr>
            <a:lvl2pPr indent="-228600" lvl="1" marL="914400" algn="l">
              <a:lnSpc>
                <a:spcPct val="90000"/>
              </a:lnSpc>
              <a:spcBef>
                <a:spcPts val="188"/>
              </a:spcBef>
              <a:spcAft>
                <a:spcPts val="0"/>
              </a:spcAft>
              <a:buSzPts val="1500"/>
              <a:buNone/>
              <a:defRPr b="1" sz="1500"/>
            </a:lvl2pPr>
            <a:lvl3pPr indent="-228600" lvl="2" marL="1371600" algn="l">
              <a:lnSpc>
                <a:spcPct val="90000"/>
              </a:lnSpc>
              <a:spcBef>
                <a:spcPts val="188"/>
              </a:spcBef>
              <a:spcAft>
                <a:spcPts val="0"/>
              </a:spcAft>
              <a:buSzPts val="1350"/>
              <a:buNone/>
              <a:defRPr b="1" sz="1350"/>
            </a:lvl3pPr>
            <a:lvl4pPr indent="-228600" lvl="3" marL="1828800" algn="l">
              <a:lnSpc>
                <a:spcPct val="90000"/>
              </a:lnSpc>
              <a:spcBef>
                <a:spcPts val="188"/>
              </a:spcBef>
              <a:spcAft>
                <a:spcPts val="0"/>
              </a:spcAft>
              <a:buSzPts val="1200"/>
              <a:buNone/>
              <a:defRPr b="1" sz="1200"/>
            </a:lvl4pPr>
            <a:lvl5pPr indent="-228600" lvl="4" marL="2286000" algn="l">
              <a:lnSpc>
                <a:spcPct val="90000"/>
              </a:lnSpc>
              <a:spcBef>
                <a:spcPts val="188"/>
              </a:spcBef>
              <a:spcAft>
                <a:spcPts val="0"/>
              </a:spcAft>
              <a:buSzPts val="1200"/>
              <a:buNone/>
              <a:defRPr b="1" sz="1200"/>
            </a:lvl5pPr>
            <a:lvl6pPr indent="-228600" lvl="5" marL="2743200" algn="l">
              <a:lnSpc>
                <a:spcPct val="90000"/>
              </a:lnSpc>
              <a:spcBef>
                <a:spcPts val="188"/>
              </a:spcBef>
              <a:spcAft>
                <a:spcPts val="0"/>
              </a:spcAft>
              <a:buSzPts val="1200"/>
              <a:buNone/>
              <a:defRPr b="1" sz="1200"/>
            </a:lvl6pPr>
            <a:lvl7pPr indent="-228600" lvl="6" marL="3200400" algn="l">
              <a:lnSpc>
                <a:spcPct val="90000"/>
              </a:lnSpc>
              <a:spcBef>
                <a:spcPts val="188"/>
              </a:spcBef>
              <a:spcAft>
                <a:spcPts val="0"/>
              </a:spcAft>
              <a:buSzPts val="1200"/>
              <a:buNone/>
              <a:defRPr b="1" sz="1200"/>
            </a:lvl7pPr>
            <a:lvl8pPr indent="-228600" lvl="7" marL="3657600" algn="l">
              <a:lnSpc>
                <a:spcPct val="90000"/>
              </a:lnSpc>
              <a:spcBef>
                <a:spcPts val="188"/>
              </a:spcBef>
              <a:spcAft>
                <a:spcPts val="0"/>
              </a:spcAft>
              <a:buSzPts val="1200"/>
              <a:buNone/>
              <a:defRPr b="1" sz="1200"/>
            </a:lvl8pPr>
            <a:lvl9pPr indent="-228600" lvl="8" marL="4114800" algn="l">
              <a:lnSpc>
                <a:spcPct val="90000"/>
              </a:lnSpc>
              <a:spcBef>
                <a:spcPts val="188"/>
              </a:spcBef>
              <a:spcAft>
                <a:spcPts val="188"/>
              </a:spcAft>
              <a:buSzPts val="1200"/>
              <a:buNone/>
              <a:defRPr b="1" sz="1200"/>
            </a:lvl9pPr>
          </a:lstStyle>
          <a:p/>
        </p:txBody>
      </p:sp>
      <p:sp>
        <p:nvSpPr>
          <p:cNvPr id="57" name="Google Shape;57;p59"/>
          <p:cNvSpPr txBox="1"/>
          <p:nvPr>
            <p:ph idx="2" type="body"/>
          </p:nvPr>
        </p:nvSpPr>
        <p:spPr>
          <a:xfrm>
            <a:off x="2900934" y="1448202"/>
            <a:ext cx="2606040" cy="3017520"/>
          </a:xfrm>
          <a:prstGeom prst="rect">
            <a:avLst/>
          </a:prstGeom>
          <a:noFill/>
          <a:ln>
            <a:noFill/>
          </a:ln>
        </p:spPr>
        <p:txBody>
          <a:bodyPr anchorCtr="0" anchor="ctr" bIns="45700" lIns="91425" spcFirstLastPara="1" rIns="91425" wrap="square" tIns="45700">
            <a:normAutofit/>
          </a:bodyPr>
          <a:lstStyle>
            <a:lvl1pPr indent="-323850" lvl="0" marL="457200" algn="l">
              <a:lnSpc>
                <a:spcPct val="90000"/>
              </a:lnSpc>
              <a:spcBef>
                <a:spcPts val="900"/>
              </a:spcBef>
              <a:spcAft>
                <a:spcPts val="0"/>
              </a:spcAft>
              <a:buSzPts val="1500"/>
              <a:buChar char="●"/>
              <a:defRPr sz="1500"/>
            </a:lvl1pPr>
            <a:lvl2pPr indent="-314325" lvl="1" marL="914400" algn="l">
              <a:lnSpc>
                <a:spcPct val="90000"/>
              </a:lnSpc>
              <a:spcBef>
                <a:spcPts val="188"/>
              </a:spcBef>
              <a:spcAft>
                <a:spcPts val="0"/>
              </a:spcAft>
              <a:buSzPts val="1350"/>
              <a:buChar char="●"/>
              <a:defRPr sz="1350"/>
            </a:lvl2pPr>
            <a:lvl3pPr indent="-304800" lvl="2" marL="1371600" algn="l">
              <a:lnSpc>
                <a:spcPct val="90000"/>
              </a:lnSpc>
              <a:spcBef>
                <a:spcPts val="188"/>
              </a:spcBef>
              <a:spcAft>
                <a:spcPts val="0"/>
              </a:spcAft>
              <a:buSzPts val="1200"/>
              <a:buChar char="●"/>
              <a:defRPr sz="1200"/>
            </a:lvl3pPr>
            <a:lvl4pPr indent="-295275" lvl="3" marL="1828800" algn="l">
              <a:lnSpc>
                <a:spcPct val="90000"/>
              </a:lnSpc>
              <a:spcBef>
                <a:spcPts val="188"/>
              </a:spcBef>
              <a:spcAft>
                <a:spcPts val="0"/>
              </a:spcAft>
              <a:buSzPts val="1050"/>
              <a:buChar char="●"/>
              <a:defRPr sz="1050"/>
            </a:lvl4pPr>
            <a:lvl5pPr indent="-295275" lvl="4" marL="2286000" algn="l">
              <a:lnSpc>
                <a:spcPct val="90000"/>
              </a:lnSpc>
              <a:spcBef>
                <a:spcPts val="188"/>
              </a:spcBef>
              <a:spcAft>
                <a:spcPts val="0"/>
              </a:spcAft>
              <a:buSzPts val="1050"/>
              <a:buChar char="●"/>
              <a:defRPr sz="1050"/>
            </a:lvl5pPr>
            <a:lvl6pPr indent="-295275" lvl="5" marL="2743200" algn="l">
              <a:lnSpc>
                <a:spcPct val="90000"/>
              </a:lnSpc>
              <a:spcBef>
                <a:spcPts val="188"/>
              </a:spcBef>
              <a:spcAft>
                <a:spcPts val="0"/>
              </a:spcAft>
              <a:buSzPts val="1050"/>
              <a:buChar char="●"/>
              <a:defRPr sz="1050"/>
            </a:lvl6pPr>
            <a:lvl7pPr indent="-295275" lvl="6" marL="3200400" algn="l">
              <a:lnSpc>
                <a:spcPct val="90000"/>
              </a:lnSpc>
              <a:spcBef>
                <a:spcPts val="188"/>
              </a:spcBef>
              <a:spcAft>
                <a:spcPts val="0"/>
              </a:spcAft>
              <a:buSzPts val="1050"/>
              <a:buChar char="●"/>
              <a:defRPr sz="1050"/>
            </a:lvl7pPr>
            <a:lvl8pPr indent="-295275" lvl="7" marL="3657600" algn="l">
              <a:lnSpc>
                <a:spcPct val="90000"/>
              </a:lnSpc>
              <a:spcBef>
                <a:spcPts val="188"/>
              </a:spcBef>
              <a:spcAft>
                <a:spcPts val="0"/>
              </a:spcAft>
              <a:buSzPts val="1050"/>
              <a:buChar char="●"/>
              <a:defRPr sz="1050"/>
            </a:lvl8pPr>
            <a:lvl9pPr indent="-295275" lvl="8" marL="4114800" algn="l">
              <a:lnSpc>
                <a:spcPct val="90000"/>
              </a:lnSpc>
              <a:spcBef>
                <a:spcPts val="188"/>
              </a:spcBef>
              <a:spcAft>
                <a:spcPts val="188"/>
              </a:spcAft>
              <a:buSzPts val="1050"/>
              <a:buChar char="●"/>
              <a:defRPr sz="1050"/>
            </a:lvl9pPr>
          </a:lstStyle>
          <a:p/>
        </p:txBody>
      </p:sp>
      <p:sp>
        <p:nvSpPr>
          <p:cNvPr id="58" name="Google Shape;58;p59"/>
          <p:cNvSpPr txBox="1"/>
          <p:nvPr>
            <p:ph idx="3" type="body"/>
          </p:nvPr>
        </p:nvSpPr>
        <p:spPr>
          <a:xfrm>
            <a:off x="5863847" y="767690"/>
            <a:ext cx="2606040" cy="6098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1500"/>
              <a:buNone/>
              <a:defRPr b="1" sz="1500">
                <a:solidFill>
                  <a:srgbClr val="CBBDB7"/>
                </a:solidFill>
              </a:defRPr>
            </a:lvl1pPr>
            <a:lvl2pPr indent="-228600" lvl="1" marL="914400" algn="l">
              <a:lnSpc>
                <a:spcPct val="90000"/>
              </a:lnSpc>
              <a:spcBef>
                <a:spcPts val="188"/>
              </a:spcBef>
              <a:spcAft>
                <a:spcPts val="0"/>
              </a:spcAft>
              <a:buSzPts val="1500"/>
              <a:buNone/>
              <a:defRPr b="1" sz="1500"/>
            </a:lvl2pPr>
            <a:lvl3pPr indent="-228600" lvl="2" marL="1371600" algn="l">
              <a:lnSpc>
                <a:spcPct val="90000"/>
              </a:lnSpc>
              <a:spcBef>
                <a:spcPts val="188"/>
              </a:spcBef>
              <a:spcAft>
                <a:spcPts val="0"/>
              </a:spcAft>
              <a:buSzPts val="1350"/>
              <a:buNone/>
              <a:defRPr b="1" sz="1350"/>
            </a:lvl3pPr>
            <a:lvl4pPr indent="-228600" lvl="3" marL="1828800" algn="l">
              <a:lnSpc>
                <a:spcPct val="90000"/>
              </a:lnSpc>
              <a:spcBef>
                <a:spcPts val="188"/>
              </a:spcBef>
              <a:spcAft>
                <a:spcPts val="0"/>
              </a:spcAft>
              <a:buSzPts val="1200"/>
              <a:buNone/>
              <a:defRPr b="1" sz="1200"/>
            </a:lvl4pPr>
            <a:lvl5pPr indent="-228600" lvl="4" marL="2286000" algn="l">
              <a:lnSpc>
                <a:spcPct val="90000"/>
              </a:lnSpc>
              <a:spcBef>
                <a:spcPts val="188"/>
              </a:spcBef>
              <a:spcAft>
                <a:spcPts val="0"/>
              </a:spcAft>
              <a:buSzPts val="1200"/>
              <a:buNone/>
              <a:defRPr b="1" sz="1200"/>
            </a:lvl5pPr>
            <a:lvl6pPr indent="-228600" lvl="5" marL="2743200" algn="l">
              <a:lnSpc>
                <a:spcPct val="90000"/>
              </a:lnSpc>
              <a:spcBef>
                <a:spcPts val="188"/>
              </a:spcBef>
              <a:spcAft>
                <a:spcPts val="0"/>
              </a:spcAft>
              <a:buSzPts val="1200"/>
              <a:buNone/>
              <a:defRPr b="1" sz="1200"/>
            </a:lvl6pPr>
            <a:lvl7pPr indent="-228600" lvl="6" marL="3200400" algn="l">
              <a:lnSpc>
                <a:spcPct val="90000"/>
              </a:lnSpc>
              <a:spcBef>
                <a:spcPts val="188"/>
              </a:spcBef>
              <a:spcAft>
                <a:spcPts val="0"/>
              </a:spcAft>
              <a:buSzPts val="1200"/>
              <a:buNone/>
              <a:defRPr b="1" sz="1200"/>
            </a:lvl7pPr>
            <a:lvl8pPr indent="-228600" lvl="7" marL="3657600" algn="l">
              <a:lnSpc>
                <a:spcPct val="90000"/>
              </a:lnSpc>
              <a:spcBef>
                <a:spcPts val="188"/>
              </a:spcBef>
              <a:spcAft>
                <a:spcPts val="0"/>
              </a:spcAft>
              <a:buSzPts val="1200"/>
              <a:buNone/>
              <a:defRPr b="1" sz="1200"/>
            </a:lvl8pPr>
            <a:lvl9pPr indent="-228600" lvl="8" marL="4114800" algn="l">
              <a:lnSpc>
                <a:spcPct val="90000"/>
              </a:lnSpc>
              <a:spcBef>
                <a:spcPts val="188"/>
              </a:spcBef>
              <a:spcAft>
                <a:spcPts val="188"/>
              </a:spcAft>
              <a:buSzPts val="1200"/>
              <a:buNone/>
              <a:defRPr b="1" sz="1200"/>
            </a:lvl9pPr>
          </a:lstStyle>
          <a:p/>
        </p:txBody>
      </p:sp>
      <p:sp>
        <p:nvSpPr>
          <p:cNvPr id="59" name="Google Shape;59;p59"/>
          <p:cNvSpPr txBox="1"/>
          <p:nvPr>
            <p:ph idx="4" type="body"/>
          </p:nvPr>
        </p:nvSpPr>
        <p:spPr>
          <a:xfrm>
            <a:off x="5863847" y="1448202"/>
            <a:ext cx="2606040" cy="3017520"/>
          </a:xfrm>
          <a:prstGeom prst="rect">
            <a:avLst/>
          </a:prstGeom>
          <a:noFill/>
          <a:ln>
            <a:noFill/>
          </a:ln>
        </p:spPr>
        <p:txBody>
          <a:bodyPr anchorCtr="0" anchor="ctr" bIns="45700" lIns="91425" spcFirstLastPara="1" rIns="91425" wrap="square" tIns="45700">
            <a:normAutofit/>
          </a:bodyPr>
          <a:lstStyle>
            <a:lvl1pPr indent="-323850" lvl="0" marL="457200" algn="l">
              <a:lnSpc>
                <a:spcPct val="90000"/>
              </a:lnSpc>
              <a:spcBef>
                <a:spcPts val="900"/>
              </a:spcBef>
              <a:spcAft>
                <a:spcPts val="0"/>
              </a:spcAft>
              <a:buSzPts val="1500"/>
              <a:buChar char="●"/>
              <a:defRPr sz="1500"/>
            </a:lvl1pPr>
            <a:lvl2pPr indent="-314325" lvl="1" marL="914400" algn="l">
              <a:lnSpc>
                <a:spcPct val="90000"/>
              </a:lnSpc>
              <a:spcBef>
                <a:spcPts val="188"/>
              </a:spcBef>
              <a:spcAft>
                <a:spcPts val="0"/>
              </a:spcAft>
              <a:buSzPts val="1350"/>
              <a:buChar char="●"/>
              <a:defRPr sz="1350"/>
            </a:lvl2pPr>
            <a:lvl3pPr indent="-304800" lvl="2" marL="1371600" algn="l">
              <a:lnSpc>
                <a:spcPct val="90000"/>
              </a:lnSpc>
              <a:spcBef>
                <a:spcPts val="188"/>
              </a:spcBef>
              <a:spcAft>
                <a:spcPts val="0"/>
              </a:spcAft>
              <a:buSzPts val="1200"/>
              <a:buChar char="●"/>
              <a:defRPr sz="1200"/>
            </a:lvl3pPr>
            <a:lvl4pPr indent="-295275" lvl="3" marL="1828800" algn="l">
              <a:lnSpc>
                <a:spcPct val="90000"/>
              </a:lnSpc>
              <a:spcBef>
                <a:spcPts val="188"/>
              </a:spcBef>
              <a:spcAft>
                <a:spcPts val="0"/>
              </a:spcAft>
              <a:buSzPts val="1050"/>
              <a:buChar char="●"/>
              <a:defRPr sz="1050"/>
            </a:lvl4pPr>
            <a:lvl5pPr indent="-295275" lvl="4" marL="2286000" algn="l">
              <a:lnSpc>
                <a:spcPct val="90000"/>
              </a:lnSpc>
              <a:spcBef>
                <a:spcPts val="188"/>
              </a:spcBef>
              <a:spcAft>
                <a:spcPts val="0"/>
              </a:spcAft>
              <a:buSzPts val="1050"/>
              <a:buChar char="●"/>
              <a:defRPr sz="1050"/>
            </a:lvl5pPr>
            <a:lvl6pPr indent="-295275" lvl="5" marL="2743200" algn="l">
              <a:lnSpc>
                <a:spcPct val="90000"/>
              </a:lnSpc>
              <a:spcBef>
                <a:spcPts val="188"/>
              </a:spcBef>
              <a:spcAft>
                <a:spcPts val="0"/>
              </a:spcAft>
              <a:buSzPts val="1050"/>
              <a:buChar char="●"/>
              <a:defRPr sz="1050"/>
            </a:lvl6pPr>
            <a:lvl7pPr indent="-295275" lvl="6" marL="3200400" algn="l">
              <a:lnSpc>
                <a:spcPct val="90000"/>
              </a:lnSpc>
              <a:spcBef>
                <a:spcPts val="188"/>
              </a:spcBef>
              <a:spcAft>
                <a:spcPts val="0"/>
              </a:spcAft>
              <a:buSzPts val="1050"/>
              <a:buChar char="●"/>
              <a:defRPr sz="1050"/>
            </a:lvl7pPr>
            <a:lvl8pPr indent="-295275" lvl="7" marL="3657600" algn="l">
              <a:lnSpc>
                <a:spcPct val="90000"/>
              </a:lnSpc>
              <a:spcBef>
                <a:spcPts val="188"/>
              </a:spcBef>
              <a:spcAft>
                <a:spcPts val="0"/>
              </a:spcAft>
              <a:buSzPts val="1050"/>
              <a:buChar char="●"/>
              <a:defRPr sz="1050"/>
            </a:lvl8pPr>
            <a:lvl9pPr indent="-295275" lvl="8" marL="4114800" algn="l">
              <a:lnSpc>
                <a:spcPct val="90000"/>
              </a:lnSpc>
              <a:spcBef>
                <a:spcPts val="188"/>
              </a:spcBef>
              <a:spcAft>
                <a:spcPts val="188"/>
              </a:spcAft>
              <a:buSzPts val="1050"/>
              <a:buChar char="●"/>
              <a:defRPr sz="1050"/>
            </a:lvl9pPr>
          </a:lstStyle>
          <a:p/>
        </p:txBody>
      </p:sp>
      <p:sp>
        <p:nvSpPr>
          <p:cNvPr id="60" name="Google Shape;60;p59"/>
          <p:cNvSpPr txBox="1"/>
          <p:nvPr>
            <p:ph idx="10" type="dt"/>
          </p:nvPr>
        </p:nvSpPr>
        <p:spPr>
          <a:xfrm>
            <a:off x="196849"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59"/>
          <p:cNvSpPr txBox="1"/>
          <p:nvPr>
            <p:ph idx="11" type="ftr"/>
          </p:nvPr>
        </p:nvSpPr>
        <p:spPr>
          <a:xfrm>
            <a:off x="2901951" y="4767263"/>
            <a:ext cx="4433638"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59"/>
          <p:cNvSpPr txBox="1"/>
          <p:nvPr>
            <p:ph idx="12" type="sldNum"/>
          </p:nvPr>
        </p:nvSpPr>
        <p:spPr>
          <a:xfrm>
            <a:off x="7975602" y="4767263"/>
            <a:ext cx="114819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50"/>
          <p:cNvSpPr/>
          <p:nvPr/>
        </p:nvSpPr>
        <p:spPr>
          <a:xfrm>
            <a:off x="1" y="569214"/>
            <a:ext cx="2582693" cy="3998214"/>
          </a:xfrm>
          <a:prstGeom prst="rect">
            <a:avLst/>
          </a:prstGeom>
          <a:solidFill>
            <a:schemeClr val="accent1">
              <a:alpha val="9450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50"/>
          <p:cNvSpPr txBox="1"/>
          <p:nvPr>
            <p:ph type="title"/>
          </p:nvPr>
        </p:nvSpPr>
        <p:spPr>
          <a:xfrm>
            <a:off x="189689" y="842878"/>
            <a:ext cx="2210612" cy="345088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FFFF"/>
              </a:buClr>
              <a:buSzPts val="2700"/>
              <a:buFont typeface="Corbel"/>
              <a:buNone/>
              <a:defRPr b="0" i="0" sz="2700" u="none" cap="none" strike="noStrike">
                <a:solidFill>
                  <a:srgbClr val="FFFFFF"/>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50"/>
          <p:cNvSpPr/>
          <p:nvPr/>
        </p:nvSpPr>
        <p:spPr>
          <a:xfrm>
            <a:off x="8861898" y="569214"/>
            <a:ext cx="288036" cy="3998214"/>
          </a:xfrm>
          <a:prstGeom prst="rect">
            <a:avLst/>
          </a:prstGeom>
          <a:solidFill>
            <a:schemeClr val="accent1">
              <a:alpha val="4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50"/>
          <p:cNvSpPr txBox="1"/>
          <p:nvPr>
            <p:ph idx="1" type="body"/>
          </p:nvPr>
        </p:nvSpPr>
        <p:spPr>
          <a:xfrm>
            <a:off x="2901951" y="648081"/>
            <a:ext cx="5486400" cy="3840480"/>
          </a:xfrm>
          <a:prstGeom prst="rect">
            <a:avLst/>
          </a:prstGeom>
          <a:noFill/>
          <a:ln>
            <a:noFill/>
          </a:ln>
        </p:spPr>
        <p:txBody>
          <a:bodyPr anchorCtr="0" anchor="ctr" bIns="45700" lIns="91425" spcFirstLastPara="1" rIns="91425" wrap="square" tIns="45700">
            <a:normAutofit/>
          </a:bodyPr>
          <a:lstStyle>
            <a:lvl1pPr indent="-323850" lvl="0" marL="457200" marR="0" rtl="0" algn="l">
              <a:lnSpc>
                <a:spcPct val="90000"/>
              </a:lnSpc>
              <a:spcBef>
                <a:spcPts val="900"/>
              </a:spcBef>
              <a:spcAft>
                <a:spcPts val="0"/>
              </a:spcAft>
              <a:buClr>
                <a:schemeClr val="accent1"/>
              </a:buClr>
              <a:buSzPts val="1500"/>
              <a:buFont typeface="Noto Sans Symbols"/>
              <a:buChar char="●"/>
              <a:defRPr b="0" i="0" sz="1500" u="none" cap="none" strike="noStrike">
                <a:solidFill>
                  <a:srgbClr val="E4DEDB"/>
                </a:solidFill>
                <a:latin typeface="Corbel"/>
                <a:ea typeface="Corbel"/>
                <a:cs typeface="Corbel"/>
                <a:sym typeface="Corbel"/>
              </a:defRPr>
            </a:lvl1pPr>
            <a:lvl2pPr indent="-314325" lvl="1" marL="914400" marR="0" rtl="0" algn="l">
              <a:lnSpc>
                <a:spcPct val="90000"/>
              </a:lnSpc>
              <a:spcBef>
                <a:spcPts val="188"/>
              </a:spcBef>
              <a:spcAft>
                <a:spcPts val="0"/>
              </a:spcAft>
              <a:buClr>
                <a:schemeClr val="accent1"/>
              </a:buClr>
              <a:buSzPts val="1350"/>
              <a:buFont typeface="Noto Sans Symbols"/>
              <a:buChar char="●"/>
              <a:defRPr b="0" i="0" sz="1350" u="none" cap="none" strike="noStrike">
                <a:solidFill>
                  <a:srgbClr val="E4DEDB"/>
                </a:solidFill>
                <a:latin typeface="Corbel"/>
                <a:ea typeface="Corbel"/>
                <a:cs typeface="Corbel"/>
                <a:sym typeface="Corbel"/>
              </a:defRPr>
            </a:lvl2pPr>
            <a:lvl3pPr indent="-304800" lvl="2" marL="1371600" marR="0" rtl="0" algn="l">
              <a:lnSpc>
                <a:spcPct val="90000"/>
              </a:lnSpc>
              <a:spcBef>
                <a:spcPts val="188"/>
              </a:spcBef>
              <a:spcAft>
                <a:spcPts val="0"/>
              </a:spcAft>
              <a:buClr>
                <a:schemeClr val="accent1"/>
              </a:buClr>
              <a:buSzPts val="1200"/>
              <a:buFont typeface="Noto Sans Symbols"/>
              <a:buChar char="●"/>
              <a:defRPr b="0" i="0" sz="1200" u="none" cap="none" strike="noStrike">
                <a:solidFill>
                  <a:srgbClr val="E4DEDB"/>
                </a:solidFill>
                <a:latin typeface="Corbel"/>
                <a:ea typeface="Corbel"/>
                <a:cs typeface="Corbel"/>
                <a:sym typeface="Corbel"/>
              </a:defRPr>
            </a:lvl3pPr>
            <a:lvl4pPr indent="-295275" lvl="3" marL="1828800" marR="0" rtl="0" algn="l">
              <a:lnSpc>
                <a:spcPct val="90000"/>
              </a:lnSpc>
              <a:spcBef>
                <a:spcPts val="188"/>
              </a:spcBef>
              <a:spcAft>
                <a:spcPts val="0"/>
              </a:spcAft>
              <a:buClr>
                <a:schemeClr val="accent1"/>
              </a:buClr>
              <a:buSzPts val="1050"/>
              <a:buFont typeface="Noto Sans Symbols"/>
              <a:buChar char="●"/>
              <a:defRPr b="0" i="0" sz="1050" u="none" cap="none" strike="noStrike">
                <a:solidFill>
                  <a:srgbClr val="E4DEDB"/>
                </a:solidFill>
                <a:latin typeface="Corbel"/>
                <a:ea typeface="Corbel"/>
                <a:cs typeface="Corbel"/>
                <a:sym typeface="Corbel"/>
              </a:defRPr>
            </a:lvl4pPr>
            <a:lvl5pPr indent="-295275" lvl="4" marL="2286000" marR="0" rtl="0" algn="l">
              <a:lnSpc>
                <a:spcPct val="90000"/>
              </a:lnSpc>
              <a:spcBef>
                <a:spcPts val="188"/>
              </a:spcBef>
              <a:spcAft>
                <a:spcPts val="0"/>
              </a:spcAft>
              <a:buClr>
                <a:schemeClr val="accent1"/>
              </a:buClr>
              <a:buSzPts val="1050"/>
              <a:buFont typeface="Noto Sans Symbols"/>
              <a:buChar char="●"/>
              <a:defRPr b="0" i="0" sz="1050" u="none" cap="none" strike="noStrike">
                <a:solidFill>
                  <a:srgbClr val="E4DEDB"/>
                </a:solidFill>
                <a:latin typeface="Corbel"/>
                <a:ea typeface="Corbel"/>
                <a:cs typeface="Corbel"/>
                <a:sym typeface="Corbel"/>
              </a:defRPr>
            </a:lvl5pPr>
            <a:lvl6pPr indent="-295275" lvl="5" marL="2743200" marR="0" rtl="0" algn="l">
              <a:lnSpc>
                <a:spcPct val="90000"/>
              </a:lnSpc>
              <a:spcBef>
                <a:spcPts val="188"/>
              </a:spcBef>
              <a:spcAft>
                <a:spcPts val="0"/>
              </a:spcAft>
              <a:buClr>
                <a:schemeClr val="accent1"/>
              </a:buClr>
              <a:buSzPts val="1050"/>
              <a:buFont typeface="Noto Sans Symbols"/>
              <a:buChar char="●"/>
              <a:defRPr b="0" i="0" sz="1050" u="none" cap="none" strike="noStrike">
                <a:solidFill>
                  <a:srgbClr val="E4DEDB"/>
                </a:solidFill>
                <a:latin typeface="Corbel"/>
                <a:ea typeface="Corbel"/>
                <a:cs typeface="Corbel"/>
                <a:sym typeface="Corbel"/>
              </a:defRPr>
            </a:lvl6pPr>
            <a:lvl7pPr indent="-295275" lvl="6" marL="3200400" marR="0" rtl="0" algn="l">
              <a:lnSpc>
                <a:spcPct val="90000"/>
              </a:lnSpc>
              <a:spcBef>
                <a:spcPts val="188"/>
              </a:spcBef>
              <a:spcAft>
                <a:spcPts val="0"/>
              </a:spcAft>
              <a:buClr>
                <a:schemeClr val="accent1"/>
              </a:buClr>
              <a:buSzPts val="1050"/>
              <a:buFont typeface="Noto Sans Symbols"/>
              <a:buChar char="●"/>
              <a:defRPr b="0" i="0" sz="1050" u="none" cap="none" strike="noStrike">
                <a:solidFill>
                  <a:srgbClr val="E4DEDB"/>
                </a:solidFill>
                <a:latin typeface="Corbel"/>
                <a:ea typeface="Corbel"/>
                <a:cs typeface="Corbel"/>
                <a:sym typeface="Corbel"/>
              </a:defRPr>
            </a:lvl7pPr>
            <a:lvl8pPr indent="-295275" lvl="7" marL="3657600" marR="0" rtl="0" algn="l">
              <a:lnSpc>
                <a:spcPct val="90000"/>
              </a:lnSpc>
              <a:spcBef>
                <a:spcPts val="188"/>
              </a:spcBef>
              <a:spcAft>
                <a:spcPts val="0"/>
              </a:spcAft>
              <a:buClr>
                <a:schemeClr val="accent1"/>
              </a:buClr>
              <a:buSzPts val="1050"/>
              <a:buFont typeface="Noto Sans Symbols"/>
              <a:buChar char="●"/>
              <a:defRPr b="0" i="0" sz="1050" u="none" cap="none" strike="noStrike">
                <a:solidFill>
                  <a:srgbClr val="E4DEDB"/>
                </a:solidFill>
                <a:latin typeface="Corbel"/>
                <a:ea typeface="Corbel"/>
                <a:cs typeface="Corbel"/>
                <a:sym typeface="Corbel"/>
              </a:defRPr>
            </a:lvl8pPr>
            <a:lvl9pPr indent="-295275" lvl="8" marL="4114800" marR="0" rtl="0" algn="l">
              <a:lnSpc>
                <a:spcPct val="90000"/>
              </a:lnSpc>
              <a:spcBef>
                <a:spcPts val="188"/>
              </a:spcBef>
              <a:spcAft>
                <a:spcPts val="188"/>
              </a:spcAft>
              <a:buClr>
                <a:schemeClr val="accent1"/>
              </a:buClr>
              <a:buSzPts val="1050"/>
              <a:buFont typeface="Noto Sans Symbols"/>
              <a:buChar char="●"/>
              <a:defRPr b="0" i="0" sz="1050" u="none" cap="none" strike="noStrike">
                <a:solidFill>
                  <a:srgbClr val="E4DEDB"/>
                </a:solidFill>
                <a:latin typeface="Corbel"/>
                <a:ea typeface="Corbel"/>
                <a:cs typeface="Corbel"/>
                <a:sym typeface="Corbel"/>
              </a:defRPr>
            </a:lvl9pPr>
          </a:lstStyle>
          <a:p/>
        </p:txBody>
      </p:sp>
      <p:sp>
        <p:nvSpPr>
          <p:cNvPr id="10" name="Google Shape;10;p50"/>
          <p:cNvSpPr txBox="1"/>
          <p:nvPr>
            <p:ph idx="10" type="dt"/>
          </p:nvPr>
        </p:nvSpPr>
        <p:spPr>
          <a:xfrm>
            <a:off x="196849"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25" u="none" cap="none" strike="noStrike">
                <a:solidFill>
                  <a:srgbClr val="CBBDB7"/>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11" name="Google Shape;11;p50"/>
          <p:cNvSpPr txBox="1"/>
          <p:nvPr>
            <p:ph idx="11" type="ftr"/>
          </p:nvPr>
        </p:nvSpPr>
        <p:spPr>
          <a:xfrm>
            <a:off x="2901951" y="4767263"/>
            <a:ext cx="4433638"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25" u="none" cap="none" strike="noStrike">
                <a:solidFill>
                  <a:srgbClr val="CBBDB7"/>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12" name="Google Shape;12;p50"/>
          <p:cNvSpPr txBox="1"/>
          <p:nvPr>
            <p:ph idx="12" type="sldNum"/>
          </p:nvPr>
        </p:nvSpPr>
        <p:spPr>
          <a:xfrm>
            <a:off x="7975602" y="4767263"/>
            <a:ext cx="1148195"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1pPr>
            <a:lvl2pPr indent="0" lvl="1" marL="0" marR="0" rtl="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2pPr>
            <a:lvl3pPr indent="0" lvl="2" marL="0" marR="0" rtl="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3pPr>
            <a:lvl4pPr indent="0" lvl="3" marL="0" marR="0" rtl="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4pPr>
            <a:lvl5pPr indent="0" lvl="4" marL="0" marR="0" rtl="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5pPr>
            <a:lvl6pPr indent="0" lvl="5" marL="0" marR="0" rtl="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6pPr>
            <a:lvl7pPr indent="0" lvl="6" marL="0" marR="0" rtl="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7pPr>
            <a:lvl8pPr indent="0" lvl="7" marL="0" marR="0" rtl="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8pPr>
            <a:lvl9pPr indent="0" lvl="8" marL="0" marR="0" rtl="0" algn="r">
              <a:lnSpc>
                <a:spcPct val="100000"/>
              </a:lnSpc>
              <a:spcBef>
                <a:spcPts val="0"/>
              </a:spcBef>
              <a:spcAft>
                <a:spcPts val="0"/>
              </a:spcAft>
              <a:buClr>
                <a:schemeClr val="accent1"/>
              </a:buClr>
              <a:buSzPts val="900"/>
              <a:buFont typeface="Corbel"/>
              <a:buNone/>
              <a:defRPr b="1"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slide" Target="/ppt/slides/slide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slide" Target="/ppt/slides/slide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slide" Target="/ppt/slides/slide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7.xml"/><Relationship Id="rId5" Type="http://schemas.openxmlformats.org/officeDocument/2006/relationships/slide" Target="/ppt/slides/slide11.xml"/><Relationship Id="rId6" Type="http://schemas.openxmlformats.org/officeDocument/2006/relationships/slide" Target="/ppt/slides/slide14.xml"/><Relationship Id="rId7" Type="http://schemas.openxmlformats.org/officeDocument/2006/relationships/slide" Target="/ppt/slides/slide19.xml"/><Relationship Id="rId8" Type="http://schemas.openxmlformats.org/officeDocument/2006/relationships/slide" Target="/ppt/slides/slide5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slide" Target="/ppt/slides/slide24.xml"/><Relationship Id="rId4" Type="http://schemas.openxmlformats.org/officeDocument/2006/relationships/slide" Target="/ppt/slides/slide36.xml"/><Relationship Id="rId5" Type="http://schemas.openxmlformats.org/officeDocument/2006/relationships/slide" Target="/ppt/slides/slide43.xml"/><Relationship Id="rId6" Type="http://schemas.openxmlformats.org/officeDocument/2006/relationships/slide" Target="/ppt/slides/slide50.xml"/><Relationship Id="rId7" Type="http://schemas.openxmlformats.org/officeDocument/2006/relationships/slide" Target="/ppt/slides/slide5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slide" Target="/ppt/slides/slide23.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4.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slide" Target="/ppt/slides/slide23.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9.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slide" Target="/ppt/slides/slide23.xml"/><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20.pn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3.png"/><Relationship Id="rId4" Type="http://schemas.openxmlformats.org/officeDocument/2006/relationships/image" Target="../media/image3.png"/><Relationship Id="rId5"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 Id="rId3" Type="http://schemas.openxmlformats.org/officeDocument/2006/relationships/slide" Target="/ppt/slides/slide23.xml"/><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slide" Target="/ppt/slides/slide23.xml"/><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3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27.png"/><Relationship Id="rId4" Type="http://schemas.openxmlformats.org/officeDocument/2006/relationships/image" Target="../media/image2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26.png"/><Relationship Id="rId4"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slide" Target="/ppt/slides/slide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slide" Target="/ppt/slides/slide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802386" y="973836"/>
            <a:ext cx="5486400" cy="2441448"/>
          </a:xfrm>
          <a:prstGeom prst="rect">
            <a:avLst/>
          </a:prstGeom>
          <a:noFill/>
          <a:ln>
            <a:noFill/>
          </a:ln>
        </p:spPr>
        <p:txBody>
          <a:bodyPr anchorCtr="0" anchor="b" bIns="91425" lIns="91425" spcFirstLastPara="1" rIns="91425" wrap="square" tIns="91425">
            <a:normAutofit/>
          </a:bodyPr>
          <a:lstStyle/>
          <a:p>
            <a:pPr indent="0" lvl="0" marL="0" rtl="0" algn="l">
              <a:lnSpc>
                <a:spcPct val="90000"/>
              </a:lnSpc>
              <a:spcBef>
                <a:spcPts val="1000"/>
              </a:spcBef>
              <a:spcAft>
                <a:spcPts val="0"/>
              </a:spcAft>
              <a:buClr>
                <a:srgbClr val="FFFFFF"/>
              </a:buClr>
              <a:buSzPts val="4400"/>
              <a:buFont typeface="Corbel"/>
              <a:buNone/>
            </a:pPr>
            <a:r>
              <a:rPr b="1" lang="en-GB"/>
              <a:t>Credit Card Customer Segmentation</a:t>
            </a:r>
            <a:endParaRPr b="1"/>
          </a:p>
        </p:txBody>
      </p:sp>
      <p:sp>
        <p:nvSpPr>
          <p:cNvPr id="106" name="Google Shape;106;p1"/>
          <p:cNvSpPr txBox="1"/>
          <p:nvPr>
            <p:ph idx="1" type="subTitle"/>
          </p:nvPr>
        </p:nvSpPr>
        <p:spPr>
          <a:xfrm>
            <a:off x="825011" y="3771013"/>
            <a:ext cx="5486400" cy="765543"/>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SzPts val="2000"/>
              <a:buNone/>
            </a:pPr>
            <a:r>
              <a:rPr lang="en-GB" sz="1500"/>
              <a:t>Helix Team – 2021</a:t>
            </a:r>
            <a:endParaRPr/>
          </a:p>
          <a:p>
            <a:pPr indent="0" lvl="0" marL="0" rtl="0" algn="l">
              <a:lnSpc>
                <a:spcPct val="90000"/>
              </a:lnSpc>
              <a:spcBef>
                <a:spcPts val="1000"/>
              </a:spcBef>
              <a:spcAft>
                <a:spcPts val="0"/>
              </a:spcAft>
              <a:buSzPts val="2000"/>
              <a:buNone/>
            </a:pPr>
            <a:r>
              <a:rPr lang="en-GB" sz="1500"/>
              <a:t>Ahmad Dzikrul F • Hermawan • Wimala P</a:t>
            </a:r>
            <a:endParaRPr/>
          </a:p>
          <a:p>
            <a:pPr indent="0" lvl="0" marL="0" rtl="0" algn="l">
              <a:lnSpc>
                <a:spcPct val="90000"/>
              </a:lnSpc>
              <a:spcBef>
                <a:spcPts val="1000"/>
              </a:spcBef>
              <a:spcAft>
                <a:spcPts val="0"/>
              </a:spcAft>
              <a:buSzPts val="2000"/>
              <a:buNone/>
            </a:pPr>
            <a:r>
              <a:t/>
            </a:r>
            <a:endParaRPr sz="15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f65f4bc782_1_237"/>
          <p:cNvSpPr/>
          <p:nvPr/>
        </p:nvSpPr>
        <p:spPr>
          <a:xfrm>
            <a:off x="4064775" y="3728540"/>
            <a:ext cx="1320300" cy="488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GB">
                <a:solidFill>
                  <a:srgbClr val="59473F"/>
                </a:solidFill>
                <a:latin typeface="Corbel"/>
                <a:ea typeface="Corbel"/>
                <a:cs typeface="Corbel"/>
                <a:sym typeface="Corbel"/>
              </a:rPr>
              <a:t>BALANCE</a:t>
            </a:r>
            <a:endParaRPr/>
          </a:p>
        </p:txBody>
      </p:sp>
      <p:sp>
        <p:nvSpPr>
          <p:cNvPr id="238" name="Google Shape;238;gf65f4bc782_1_237"/>
          <p:cNvSpPr/>
          <p:nvPr/>
        </p:nvSpPr>
        <p:spPr>
          <a:xfrm>
            <a:off x="4064777" y="4280730"/>
            <a:ext cx="1920900" cy="6372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GB">
                <a:solidFill>
                  <a:srgbClr val="59473F"/>
                </a:solidFill>
                <a:latin typeface="Corbel"/>
                <a:ea typeface="Corbel"/>
                <a:cs typeface="Corbel"/>
                <a:sym typeface="Corbel"/>
              </a:rPr>
              <a:t>BALANCE FREQUENCY</a:t>
            </a:r>
            <a:endParaRPr/>
          </a:p>
        </p:txBody>
      </p:sp>
      <p:sp>
        <p:nvSpPr>
          <p:cNvPr id="239" name="Google Shape;239;gf65f4bc782_1_237"/>
          <p:cNvSpPr/>
          <p:nvPr/>
        </p:nvSpPr>
        <p:spPr>
          <a:xfrm>
            <a:off x="6454024" y="2196150"/>
            <a:ext cx="1750500" cy="504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GB">
                <a:solidFill>
                  <a:srgbClr val="59473F"/>
                </a:solidFill>
                <a:latin typeface="Corbel"/>
                <a:ea typeface="Corbel"/>
                <a:cs typeface="Corbel"/>
                <a:sym typeface="Corbel"/>
              </a:rPr>
              <a:t>ONE-OFF PURCHASES</a:t>
            </a:r>
            <a:endParaRPr/>
          </a:p>
        </p:txBody>
      </p:sp>
      <p:sp>
        <p:nvSpPr>
          <p:cNvPr id="240" name="Google Shape;240;gf65f4bc782_1_237"/>
          <p:cNvSpPr/>
          <p:nvPr/>
        </p:nvSpPr>
        <p:spPr>
          <a:xfrm>
            <a:off x="6481725" y="3643950"/>
            <a:ext cx="1800000" cy="50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GB">
                <a:solidFill>
                  <a:srgbClr val="59473F"/>
                </a:solidFill>
                <a:latin typeface="Corbel"/>
                <a:ea typeface="Corbel"/>
                <a:cs typeface="Corbel"/>
                <a:sym typeface="Corbel"/>
              </a:rPr>
              <a:t>INSTALLMENTS PURCHASES</a:t>
            </a:r>
            <a:endParaRPr/>
          </a:p>
        </p:txBody>
      </p:sp>
      <p:sp>
        <p:nvSpPr>
          <p:cNvPr id="241" name="Google Shape;241;gf65f4bc782_1_237"/>
          <p:cNvSpPr/>
          <p:nvPr/>
        </p:nvSpPr>
        <p:spPr>
          <a:xfrm>
            <a:off x="328125" y="4437879"/>
            <a:ext cx="1569300" cy="4257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GB">
                <a:solidFill>
                  <a:srgbClr val="59473F"/>
                </a:solidFill>
                <a:latin typeface="Corbel"/>
                <a:ea typeface="Corbel"/>
                <a:cs typeface="Corbel"/>
                <a:sym typeface="Corbel"/>
              </a:rPr>
              <a:t>CREDIT LIMIT</a:t>
            </a:r>
            <a:endParaRPr/>
          </a:p>
        </p:txBody>
      </p:sp>
      <p:sp>
        <p:nvSpPr>
          <p:cNvPr id="242" name="Google Shape;242;gf65f4bc782_1_237"/>
          <p:cNvSpPr/>
          <p:nvPr/>
        </p:nvSpPr>
        <p:spPr>
          <a:xfrm>
            <a:off x="201203" y="168288"/>
            <a:ext cx="1524900" cy="4002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GB">
                <a:solidFill>
                  <a:srgbClr val="59473F"/>
                </a:solidFill>
                <a:latin typeface="Corbel"/>
                <a:ea typeface="Corbel"/>
                <a:cs typeface="Corbel"/>
                <a:sym typeface="Corbel"/>
              </a:rPr>
              <a:t>PURCHASES</a:t>
            </a:r>
            <a:endParaRPr/>
          </a:p>
        </p:txBody>
      </p:sp>
      <p:sp>
        <p:nvSpPr>
          <p:cNvPr id="243" name="Google Shape;243;gf65f4bc782_1_237"/>
          <p:cNvSpPr/>
          <p:nvPr/>
        </p:nvSpPr>
        <p:spPr>
          <a:xfrm>
            <a:off x="6404750" y="1399750"/>
            <a:ext cx="1750500" cy="6372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GB">
                <a:solidFill>
                  <a:srgbClr val="59473F"/>
                </a:solidFill>
                <a:latin typeface="Corbel"/>
                <a:ea typeface="Corbel"/>
                <a:cs typeface="Corbel"/>
                <a:sym typeface="Corbel"/>
              </a:rPr>
              <a:t>CASH ADVANCE TRX</a:t>
            </a:r>
            <a:endParaRPr/>
          </a:p>
        </p:txBody>
      </p:sp>
      <p:sp>
        <p:nvSpPr>
          <p:cNvPr id="244" name="Google Shape;244;gf65f4bc782_1_237"/>
          <p:cNvSpPr/>
          <p:nvPr/>
        </p:nvSpPr>
        <p:spPr>
          <a:xfrm>
            <a:off x="6380000" y="699325"/>
            <a:ext cx="1800000" cy="6372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GB">
                <a:solidFill>
                  <a:srgbClr val="59473F"/>
                </a:solidFill>
                <a:latin typeface="Corbel"/>
                <a:ea typeface="Corbel"/>
                <a:cs typeface="Corbel"/>
                <a:sym typeface="Corbel"/>
              </a:rPr>
              <a:t>CASH ADVANCE FREQUENCY</a:t>
            </a:r>
            <a:endParaRPr/>
          </a:p>
        </p:txBody>
      </p:sp>
      <p:sp>
        <p:nvSpPr>
          <p:cNvPr id="245" name="Google Shape;245;gf65f4bc782_1_237"/>
          <p:cNvSpPr/>
          <p:nvPr/>
        </p:nvSpPr>
        <p:spPr>
          <a:xfrm>
            <a:off x="6481724" y="4249525"/>
            <a:ext cx="1800000" cy="69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GB">
                <a:solidFill>
                  <a:srgbClr val="59473F"/>
                </a:solidFill>
                <a:latin typeface="Corbel"/>
                <a:ea typeface="Corbel"/>
                <a:cs typeface="Corbel"/>
                <a:sym typeface="Corbel"/>
              </a:rPr>
              <a:t>PURCHASES INSTALLMENTS FREQUENCY</a:t>
            </a:r>
            <a:endParaRPr/>
          </a:p>
        </p:txBody>
      </p:sp>
      <p:sp>
        <p:nvSpPr>
          <p:cNvPr id="246" name="Google Shape;246;gf65f4bc782_1_237"/>
          <p:cNvSpPr/>
          <p:nvPr/>
        </p:nvSpPr>
        <p:spPr>
          <a:xfrm>
            <a:off x="196850" y="597925"/>
            <a:ext cx="1524900" cy="6996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GB">
                <a:solidFill>
                  <a:srgbClr val="59473F"/>
                </a:solidFill>
                <a:latin typeface="Corbel"/>
                <a:ea typeface="Corbel"/>
                <a:cs typeface="Corbel"/>
                <a:sym typeface="Corbel"/>
              </a:rPr>
              <a:t>PURCHASES FREQUENCY</a:t>
            </a:r>
            <a:endParaRPr/>
          </a:p>
        </p:txBody>
      </p:sp>
      <p:sp>
        <p:nvSpPr>
          <p:cNvPr id="247" name="Google Shape;247;gf65f4bc782_1_237"/>
          <p:cNvSpPr/>
          <p:nvPr/>
        </p:nvSpPr>
        <p:spPr>
          <a:xfrm>
            <a:off x="6454025" y="2756725"/>
            <a:ext cx="1800000" cy="6372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GB">
                <a:solidFill>
                  <a:srgbClr val="59473F"/>
                </a:solidFill>
                <a:latin typeface="Corbel"/>
                <a:ea typeface="Corbel"/>
                <a:cs typeface="Corbel"/>
                <a:sym typeface="Corbel"/>
              </a:rPr>
              <a:t>ONE-OFF PURCHASES FREQUENCY</a:t>
            </a:r>
            <a:endParaRPr/>
          </a:p>
        </p:txBody>
      </p:sp>
      <p:sp>
        <p:nvSpPr>
          <p:cNvPr id="248" name="Google Shape;248;gf65f4bc782_1_237"/>
          <p:cNvSpPr/>
          <p:nvPr/>
        </p:nvSpPr>
        <p:spPr>
          <a:xfrm>
            <a:off x="6380000" y="138750"/>
            <a:ext cx="1800000" cy="5049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GB">
                <a:solidFill>
                  <a:srgbClr val="59473F"/>
                </a:solidFill>
                <a:latin typeface="Corbel"/>
                <a:ea typeface="Corbel"/>
                <a:cs typeface="Corbel"/>
                <a:sym typeface="Corbel"/>
              </a:rPr>
              <a:t>CASH ADVANCE</a:t>
            </a:r>
            <a:endParaRPr/>
          </a:p>
        </p:txBody>
      </p:sp>
      <p:sp>
        <p:nvSpPr>
          <p:cNvPr id="249" name="Google Shape;249;gf65f4bc782_1_237"/>
          <p:cNvSpPr/>
          <p:nvPr/>
        </p:nvSpPr>
        <p:spPr>
          <a:xfrm>
            <a:off x="2082823" y="4475075"/>
            <a:ext cx="1524900" cy="400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GB">
                <a:solidFill>
                  <a:srgbClr val="59473F"/>
                </a:solidFill>
                <a:latin typeface="Corbel"/>
                <a:ea typeface="Corbel"/>
                <a:cs typeface="Corbel"/>
                <a:sym typeface="Corbel"/>
              </a:rPr>
              <a:t>TENURE</a:t>
            </a:r>
            <a:endParaRPr/>
          </a:p>
        </p:txBody>
      </p:sp>
      <p:sp>
        <p:nvSpPr>
          <p:cNvPr id="250" name="Google Shape;250;gf65f4bc782_1_237"/>
          <p:cNvSpPr/>
          <p:nvPr/>
        </p:nvSpPr>
        <p:spPr>
          <a:xfrm>
            <a:off x="260032" y="3366330"/>
            <a:ext cx="1488300" cy="416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GB">
                <a:solidFill>
                  <a:srgbClr val="59473F"/>
                </a:solidFill>
                <a:latin typeface="Corbel"/>
                <a:ea typeface="Corbel"/>
                <a:cs typeface="Corbel"/>
                <a:sym typeface="Corbel"/>
              </a:rPr>
              <a:t>PRC FULL PAYMENT</a:t>
            </a:r>
            <a:endParaRPr/>
          </a:p>
        </p:txBody>
      </p:sp>
      <p:sp>
        <p:nvSpPr>
          <p:cNvPr id="251" name="Google Shape;251;gf65f4bc782_1_237"/>
          <p:cNvSpPr/>
          <p:nvPr/>
        </p:nvSpPr>
        <p:spPr>
          <a:xfrm>
            <a:off x="260025" y="2710501"/>
            <a:ext cx="1488300" cy="5430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GB">
                <a:solidFill>
                  <a:srgbClr val="59473F"/>
                </a:solidFill>
                <a:latin typeface="Corbel"/>
                <a:ea typeface="Corbel"/>
                <a:cs typeface="Corbel"/>
                <a:sym typeface="Corbel"/>
              </a:rPr>
              <a:t>MINIMUM PAYMENTS</a:t>
            </a:r>
            <a:endParaRPr/>
          </a:p>
        </p:txBody>
      </p:sp>
      <p:sp>
        <p:nvSpPr>
          <p:cNvPr id="252" name="Google Shape;252;gf65f4bc782_1_237"/>
          <p:cNvSpPr/>
          <p:nvPr/>
        </p:nvSpPr>
        <p:spPr>
          <a:xfrm>
            <a:off x="254125" y="2155450"/>
            <a:ext cx="1359000" cy="4002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a:solidFill>
                <a:srgbClr val="59473F"/>
              </a:solidFill>
              <a:latin typeface="Corbel"/>
              <a:ea typeface="Corbel"/>
              <a:cs typeface="Corbel"/>
              <a:sym typeface="Corbel"/>
            </a:endParaRPr>
          </a:p>
          <a:p>
            <a:pPr indent="0" lvl="0" marL="0" rtl="0" algn="l">
              <a:lnSpc>
                <a:spcPct val="90000"/>
              </a:lnSpc>
              <a:spcBef>
                <a:spcPts val="0"/>
              </a:spcBef>
              <a:spcAft>
                <a:spcPts val="0"/>
              </a:spcAft>
              <a:buNone/>
            </a:pPr>
            <a:r>
              <a:rPr lang="en-GB">
                <a:solidFill>
                  <a:srgbClr val="59473F"/>
                </a:solidFill>
                <a:latin typeface="Corbel"/>
                <a:ea typeface="Corbel"/>
                <a:cs typeface="Corbel"/>
                <a:sym typeface="Corbel"/>
              </a:rPr>
              <a:t>PAYMENTS</a:t>
            </a:r>
            <a:endParaRPr>
              <a:solidFill>
                <a:srgbClr val="59473F"/>
              </a:solidFill>
              <a:latin typeface="Corbel"/>
              <a:ea typeface="Corbel"/>
              <a:cs typeface="Corbel"/>
              <a:sym typeface="Corbel"/>
            </a:endParaRPr>
          </a:p>
          <a:p>
            <a:pPr indent="0" lvl="0" marL="0" rtl="0" algn="l">
              <a:lnSpc>
                <a:spcPct val="90000"/>
              </a:lnSpc>
              <a:spcBef>
                <a:spcPts val="0"/>
              </a:spcBef>
              <a:spcAft>
                <a:spcPts val="0"/>
              </a:spcAft>
              <a:buNone/>
            </a:pPr>
            <a:r>
              <a:t/>
            </a:r>
            <a:endParaRPr>
              <a:solidFill>
                <a:srgbClr val="59473F"/>
              </a:solidFill>
              <a:latin typeface="Corbel"/>
              <a:ea typeface="Corbel"/>
              <a:cs typeface="Corbel"/>
              <a:sym typeface="Corbel"/>
            </a:endParaRPr>
          </a:p>
        </p:txBody>
      </p:sp>
      <p:sp>
        <p:nvSpPr>
          <p:cNvPr id="253" name="Google Shape;253;gf65f4bc782_1_237"/>
          <p:cNvSpPr/>
          <p:nvPr/>
        </p:nvSpPr>
        <p:spPr>
          <a:xfrm>
            <a:off x="223403" y="1326925"/>
            <a:ext cx="1524900" cy="4002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GB">
                <a:solidFill>
                  <a:srgbClr val="59473F"/>
                </a:solidFill>
                <a:latin typeface="Corbel"/>
                <a:ea typeface="Corbel"/>
                <a:cs typeface="Corbel"/>
                <a:sym typeface="Corbel"/>
              </a:rPr>
              <a:t>PURCHASES TRX</a:t>
            </a:r>
            <a:endParaRPr/>
          </a:p>
        </p:txBody>
      </p:sp>
      <p:sp>
        <p:nvSpPr>
          <p:cNvPr id="254" name="Google Shape;254;gf65f4bc782_1_237"/>
          <p:cNvSpPr txBox="1"/>
          <p:nvPr/>
        </p:nvSpPr>
        <p:spPr>
          <a:xfrm>
            <a:off x="2496787" y="448550"/>
            <a:ext cx="30243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800">
              <a:solidFill>
                <a:schemeClr val="lt1"/>
              </a:solidFill>
              <a:latin typeface="Corbel"/>
              <a:ea typeface="Corbel"/>
              <a:cs typeface="Corbel"/>
              <a:sym typeface="Corbel"/>
            </a:endParaRPr>
          </a:p>
          <a:p>
            <a:pPr indent="0" lvl="0" marL="0" rtl="0" algn="ctr">
              <a:spcBef>
                <a:spcPts val="0"/>
              </a:spcBef>
              <a:spcAft>
                <a:spcPts val="0"/>
              </a:spcAft>
              <a:buNone/>
            </a:pPr>
            <a:r>
              <a:rPr lang="en-GB" sz="3800">
                <a:solidFill>
                  <a:schemeClr val="lt1"/>
                </a:solidFill>
                <a:latin typeface="Corbel"/>
                <a:ea typeface="Corbel"/>
                <a:cs typeface="Corbel"/>
                <a:sym typeface="Corbel"/>
              </a:rPr>
              <a:t>Relation among features  </a:t>
            </a:r>
            <a:endParaRPr sz="3800">
              <a:solidFill>
                <a:schemeClr val="lt1"/>
              </a:solidFill>
              <a:latin typeface="Corbel"/>
              <a:ea typeface="Corbel"/>
              <a:cs typeface="Corbel"/>
              <a:sym typeface="Corbe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8"/>
          <p:cNvSpPr txBox="1"/>
          <p:nvPr>
            <p:ph type="title"/>
          </p:nvPr>
        </p:nvSpPr>
        <p:spPr>
          <a:xfrm>
            <a:off x="-390673" y="1921350"/>
            <a:ext cx="8124900" cy="1300800"/>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rgbClr val="FFFFFF"/>
              </a:buClr>
              <a:buSzPts val="3600"/>
              <a:buFont typeface="Corbel"/>
              <a:buNone/>
            </a:pPr>
            <a:r>
              <a:rPr lang="en-GB" sz="4000"/>
              <a:t>EDA</a:t>
            </a:r>
            <a:endParaRPr sz="4400"/>
          </a:p>
        </p:txBody>
      </p:sp>
      <p:pic>
        <p:nvPicPr>
          <p:cNvPr descr="Chevron arrows RTL" id="260" name="Google Shape;260;p8">
            <a:hlinkClick action="ppaction://hlinksldjump" r:id="rId3"/>
          </p:cNvPr>
          <p:cNvPicPr preferRelativeResize="0"/>
          <p:nvPr/>
        </p:nvPicPr>
        <p:blipFill rotWithShape="1">
          <a:blip r:embed="rId4">
            <a:alphaModFix/>
          </a:blip>
          <a:srcRect b="0" l="0" r="0" t="0"/>
          <a:stretch/>
        </p:blipFill>
        <p:spPr>
          <a:xfrm>
            <a:off x="166577" y="4042588"/>
            <a:ext cx="529412" cy="52941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f61e1197d1_1_8"/>
          <p:cNvSpPr txBox="1"/>
          <p:nvPr>
            <p:ph idx="4294967295" type="title"/>
          </p:nvPr>
        </p:nvSpPr>
        <p:spPr>
          <a:xfrm>
            <a:off x="0" y="319088"/>
            <a:ext cx="4368900" cy="992100"/>
          </a:xfrm>
          <a:prstGeom prst="rect">
            <a:avLst/>
          </a:prstGeom>
          <a:noFill/>
          <a:ln>
            <a:noFill/>
          </a:ln>
        </p:spPr>
        <p:txBody>
          <a:bodyPr anchorCtr="0" anchor="b" bIns="91425" lIns="91425" spcFirstLastPara="1" rIns="91425" wrap="square" tIns="91425">
            <a:normAutofit/>
          </a:bodyPr>
          <a:lstStyle/>
          <a:p>
            <a:pPr indent="0" lvl="0" marL="0" rtl="0" algn="l">
              <a:lnSpc>
                <a:spcPct val="90000"/>
              </a:lnSpc>
              <a:spcBef>
                <a:spcPts val="0"/>
              </a:spcBef>
              <a:spcAft>
                <a:spcPts val="0"/>
              </a:spcAft>
              <a:buClr>
                <a:srgbClr val="FFFFFF"/>
              </a:buClr>
              <a:buSzPts val="2700"/>
              <a:buFont typeface="Corbel"/>
              <a:buNone/>
            </a:pPr>
            <a:r>
              <a:rPr lang="en-GB"/>
              <a:t>Identifikasi Outlier Dengan IQR</a:t>
            </a:r>
            <a:endParaRPr/>
          </a:p>
        </p:txBody>
      </p:sp>
      <p:pic>
        <p:nvPicPr>
          <p:cNvPr id="266" name="Google Shape;266;gf61e1197d1_1_8"/>
          <p:cNvPicPr preferRelativeResize="0"/>
          <p:nvPr/>
        </p:nvPicPr>
        <p:blipFill rotWithShape="1">
          <a:blip r:embed="rId3">
            <a:alphaModFix/>
          </a:blip>
          <a:srcRect b="0" l="0" r="0" t="0"/>
          <a:stretch/>
        </p:blipFill>
        <p:spPr>
          <a:xfrm>
            <a:off x="4368850" y="405800"/>
            <a:ext cx="4667650" cy="4532125"/>
          </a:xfrm>
          <a:prstGeom prst="rect">
            <a:avLst/>
          </a:prstGeom>
          <a:noFill/>
          <a:ln>
            <a:noFill/>
          </a:ln>
        </p:spPr>
      </p:pic>
      <p:sp>
        <p:nvSpPr>
          <p:cNvPr id="267" name="Google Shape;267;gf61e1197d1_1_8"/>
          <p:cNvSpPr/>
          <p:nvPr/>
        </p:nvSpPr>
        <p:spPr>
          <a:xfrm>
            <a:off x="210675" y="1311200"/>
            <a:ext cx="3120600" cy="207300"/>
          </a:xfrm>
          <a:prstGeom prst="rect">
            <a:avLst/>
          </a:prstGeom>
          <a:solidFill>
            <a:srgbClr val="93B6D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Corbel"/>
                <a:ea typeface="Corbel"/>
                <a:cs typeface="Corbel"/>
                <a:sym typeface="Corbel"/>
              </a:rPr>
              <a:t>Outlier "BALANCE"</a:t>
            </a:r>
            <a:endParaRPr b="0" i="0" sz="1400" u="none" cap="none" strike="noStrike">
              <a:solidFill>
                <a:schemeClr val="lt1"/>
              </a:solidFill>
              <a:latin typeface="Corbel"/>
              <a:ea typeface="Corbel"/>
              <a:cs typeface="Corbel"/>
              <a:sym typeface="Corbel"/>
            </a:endParaRPr>
          </a:p>
        </p:txBody>
      </p:sp>
      <p:sp>
        <p:nvSpPr>
          <p:cNvPr id="268" name="Google Shape;268;gf61e1197d1_1_8"/>
          <p:cNvSpPr/>
          <p:nvPr/>
        </p:nvSpPr>
        <p:spPr>
          <a:xfrm>
            <a:off x="210675" y="1574829"/>
            <a:ext cx="3120600" cy="207300"/>
          </a:xfrm>
          <a:prstGeom prst="rect">
            <a:avLst/>
          </a:prstGeom>
          <a:solidFill>
            <a:srgbClr val="93B6D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Corbel"/>
                <a:ea typeface="Corbel"/>
                <a:cs typeface="Corbel"/>
                <a:sym typeface="Corbel"/>
              </a:rPr>
              <a:t>Outlier "BALANCE_FREQUENCY"</a:t>
            </a:r>
            <a:endParaRPr b="0" i="0" sz="1400" u="none" cap="none" strike="noStrike">
              <a:solidFill>
                <a:schemeClr val="lt1"/>
              </a:solidFill>
              <a:latin typeface="Corbel"/>
              <a:ea typeface="Corbel"/>
              <a:cs typeface="Corbel"/>
              <a:sym typeface="Corbel"/>
            </a:endParaRPr>
          </a:p>
        </p:txBody>
      </p:sp>
      <p:sp>
        <p:nvSpPr>
          <p:cNvPr id="269" name="Google Shape;269;gf61e1197d1_1_8"/>
          <p:cNvSpPr/>
          <p:nvPr/>
        </p:nvSpPr>
        <p:spPr>
          <a:xfrm>
            <a:off x="210675" y="1830599"/>
            <a:ext cx="3120600" cy="207300"/>
          </a:xfrm>
          <a:prstGeom prst="rect">
            <a:avLst/>
          </a:prstGeom>
          <a:solidFill>
            <a:srgbClr val="93B6D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Corbel"/>
                <a:ea typeface="Corbel"/>
                <a:cs typeface="Corbel"/>
                <a:sym typeface="Corbel"/>
              </a:rPr>
              <a:t>Outlier "PURCHASES"</a:t>
            </a:r>
            <a:endParaRPr b="0" i="0" sz="1400" u="none" cap="none" strike="noStrike">
              <a:solidFill>
                <a:schemeClr val="lt1"/>
              </a:solidFill>
              <a:latin typeface="Corbel"/>
              <a:ea typeface="Corbel"/>
              <a:cs typeface="Corbel"/>
              <a:sym typeface="Corbel"/>
            </a:endParaRPr>
          </a:p>
        </p:txBody>
      </p:sp>
      <p:sp>
        <p:nvSpPr>
          <p:cNvPr id="270" name="Google Shape;270;gf61e1197d1_1_8"/>
          <p:cNvSpPr/>
          <p:nvPr/>
        </p:nvSpPr>
        <p:spPr>
          <a:xfrm>
            <a:off x="210675" y="2094228"/>
            <a:ext cx="3120600" cy="207300"/>
          </a:xfrm>
          <a:prstGeom prst="rect">
            <a:avLst/>
          </a:prstGeom>
          <a:solidFill>
            <a:srgbClr val="93B6D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Corbel"/>
                <a:ea typeface="Corbel"/>
                <a:cs typeface="Corbel"/>
                <a:sym typeface="Corbel"/>
              </a:rPr>
              <a:t>Outlier "ONEOFF_PURCHASES"</a:t>
            </a:r>
            <a:endParaRPr b="0" i="0" sz="1400" u="none" cap="none" strike="noStrike">
              <a:solidFill>
                <a:schemeClr val="lt1"/>
              </a:solidFill>
              <a:latin typeface="Corbel"/>
              <a:ea typeface="Corbel"/>
              <a:cs typeface="Corbel"/>
              <a:sym typeface="Corbel"/>
            </a:endParaRPr>
          </a:p>
        </p:txBody>
      </p:sp>
      <p:sp>
        <p:nvSpPr>
          <p:cNvPr id="271" name="Google Shape;271;gf61e1197d1_1_8"/>
          <p:cNvSpPr/>
          <p:nvPr/>
        </p:nvSpPr>
        <p:spPr>
          <a:xfrm>
            <a:off x="210675" y="2357865"/>
            <a:ext cx="3120600" cy="207300"/>
          </a:xfrm>
          <a:prstGeom prst="rect">
            <a:avLst/>
          </a:prstGeom>
          <a:solidFill>
            <a:srgbClr val="93B6D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Corbel"/>
                <a:ea typeface="Corbel"/>
                <a:cs typeface="Corbel"/>
                <a:sym typeface="Corbel"/>
              </a:rPr>
              <a:t>Outlier</a:t>
            </a:r>
            <a:r>
              <a:rPr b="0" i="0" lang="en-GB" sz="1200" u="none" cap="none" strike="noStrike">
                <a:solidFill>
                  <a:schemeClr val="lt1"/>
                </a:solidFill>
                <a:latin typeface="Corbel"/>
                <a:ea typeface="Corbel"/>
                <a:cs typeface="Corbel"/>
                <a:sym typeface="Corbel"/>
              </a:rPr>
              <a:t> "INSTALLMENTS_PURCHASES"</a:t>
            </a:r>
            <a:endParaRPr b="0" i="0" sz="1200" u="none" cap="none" strike="noStrike">
              <a:solidFill>
                <a:schemeClr val="lt1"/>
              </a:solidFill>
              <a:latin typeface="Corbel"/>
              <a:ea typeface="Corbel"/>
              <a:cs typeface="Corbel"/>
              <a:sym typeface="Corbel"/>
            </a:endParaRPr>
          </a:p>
        </p:txBody>
      </p:sp>
      <p:sp>
        <p:nvSpPr>
          <p:cNvPr id="272" name="Google Shape;272;gf61e1197d1_1_8"/>
          <p:cNvSpPr/>
          <p:nvPr/>
        </p:nvSpPr>
        <p:spPr>
          <a:xfrm>
            <a:off x="210675" y="2621494"/>
            <a:ext cx="3120600" cy="207300"/>
          </a:xfrm>
          <a:prstGeom prst="rect">
            <a:avLst/>
          </a:prstGeom>
          <a:solidFill>
            <a:srgbClr val="93B6D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Corbel"/>
                <a:ea typeface="Corbel"/>
                <a:cs typeface="Corbel"/>
                <a:sym typeface="Corbel"/>
              </a:rPr>
              <a:t>Outlier "CASH_ADVANCE"</a:t>
            </a:r>
            <a:endParaRPr b="0" i="0" sz="1400" u="none" cap="none" strike="noStrike">
              <a:solidFill>
                <a:schemeClr val="lt1"/>
              </a:solidFill>
              <a:latin typeface="Corbel"/>
              <a:ea typeface="Corbel"/>
              <a:cs typeface="Corbel"/>
              <a:sym typeface="Corbel"/>
            </a:endParaRPr>
          </a:p>
        </p:txBody>
      </p:sp>
      <p:sp>
        <p:nvSpPr>
          <p:cNvPr id="273" name="Google Shape;273;gf61e1197d1_1_8"/>
          <p:cNvSpPr/>
          <p:nvPr/>
        </p:nvSpPr>
        <p:spPr>
          <a:xfrm>
            <a:off x="210675" y="2885123"/>
            <a:ext cx="3120600" cy="207300"/>
          </a:xfrm>
          <a:prstGeom prst="rect">
            <a:avLst/>
          </a:prstGeom>
          <a:solidFill>
            <a:srgbClr val="93B6D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Corbel"/>
                <a:ea typeface="Corbel"/>
                <a:cs typeface="Corbel"/>
                <a:sym typeface="Corbel"/>
              </a:rPr>
              <a:t>Outlier</a:t>
            </a:r>
            <a:r>
              <a:rPr b="0" i="0" lang="en-GB" sz="1000" u="none" cap="none" strike="noStrike">
                <a:solidFill>
                  <a:schemeClr val="lt1"/>
                </a:solidFill>
                <a:latin typeface="Corbel"/>
                <a:ea typeface="Corbel"/>
                <a:cs typeface="Corbel"/>
                <a:sym typeface="Corbel"/>
              </a:rPr>
              <a:t> </a:t>
            </a:r>
            <a:r>
              <a:rPr b="0" i="0" lang="en-GB" sz="1100" u="none" cap="none" strike="noStrike">
                <a:solidFill>
                  <a:schemeClr val="lt1"/>
                </a:solidFill>
                <a:latin typeface="Corbel"/>
                <a:ea typeface="Corbel"/>
                <a:cs typeface="Corbel"/>
                <a:sym typeface="Corbel"/>
              </a:rPr>
              <a:t>"ONEOFF_PURCHASES_FREQUENCY"</a:t>
            </a:r>
            <a:endParaRPr b="0" i="0" sz="1100" u="none" cap="none" strike="noStrike">
              <a:solidFill>
                <a:schemeClr val="lt1"/>
              </a:solidFill>
              <a:latin typeface="Corbel"/>
              <a:ea typeface="Corbel"/>
              <a:cs typeface="Corbel"/>
              <a:sym typeface="Corbel"/>
            </a:endParaRPr>
          </a:p>
        </p:txBody>
      </p:sp>
      <p:sp>
        <p:nvSpPr>
          <p:cNvPr id="274" name="Google Shape;274;gf61e1197d1_1_8"/>
          <p:cNvSpPr/>
          <p:nvPr/>
        </p:nvSpPr>
        <p:spPr>
          <a:xfrm>
            <a:off x="210675" y="3148752"/>
            <a:ext cx="3120600" cy="207300"/>
          </a:xfrm>
          <a:prstGeom prst="rect">
            <a:avLst/>
          </a:prstGeom>
          <a:solidFill>
            <a:srgbClr val="93B6D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Corbel"/>
                <a:ea typeface="Corbel"/>
                <a:cs typeface="Corbel"/>
                <a:sym typeface="Corbel"/>
              </a:rPr>
              <a:t>Outlier</a:t>
            </a:r>
            <a:r>
              <a:rPr b="0" i="0" lang="en-GB" sz="1200" u="none" cap="none" strike="noStrike">
                <a:solidFill>
                  <a:schemeClr val="lt1"/>
                </a:solidFill>
                <a:latin typeface="Corbel"/>
                <a:ea typeface="Corbel"/>
                <a:cs typeface="Corbel"/>
                <a:sym typeface="Corbel"/>
              </a:rPr>
              <a:t>  </a:t>
            </a:r>
            <a:r>
              <a:rPr b="0" i="0" lang="en-GB" sz="1100" u="none" cap="none" strike="noStrike">
                <a:solidFill>
                  <a:schemeClr val="lt1"/>
                </a:solidFill>
                <a:latin typeface="Corbel"/>
                <a:ea typeface="Corbel"/>
                <a:cs typeface="Corbel"/>
                <a:sym typeface="Corbel"/>
              </a:rPr>
              <a:t>"CASH_ADVANCE_FREQUENCY"</a:t>
            </a:r>
            <a:endParaRPr b="0" i="0" sz="1100" u="none" cap="none" strike="noStrike">
              <a:solidFill>
                <a:schemeClr val="lt1"/>
              </a:solidFill>
              <a:latin typeface="Corbel"/>
              <a:ea typeface="Corbel"/>
              <a:cs typeface="Corbel"/>
              <a:sym typeface="Corbel"/>
            </a:endParaRPr>
          </a:p>
        </p:txBody>
      </p:sp>
      <p:sp>
        <p:nvSpPr>
          <p:cNvPr id="275" name="Google Shape;275;gf61e1197d1_1_8"/>
          <p:cNvSpPr/>
          <p:nvPr/>
        </p:nvSpPr>
        <p:spPr>
          <a:xfrm>
            <a:off x="210675" y="3412380"/>
            <a:ext cx="3120600" cy="207300"/>
          </a:xfrm>
          <a:prstGeom prst="rect">
            <a:avLst/>
          </a:prstGeom>
          <a:solidFill>
            <a:srgbClr val="93B6D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Corbel"/>
                <a:ea typeface="Corbel"/>
                <a:cs typeface="Corbel"/>
                <a:sym typeface="Corbel"/>
              </a:rPr>
              <a:t>Outlier "CASH_ADVANCE_TRX"</a:t>
            </a:r>
            <a:endParaRPr b="0" i="0" sz="1400" u="none" cap="none" strike="noStrike">
              <a:solidFill>
                <a:schemeClr val="lt1"/>
              </a:solidFill>
              <a:latin typeface="Corbel"/>
              <a:ea typeface="Corbel"/>
              <a:cs typeface="Corbel"/>
              <a:sym typeface="Corbel"/>
            </a:endParaRPr>
          </a:p>
        </p:txBody>
      </p:sp>
      <p:sp>
        <p:nvSpPr>
          <p:cNvPr id="276" name="Google Shape;276;gf61e1197d1_1_8"/>
          <p:cNvSpPr/>
          <p:nvPr/>
        </p:nvSpPr>
        <p:spPr>
          <a:xfrm>
            <a:off x="210675" y="3676009"/>
            <a:ext cx="3120600" cy="207300"/>
          </a:xfrm>
          <a:prstGeom prst="rect">
            <a:avLst/>
          </a:prstGeom>
          <a:solidFill>
            <a:srgbClr val="93B6D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Corbel"/>
                <a:ea typeface="Corbel"/>
                <a:cs typeface="Corbel"/>
                <a:sym typeface="Corbel"/>
              </a:rPr>
              <a:t>Outlier "PURCHASES_TRX"</a:t>
            </a:r>
            <a:endParaRPr b="0" i="0" sz="1400" u="none" cap="none" strike="noStrike">
              <a:solidFill>
                <a:schemeClr val="lt1"/>
              </a:solidFill>
              <a:latin typeface="Corbel"/>
              <a:ea typeface="Corbel"/>
              <a:cs typeface="Corbel"/>
              <a:sym typeface="Corbel"/>
            </a:endParaRPr>
          </a:p>
        </p:txBody>
      </p:sp>
      <p:sp>
        <p:nvSpPr>
          <p:cNvPr id="277" name="Google Shape;277;gf61e1197d1_1_8"/>
          <p:cNvSpPr/>
          <p:nvPr/>
        </p:nvSpPr>
        <p:spPr>
          <a:xfrm>
            <a:off x="210675" y="3939638"/>
            <a:ext cx="3120600" cy="207300"/>
          </a:xfrm>
          <a:prstGeom prst="rect">
            <a:avLst/>
          </a:prstGeom>
          <a:solidFill>
            <a:srgbClr val="93B6D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Corbel"/>
                <a:ea typeface="Corbel"/>
                <a:cs typeface="Corbel"/>
                <a:sym typeface="Corbel"/>
              </a:rPr>
              <a:t>Outlier "PAYMENTS"</a:t>
            </a:r>
            <a:endParaRPr b="0" i="0" sz="1400" u="none" cap="none" strike="noStrike">
              <a:solidFill>
                <a:schemeClr val="lt1"/>
              </a:solidFill>
              <a:latin typeface="Corbel"/>
              <a:ea typeface="Corbel"/>
              <a:cs typeface="Corbel"/>
              <a:sym typeface="Corbel"/>
            </a:endParaRPr>
          </a:p>
        </p:txBody>
      </p:sp>
      <p:sp>
        <p:nvSpPr>
          <p:cNvPr id="278" name="Google Shape;278;gf61e1197d1_1_8"/>
          <p:cNvSpPr/>
          <p:nvPr/>
        </p:nvSpPr>
        <p:spPr>
          <a:xfrm>
            <a:off x="210675" y="4203267"/>
            <a:ext cx="3120600" cy="207300"/>
          </a:xfrm>
          <a:prstGeom prst="rect">
            <a:avLst/>
          </a:prstGeom>
          <a:solidFill>
            <a:srgbClr val="93B6D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Corbel"/>
                <a:ea typeface="Corbel"/>
                <a:cs typeface="Corbel"/>
                <a:sym typeface="Corbel"/>
              </a:rPr>
              <a:t>Outlier "MINIMUM_PAYMENTS"</a:t>
            </a:r>
            <a:endParaRPr b="0" i="0" sz="1400" u="none" cap="none" strike="noStrike">
              <a:solidFill>
                <a:schemeClr val="lt1"/>
              </a:solidFill>
              <a:latin typeface="Corbel"/>
              <a:ea typeface="Corbel"/>
              <a:cs typeface="Corbel"/>
              <a:sym typeface="Corbel"/>
            </a:endParaRPr>
          </a:p>
        </p:txBody>
      </p:sp>
      <p:sp>
        <p:nvSpPr>
          <p:cNvPr id="279" name="Google Shape;279;gf61e1197d1_1_8"/>
          <p:cNvSpPr/>
          <p:nvPr/>
        </p:nvSpPr>
        <p:spPr>
          <a:xfrm>
            <a:off x="210675" y="4466896"/>
            <a:ext cx="3120600" cy="207300"/>
          </a:xfrm>
          <a:prstGeom prst="rect">
            <a:avLst/>
          </a:prstGeom>
          <a:solidFill>
            <a:srgbClr val="93B6D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Corbel"/>
                <a:ea typeface="Corbel"/>
                <a:cs typeface="Corbel"/>
                <a:sym typeface="Corbel"/>
              </a:rPr>
              <a:t>Outlier "PRC_FULL_PAYMENT"</a:t>
            </a:r>
            <a:endParaRPr b="0" i="0" sz="1400" u="none" cap="none" strike="noStrike">
              <a:solidFill>
                <a:schemeClr val="lt1"/>
              </a:solidFill>
              <a:latin typeface="Corbel"/>
              <a:ea typeface="Corbel"/>
              <a:cs typeface="Corbel"/>
              <a:sym typeface="Corbel"/>
            </a:endParaRPr>
          </a:p>
        </p:txBody>
      </p:sp>
      <p:sp>
        <p:nvSpPr>
          <p:cNvPr id="280" name="Google Shape;280;gf61e1197d1_1_8"/>
          <p:cNvSpPr/>
          <p:nvPr/>
        </p:nvSpPr>
        <p:spPr>
          <a:xfrm>
            <a:off x="210675" y="4730525"/>
            <a:ext cx="3120600" cy="207300"/>
          </a:xfrm>
          <a:prstGeom prst="rect">
            <a:avLst/>
          </a:prstGeom>
          <a:solidFill>
            <a:srgbClr val="93B6D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Corbel"/>
                <a:ea typeface="Corbel"/>
                <a:cs typeface="Corbel"/>
                <a:sym typeface="Corbel"/>
              </a:rPr>
              <a:t>Outlier "TENURE"</a:t>
            </a:r>
            <a:endParaRPr b="0" i="0" sz="1400" u="none" cap="none" strike="noStrike">
              <a:solidFill>
                <a:schemeClr val="lt1"/>
              </a:solidFill>
              <a:latin typeface="Corbel"/>
              <a:ea typeface="Corbel"/>
              <a:cs typeface="Corbel"/>
              <a:sym typeface="Corbel"/>
            </a:endParaRPr>
          </a:p>
        </p:txBody>
      </p:sp>
      <p:sp>
        <p:nvSpPr>
          <p:cNvPr id="281" name="Google Shape;281;gf61e1197d1_1_8"/>
          <p:cNvSpPr/>
          <p:nvPr/>
        </p:nvSpPr>
        <p:spPr>
          <a:xfrm>
            <a:off x="3449175" y="1311200"/>
            <a:ext cx="801900" cy="207300"/>
          </a:xfrm>
          <a:prstGeom prst="rect">
            <a:avLst/>
          </a:prstGeom>
          <a:solidFill>
            <a:srgbClr val="DBE5EE">
              <a:alpha val="89411"/>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lt1"/>
                </a:solidFill>
                <a:latin typeface="Corbel"/>
                <a:ea typeface="Corbel"/>
                <a:cs typeface="Corbel"/>
                <a:sym typeface="Corbel"/>
              </a:rPr>
              <a:t>7.77%</a:t>
            </a:r>
            <a:endParaRPr b="0" i="0" sz="1500" u="none" cap="none" strike="noStrike">
              <a:solidFill>
                <a:schemeClr val="lt1"/>
              </a:solidFill>
              <a:latin typeface="Corbel"/>
              <a:ea typeface="Corbel"/>
              <a:cs typeface="Corbel"/>
              <a:sym typeface="Corbel"/>
            </a:endParaRPr>
          </a:p>
        </p:txBody>
      </p:sp>
      <p:sp>
        <p:nvSpPr>
          <p:cNvPr id="282" name="Google Shape;282;gf61e1197d1_1_8"/>
          <p:cNvSpPr/>
          <p:nvPr/>
        </p:nvSpPr>
        <p:spPr>
          <a:xfrm>
            <a:off x="3449175" y="1574829"/>
            <a:ext cx="801900" cy="207300"/>
          </a:xfrm>
          <a:prstGeom prst="rect">
            <a:avLst/>
          </a:prstGeom>
          <a:solidFill>
            <a:srgbClr val="DBE5EE">
              <a:alpha val="89411"/>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lt1"/>
                </a:solidFill>
                <a:latin typeface="Corbel"/>
                <a:ea typeface="Corbel"/>
                <a:cs typeface="Corbel"/>
                <a:sym typeface="Corbel"/>
              </a:rPr>
              <a:t>16.68%</a:t>
            </a:r>
            <a:endParaRPr b="0" i="0" sz="1500" u="none" cap="none" strike="noStrike">
              <a:solidFill>
                <a:schemeClr val="lt1"/>
              </a:solidFill>
              <a:latin typeface="Corbel"/>
              <a:ea typeface="Corbel"/>
              <a:cs typeface="Corbel"/>
              <a:sym typeface="Corbel"/>
            </a:endParaRPr>
          </a:p>
        </p:txBody>
      </p:sp>
      <p:sp>
        <p:nvSpPr>
          <p:cNvPr id="283" name="Google Shape;283;gf61e1197d1_1_8"/>
          <p:cNvSpPr/>
          <p:nvPr/>
        </p:nvSpPr>
        <p:spPr>
          <a:xfrm>
            <a:off x="3449175" y="1830599"/>
            <a:ext cx="801900" cy="207300"/>
          </a:xfrm>
          <a:prstGeom prst="rect">
            <a:avLst/>
          </a:prstGeom>
          <a:solidFill>
            <a:srgbClr val="DBE5EE">
              <a:alpha val="89411"/>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lt1"/>
                </a:solidFill>
                <a:latin typeface="Corbel"/>
                <a:ea typeface="Corbel"/>
                <a:cs typeface="Corbel"/>
                <a:sym typeface="Corbel"/>
              </a:rPr>
              <a:t>9.03%</a:t>
            </a:r>
            <a:endParaRPr b="0" i="0" sz="1500" u="none" cap="none" strike="noStrike">
              <a:solidFill>
                <a:schemeClr val="lt1"/>
              </a:solidFill>
              <a:latin typeface="Corbel"/>
              <a:ea typeface="Corbel"/>
              <a:cs typeface="Corbel"/>
              <a:sym typeface="Corbel"/>
            </a:endParaRPr>
          </a:p>
        </p:txBody>
      </p:sp>
      <p:sp>
        <p:nvSpPr>
          <p:cNvPr id="284" name="Google Shape;284;gf61e1197d1_1_8"/>
          <p:cNvSpPr/>
          <p:nvPr/>
        </p:nvSpPr>
        <p:spPr>
          <a:xfrm>
            <a:off x="3449175" y="2094228"/>
            <a:ext cx="801900" cy="207300"/>
          </a:xfrm>
          <a:prstGeom prst="rect">
            <a:avLst/>
          </a:prstGeom>
          <a:solidFill>
            <a:srgbClr val="DBE5EE">
              <a:alpha val="89411"/>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lt1"/>
                </a:solidFill>
                <a:latin typeface="Corbel"/>
                <a:ea typeface="Corbel"/>
                <a:cs typeface="Corbel"/>
                <a:sym typeface="Corbel"/>
              </a:rPr>
              <a:t>11.32%</a:t>
            </a:r>
            <a:endParaRPr b="0" i="0" sz="1500" u="none" cap="none" strike="noStrike">
              <a:solidFill>
                <a:schemeClr val="lt1"/>
              </a:solidFill>
              <a:latin typeface="Corbel"/>
              <a:ea typeface="Corbel"/>
              <a:cs typeface="Corbel"/>
              <a:sym typeface="Corbel"/>
            </a:endParaRPr>
          </a:p>
        </p:txBody>
      </p:sp>
      <p:sp>
        <p:nvSpPr>
          <p:cNvPr id="285" name="Google Shape;285;gf61e1197d1_1_8"/>
          <p:cNvSpPr/>
          <p:nvPr/>
        </p:nvSpPr>
        <p:spPr>
          <a:xfrm>
            <a:off x="3449175" y="2357865"/>
            <a:ext cx="801900" cy="207300"/>
          </a:xfrm>
          <a:prstGeom prst="rect">
            <a:avLst/>
          </a:prstGeom>
          <a:solidFill>
            <a:srgbClr val="DBE5EE">
              <a:alpha val="89411"/>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lt1"/>
                </a:solidFill>
                <a:latin typeface="Corbel"/>
                <a:ea typeface="Corbel"/>
                <a:cs typeface="Corbel"/>
                <a:sym typeface="Corbel"/>
              </a:rPr>
              <a:t>9.69%</a:t>
            </a:r>
            <a:endParaRPr b="0" i="0" sz="1500" u="none" cap="none" strike="noStrike">
              <a:solidFill>
                <a:schemeClr val="lt1"/>
              </a:solidFill>
              <a:latin typeface="Corbel"/>
              <a:ea typeface="Corbel"/>
              <a:cs typeface="Corbel"/>
              <a:sym typeface="Corbel"/>
            </a:endParaRPr>
          </a:p>
        </p:txBody>
      </p:sp>
      <p:sp>
        <p:nvSpPr>
          <p:cNvPr id="286" name="Google Shape;286;gf61e1197d1_1_8"/>
          <p:cNvSpPr/>
          <p:nvPr/>
        </p:nvSpPr>
        <p:spPr>
          <a:xfrm>
            <a:off x="3449175" y="2621494"/>
            <a:ext cx="801900" cy="207300"/>
          </a:xfrm>
          <a:prstGeom prst="rect">
            <a:avLst/>
          </a:prstGeom>
          <a:solidFill>
            <a:srgbClr val="DBE5EE">
              <a:alpha val="89411"/>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lt1"/>
                </a:solidFill>
                <a:latin typeface="Corbel"/>
                <a:ea typeface="Corbel"/>
                <a:cs typeface="Corbel"/>
                <a:sym typeface="Corbel"/>
              </a:rPr>
              <a:t>11.51%</a:t>
            </a:r>
            <a:endParaRPr b="0" i="0" sz="1500" u="none" cap="none" strike="noStrike">
              <a:solidFill>
                <a:schemeClr val="lt1"/>
              </a:solidFill>
              <a:latin typeface="Corbel"/>
              <a:ea typeface="Corbel"/>
              <a:cs typeface="Corbel"/>
              <a:sym typeface="Corbel"/>
            </a:endParaRPr>
          </a:p>
        </p:txBody>
      </p:sp>
      <p:sp>
        <p:nvSpPr>
          <p:cNvPr id="287" name="Google Shape;287;gf61e1197d1_1_8"/>
          <p:cNvSpPr/>
          <p:nvPr/>
        </p:nvSpPr>
        <p:spPr>
          <a:xfrm>
            <a:off x="3449175" y="2885123"/>
            <a:ext cx="801900" cy="207300"/>
          </a:xfrm>
          <a:prstGeom prst="rect">
            <a:avLst/>
          </a:prstGeom>
          <a:solidFill>
            <a:srgbClr val="DBE5EE">
              <a:alpha val="89411"/>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lt1"/>
                </a:solidFill>
                <a:latin typeface="Corbel"/>
                <a:ea typeface="Corbel"/>
                <a:cs typeface="Corbel"/>
                <a:sym typeface="Corbel"/>
              </a:rPr>
              <a:t>8.74%</a:t>
            </a:r>
            <a:endParaRPr b="0" i="0" sz="1500" u="none" cap="none" strike="noStrike">
              <a:solidFill>
                <a:schemeClr val="lt1"/>
              </a:solidFill>
              <a:latin typeface="Corbel"/>
              <a:ea typeface="Corbel"/>
              <a:cs typeface="Corbel"/>
              <a:sym typeface="Corbel"/>
            </a:endParaRPr>
          </a:p>
        </p:txBody>
      </p:sp>
      <p:sp>
        <p:nvSpPr>
          <p:cNvPr id="288" name="Google Shape;288;gf61e1197d1_1_8"/>
          <p:cNvSpPr/>
          <p:nvPr/>
        </p:nvSpPr>
        <p:spPr>
          <a:xfrm>
            <a:off x="3449175" y="3148751"/>
            <a:ext cx="801900" cy="207300"/>
          </a:xfrm>
          <a:prstGeom prst="rect">
            <a:avLst/>
          </a:prstGeom>
          <a:solidFill>
            <a:srgbClr val="DBE5EE">
              <a:alpha val="89411"/>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lt1"/>
                </a:solidFill>
                <a:latin typeface="Corbel"/>
                <a:ea typeface="Corbel"/>
                <a:cs typeface="Corbel"/>
                <a:sym typeface="Corbel"/>
              </a:rPr>
              <a:t>5.87%</a:t>
            </a:r>
            <a:endParaRPr b="0" i="0" sz="1500" u="none" cap="none" strike="noStrike">
              <a:solidFill>
                <a:schemeClr val="lt1"/>
              </a:solidFill>
              <a:latin typeface="Corbel"/>
              <a:ea typeface="Corbel"/>
              <a:cs typeface="Corbel"/>
              <a:sym typeface="Corbel"/>
            </a:endParaRPr>
          </a:p>
        </p:txBody>
      </p:sp>
      <p:sp>
        <p:nvSpPr>
          <p:cNvPr id="289" name="Google Shape;289;gf61e1197d1_1_8"/>
          <p:cNvSpPr/>
          <p:nvPr/>
        </p:nvSpPr>
        <p:spPr>
          <a:xfrm>
            <a:off x="3449175" y="3412380"/>
            <a:ext cx="801900" cy="207300"/>
          </a:xfrm>
          <a:prstGeom prst="rect">
            <a:avLst/>
          </a:prstGeom>
          <a:solidFill>
            <a:srgbClr val="DBE5EE">
              <a:alpha val="89411"/>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lt1"/>
                </a:solidFill>
                <a:latin typeface="Corbel"/>
                <a:ea typeface="Corbel"/>
                <a:cs typeface="Corbel"/>
                <a:sym typeface="Corbel"/>
              </a:rPr>
              <a:t>8.98%</a:t>
            </a:r>
            <a:endParaRPr b="0" i="0" sz="1500" u="none" cap="none" strike="noStrike">
              <a:solidFill>
                <a:schemeClr val="lt1"/>
              </a:solidFill>
              <a:latin typeface="Corbel"/>
              <a:ea typeface="Corbel"/>
              <a:cs typeface="Corbel"/>
              <a:sym typeface="Corbel"/>
            </a:endParaRPr>
          </a:p>
        </p:txBody>
      </p:sp>
      <p:sp>
        <p:nvSpPr>
          <p:cNvPr id="290" name="Google Shape;290;gf61e1197d1_1_8"/>
          <p:cNvSpPr/>
          <p:nvPr/>
        </p:nvSpPr>
        <p:spPr>
          <a:xfrm>
            <a:off x="3449175" y="3676009"/>
            <a:ext cx="801900" cy="207300"/>
          </a:xfrm>
          <a:prstGeom prst="rect">
            <a:avLst/>
          </a:prstGeom>
          <a:solidFill>
            <a:srgbClr val="DBE5EE">
              <a:alpha val="89411"/>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lt1"/>
                </a:solidFill>
                <a:latin typeface="Corbel"/>
                <a:ea typeface="Corbel"/>
                <a:cs typeface="Corbel"/>
                <a:sym typeface="Corbel"/>
              </a:rPr>
              <a:t>8.56%</a:t>
            </a:r>
            <a:endParaRPr b="0" i="0" sz="1500" u="none" cap="none" strike="noStrike">
              <a:solidFill>
                <a:schemeClr val="lt1"/>
              </a:solidFill>
              <a:latin typeface="Corbel"/>
              <a:ea typeface="Corbel"/>
              <a:cs typeface="Corbel"/>
              <a:sym typeface="Corbel"/>
            </a:endParaRPr>
          </a:p>
        </p:txBody>
      </p:sp>
      <p:sp>
        <p:nvSpPr>
          <p:cNvPr id="291" name="Google Shape;291;gf61e1197d1_1_8"/>
          <p:cNvSpPr/>
          <p:nvPr/>
        </p:nvSpPr>
        <p:spPr>
          <a:xfrm>
            <a:off x="3449175" y="3939638"/>
            <a:ext cx="801900" cy="207300"/>
          </a:xfrm>
          <a:prstGeom prst="rect">
            <a:avLst/>
          </a:prstGeom>
          <a:solidFill>
            <a:srgbClr val="DBE5EE">
              <a:alpha val="89411"/>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lt1"/>
                </a:solidFill>
                <a:latin typeface="Corbel"/>
                <a:ea typeface="Corbel"/>
                <a:cs typeface="Corbel"/>
                <a:sym typeface="Corbel"/>
              </a:rPr>
              <a:t>9.03%</a:t>
            </a:r>
            <a:endParaRPr b="0" i="0" sz="1500" u="none" cap="none" strike="noStrike">
              <a:solidFill>
                <a:schemeClr val="lt1"/>
              </a:solidFill>
              <a:latin typeface="Corbel"/>
              <a:ea typeface="Corbel"/>
              <a:cs typeface="Corbel"/>
              <a:sym typeface="Corbel"/>
            </a:endParaRPr>
          </a:p>
        </p:txBody>
      </p:sp>
      <p:sp>
        <p:nvSpPr>
          <p:cNvPr id="292" name="Google Shape;292;gf61e1197d1_1_8"/>
          <p:cNvSpPr/>
          <p:nvPr/>
        </p:nvSpPr>
        <p:spPr>
          <a:xfrm>
            <a:off x="3449175" y="4203267"/>
            <a:ext cx="801900" cy="207300"/>
          </a:xfrm>
          <a:prstGeom prst="rect">
            <a:avLst/>
          </a:prstGeom>
          <a:solidFill>
            <a:srgbClr val="DBE5EE">
              <a:alpha val="89411"/>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lt1"/>
                </a:solidFill>
                <a:latin typeface="Corbel"/>
                <a:ea typeface="Corbel"/>
                <a:cs typeface="Corbel"/>
                <a:sym typeface="Corbel"/>
              </a:rPr>
              <a:t>9.74%</a:t>
            </a:r>
            <a:endParaRPr b="0" i="0" sz="1500" u="none" cap="none" strike="noStrike">
              <a:solidFill>
                <a:schemeClr val="lt1"/>
              </a:solidFill>
              <a:latin typeface="Corbel"/>
              <a:ea typeface="Corbel"/>
              <a:cs typeface="Corbel"/>
              <a:sym typeface="Corbel"/>
            </a:endParaRPr>
          </a:p>
        </p:txBody>
      </p:sp>
      <p:sp>
        <p:nvSpPr>
          <p:cNvPr id="293" name="Google Shape;293;gf61e1197d1_1_8"/>
          <p:cNvSpPr/>
          <p:nvPr/>
        </p:nvSpPr>
        <p:spPr>
          <a:xfrm>
            <a:off x="3449175" y="4466896"/>
            <a:ext cx="801900" cy="207300"/>
          </a:xfrm>
          <a:prstGeom prst="rect">
            <a:avLst/>
          </a:prstGeom>
          <a:solidFill>
            <a:srgbClr val="DBE5EE">
              <a:alpha val="89411"/>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lt1"/>
                </a:solidFill>
                <a:latin typeface="Corbel"/>
                <a:ea typeface="Corbel"/>
                <a:cs typeface="Corbel"/>
                <a:sym typeface="Corbel"/>
              </a:rPr>
              <a:t>16.47%</a:t>
            </a:r>
            <a:endParaRPr b="0" i="0" sz="1500" u="none" cap="none" strike="noStrike">
              <a:solidFill>
                <a:schemeClr val="lt1"/>
              </a:solidFill>
              <a:latin typeface="Corbel"/>
              <a:ea typeface="Corbel"/>
              <a:cs typeface="Corbel"/>
              <a:sym typeface="Corbel"/>
            </a:endParaRPr>
          </a:p>
        </p:txBody>
      </p:sp>
      <p:sp>
        <p:nvSpPr>
          <p:cNvPr id="294" name="Google Shape;294;gf61e1197d1_1_8"/>
          <p:cNvSpPr/>
          <p:nvPr/>
        </p:nvSpPr>
        <p:spPr>
          <a:xfrm>
            <a:off x="3449175" y="4730525"/>
            <a:ext cx="801900" cy="207300"/>
          </a:xfrm>
          <a:prstGeom prst="rect">
            <a:avLst/>
          </a:prstGeom>
          <a:solidFill>
            <a:srgbClr val="DBE5EE">
              <a:alpha val="89411"/>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lt1"/>
                </a:solidFill>
                <a:latin typeface="Corbel"/>
                <a:ea typeface="Corbel"/>
                <a:cs typeface="Corbel"/>
                <a:sym typeface="Corbel"/>
              </a:rPr>
              <a:t>15.26%</a:t>
            </a:r>
            <a:endParaRPr b="0" i="0" sz="1500" u="none" cap="none" strike="noStrike">
              <a:solidFill>
                <a:schemeClr val="lt1"/>
              </a:solidFill>
              <a:latin typeface="Corbel"/>
              <a:ea typeface="Corbel"/>
              <a:cs typeface="Corbel"/>
              <a:sym typeface="Corbe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0"/>
          <p:cNvSpPr txBox="1"/>
          <p:nvPr/>
        </p:nvSpPr>
        <p:spPr>
          <a:xfrm>
            <a:off x="76200" y="144463"/>
            <a:ext cx="8521800" cy="644400"/>
          </a:xfrm>
          <a:prstGeom prst="rect">
            <a:avLst/>
          </a:prstGeom>
          <a:noFill/>
          <a:ln>
            <a:noFill/>
          </a:ln>
        </p:spPr>
        <p:txBody>
          <a:bodyPr anchorCtr="0" anchor="t" bIns="91425" lIns="91425" spcFirstLastPara="1" rIns="91425" wrap="square" tIns="91425">
            <a:normAutofit/>
          </a:bodyPr>
          <a:lstStyle/>
          <a:p>
            <a:pPr indent="0" lvl="0" marL="0" marR="0" rtl="0" algn="l">
              <a:lnSpc>
                <a:spcPct val="90000"/>
              </a:lnSpc>
              <a:spcBef>
                <a:spcPts val="0"/>
              </a:spcBef>
              <a:spcAft>
                <a:spcPts val="0"/>
              </a:spcAft>
              <a:buClr>
                <a:srgbClr val="FFFFFF"/>
              </a:buClr>
              <a:buSzPts val="2700"/>
              <a:buFont typeface="Corbel"/>
              <a:buNone/>
            </a:pPr>
            <a:r>
              <a:rPr b="0" i="0" lang="en-GB" sz="2700" u="none" cap="none" strike="noStrike">
                <a:solidFill>
                  <a:srgbClr val="FFFFFF"/>
                </a:solidFill>
                <a:latin typeface="Corbel"/>
                <a:ea typeface="Corbel"/>
                <a:cs typeface="Corbel"/>
                <a:sym typeface="Corbel"/>
              </a:rPr>
              <a:t> Identifikasi Missing Value</a:t>
            </a:r>
            <a:endParaRPr b="0" i="0" sz="1400" u="none" cap="none" strike="noStrike">
              <a:solidFill>
                <a:srgbClr val="000000"/>
              </a:solidFill>
              <a:latin typeface="Arial"/>
              <a:ea typeface="Arial"/>
              <a:cs typeface="Arial"/>
              <a:sym typeface="Arial"/>
            </a:endParaRPr>
          </a:p>
        </p:txBody>
      </p:sp>
      <p:grpSp>
        <p:nvGrpSpPr>
          <p:cNvPr id="300" name="Google Shape;300;p10"/>
          <p:cNvGrpSpPr/>
          <p:nvPr/>
        </p:nvGrpSpPr>
        <p:grpSpPr>
          <a:xfrm>
            <a:off x="1294615" y="865207"/>
            <a:ext cx="6402370" cy="4063960"/>
            <a:chOff x="453240" y="19"/>
            <a:chExt cx="6402370" cy="4063960"/>
          </a:xfrm>
        </p:grpSpPr>
        <p:sp>
          <p:nvSpPr>
            <p:cNvPr id="301" name="Google Shape;301;p10"/>
            <p:cNvSpPr/>
            <p:nvPr/>
          </p:nvSpPr>
          <p:spPr>
            <a:xfrm>
              <a:off x="4015243" y="2801113"/>
              <a:ext cx="473394" cy="902047"/>
            </a:xfrm>
            <a:custGeom>
              <a:rect b="b" l="l" r="r" t="t"/>
              <a:pathLst>
                <a:path extrusionOk="0" h="120000" w="120000">
                  <a:moveTo>
                    <a:pt x="0" y="0"/>
                  </a:moveTo>
                  <a:lnTo>
                    <a:pt x="60000" y="0"/>
                  </a:lnTo>
                  <a:lnTo>
                    <a:pt x="60000" y="120000"/>
                  </a:lnTo>
                  <a:lnTo>
                    <a:pt x="120000" y="120000"/>
                  </a:lnTo>
                </a:path>
              </a:pathLst>
            </a:custGeom>
            <a:noFill/>
            <a:ln cap="flat" cmpd="sng" w="10775">
              <a:solidFill>
                <a:srgbClr val="BCCFE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0"/>
            <p:cNvSpPr txBox="1"/>
            <p:nvPr/>
          </p:nvSpPr>
          <p:spPr>
            <a:xfrm>
              <a:off x="4226473" y="3226669"/>
              <a:ext cx="50936" cy="5093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Corbel"/>
                <a:buNone/>
              </a:pPr>
              <a:r>
                <a:t/>
              </a:r>
              <a:endParaRPr b="0" i="0" sz="500" u="none" cap="none" strike="noStrike">
                <a:solidFill>
                  <a:schemeClr val="lt1"/>
                </a:solidFill>
                <a:latin typeface="Corbel"/>
                <a:ea typeface="Corbel"/>
                <a:cs typeface="Corbel"/>
                <a:sym typeface="Corbel"/>
              </a:endParaRPr>
            </a:p>
          </p:txBody>
        </p:sp>
        <p:sp>
          <p:nvSpPr>
            <p:cNvPr id="303" name="Google Shape;303;p10"/>
            <p:cNvSpPr/>
            <p:nvPr/>
          </p:nvSpPr>
          <p:spPr>
            <a:xfrm>
              <a:off x="4015243" y="2755393"/>
              <a:ext cx="473394" cy="91440"/>
            </a:xfrm>
            <a:custGeom>
              <a:rect b="b" l="l" r="r" t="t"/>
              <a:pathLst>
                <a:path extrusionOk="0" h="120000" w="120000">
                  <a:moveTo>
                    <a:pt x="0" y="60000"/>
                  </a:moveTo>
                  <a:lnTo>
                    <a:pt x="120000" y="60000"/>
                  </a:lnTo>
                </a:path>
              </a:pathLst>
            </a:custGeom>
            <a:noFill/>
            <a:ln cap="flat" cmpd="sng" w="10775">
              <a:solidFill>
                <a:srgbClr val="BCCFE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0"/>
            <p:cNvSpPr txBox="1"/>
            <p:nvPr/>
          </p:nvSpPr>
          <p:spPr>
            <a:xfrm>
              <a:off x="4240106" y="2789279"/>
              <a:ext cx="23669" cy="23669"/>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Corbel"/>
                <a:buNone/>
              </a:pPr>
              <a:r>
                <a:t/>
              </a:r>
              <a:endParaRPr b="0" i="0" sz="500" u="none" cap="none" strike="noStrike">
                <a:solidFill>
                  <a:schemeClr val="lt1"/>
                </a:solidFill>
                <a:latin typeface="Corbel"/>
                <a:ea typeface="Corbel"/>
                <a:cs typeface="Corbel"/>
                <a:sym typeface="Corbel"/>
              </a:endParaRPr>
            </a:p>
          </p:txBody>
        </p:sp>
        <p:sp>
          <p:nvSpPr>
            <p:cNvPr id="305" name="Google Shape;305;p10"/>
            <p:cNvSpPr/>
            <p:nvPr/>
          </p:nvSpPr>
          <p:spPr>
            <a:xfrm>
              <a:off x="4015243" y="1899066"/>
              <a:ext cx="473394" cy="902047"/>
            </a:xfrm>
            <a:custGeom>
              <a:rect b="b" l="l" r="r" t="t"/>
              <a:pathLst>
                <a:path extrusionOk="0" h="120000" w="120000">
                  <a:moveTo>
                    <a:pt x="0" y="120000"/>
                  </a:moveTo>
                  <a:lnTo>
                    <a:pt x="60000" y="120000"/>
                  </a:lnTo>
                  <a:lnTo>
                    <a:pt x="60000" y="0"/>
                  </a:lnTo>
                  <a:lnTo>
                    <a:pt x="120000" y="0"/>
                  </a:lnTo>
                </a:path>
              </a:pathLst>
            </a:custGeom>
            <a:noFill/>
            <a:ln cap="flat" cmpd="sng" w="10775">
              <a:solidFill>
                <a:srgbClr val="BCCFE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0"/>
            <p:cNvSpPr txBox="1"/>
            <p:nvPr/>
          </p:nvSpPr>
          <p:spPr>
            <a:xfrm>
              <a:off x="4226473" y="2324622"/>
              <a:ext cx="50936" cy="5093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Corbel"/>
                <a:buNone/>
              </a:pPr>
              <a:r>
                <a:t/>
              </a:r>
              <a:endParaRPr b="0" i="0" sz="500" u="none" cap="none" strike="noStrike">
                <a:solidFill>
                  <a:schemeClr val="lt1"/>
                </a:solidFill>
                <a:latin typeface="Corbel"/>
                <a:ea typeface="Corbel"/>
                <a:cs typeface="Corbel"/>
                <a:sym typeface="Corbel"/>
              </a:endParaRPr>
            </a:p>
          </p:txBody>
        </p:sp>
        <p:sp>
          <p:nvSpPr>
            <p:cNvPr id="307" name="Google Shape;307;p10"/>
            <p:cNvSpPr/>
            <p:nvPr/>
          </p:nvSpPr>
          <p:spPr>
            <a:xfrm>
              <a:off x="1174877" y="1899066"/>
              <a:ext cx="473394" cy="902047"/>
            </a:xfrm>
            <a:custGeom>
              <a:rect b="b" l="l" r="r" t="t"/>
              <a:pathLst>
                <a:path extrusionOk="0" h="120000" w="120000">
                  <a:moveTo>
                    <a:pt x="0" y="0"/>
                  </a:moveTo>
                  <a:lnTo>
                    <a:pt x="60000" y="0"/>
                  </a:lnTo>
                  <a:lnTo>
                    <a:pt x="60000" y="120000"/>
                  </a:lnTo>
                  <a:lnTo>
                    <a:pt x="120000" y="120000"/>
                  </a:lnTo>
                </a:path>
              </a:pathLst>
            </a:custGeom>
            <a:noFill/>
            <a:ln cap="flat" cmpd="sng" w="10775">
              <a:solidFill>
                <a:srgbClr val="A3BFD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0"/>
            <p:cNvSpPr txBox="1"/>
            <p:nvPr/>
          </p:nvSpPr>
          <p:spPr>
            <a:xfrm>
              <a:off x="1386106" y="2324622"/>
              <a:ext cx="50936" cy="5093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Corbel"/>
                <a:buNone/>
              </a:pPr>
              <a:r>
                <a:t/>
              </a:r>
              <a:endParaRPr b="0" i="0" sz="500" u="none" cap="none" strike="noStrike">
                <a:solidFill>
                  <a:schemeClr val="lt1"/>
                </a:solidFill>
                <a:latin typeface="Corbel"/>
                <a:ea typeface="Corbel"/>
                <a:cs typeface="Corbel"/>
                <a:sym typeface="Corbel"/>
              </a:endParaRPr>
            </a:p>
          </p:txBody>
        </p:sp>
        <p:sp>
          <p:nvSpPr>
            <p:cNvPr id="309" name="Google Shape;309;p10"/>
            <p:cNvSpPr/>
            <p:nvPr/>
          </p:nvSpPr>
          <p:spPr>
            <a:xfrm>
              <a:off x="4015243" y="951299"/>
              <a:ext cx="473394" cy="91440"/>
            </a:xfrm>
            <a:custGeom>
              <a:rect b="b" l="l" r="r" t="t"/>
              <a:pathLst>
                <a:path extrusionOk="0" h="120000" w="120000">
                  <a:moveTo>
                    <a:pt x="0" y="60000"/>
                  </a:moveTo>
                  <a:lnTo>
                    <a:pt x="120000" y="60000"/>
                  </a:lnTo>
                </a:path>
              </a:pathLst>
            </a:custGeom>
            <a:noFill/>
            <a:ln cap="flat" cmpd="sng" w="10775">
              <a:solidFill>
                <a:srgbClr val="BCCFE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0"/>
            <p:cNvSpPr txBox="1"/>
            <p:nvPr/>
          </p:nvSpPr>
          <p:spPr>
            <a:xfrm>
              <a:off x="4240106" y="985184"/>
              <a:ext cx="23669" cy="23669"/>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Corbel"/>
                <a:buNone/>
              </a:pPr>
              <a:r>
                <a:t/>
              </a:r>
              <a:endParaRPr b="0" i="0" sz="500" u="none" cap="none" strike="noStrike">
                <a:solidFill>
                  <a:schemeClr val="lt1"/>
                </a:solidFill>
                <a:latin typeface="Corbel"/>
                <a:ea typeface="Corbel"/>
                <a:cs typeface="Corbel"/>
                <a:sym typeface="Corbel"/>
              </a:endParaRPr>
            </a:p>
          </p:txBody>
        </p:sp>
        <p:sp>
          <p:nvSpPr>
            <p:cNvPr id="311" name="Google Shape;311;p10"/>
            <p:cNvSpPr/>
            <p:nvPr/>
          </p:nvSpPr>
          <p:spPr>
            <a:xfrm>
              <a:off x="1174877" y="997019"/>
              <a:ext cx="473394" cy="902047"/>
            </a:xfrm>
            <a:custGeom>
              <a:rect b="b" l="l" r="r" t="t"/>
              <a:pathLst>
                <a:path extrusionOk="0" h="120000" w="120000">
                  <a:moveTo>
                    <a:pt x="0" y="120000"/>
                  </a:moveTo>
                  <a:lnTo>
                    <a:pt x="60000" y="120000"/>
                  </a:lnTo>
                  <a:lnTo>
                    <a:pt x="60000" y="0"/>
                  </a:lnTo>
                  <a:lnTo>
                    <a:pt x="120000" y="0"/>
                  </a:lnTo>
                </a:path>
              </a:pathLst>
            </a:custGeom>
            <a:noFill/>
            <a:ln cap="flat" cmpd="sng" w="10775">
              <a:solidFill>
                <a:srgbClr val="A3BFD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0"/>
            <p:cNvSpPr txBox="1"/>
            <p:nvPr/>
          </p:nvSpPr>
          <p:spPr>
            <a:xfrm>
              <a:off x="1386106" y="1422575"/>
              <a:ext cx="50936" cy="5093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Corbel"/>
                <a:buNone/>
              </a:pPr>
              <a:r>
                <a:t/>
              </a:r>
              <a:endParaRPr b="0" i="0" sz="500" u="none" cap="none" strike="noStrike">
                <a:solidFill>
                  <a:schemeClr val="lt1"/>
                </a:solidFill>
                <a:latin typeface="Corbel"/>
                <a:ea typeface="Corbel"/>
                <a:cs typeface="Corbel"/>
                <a:sym typeface="Corbel"/>
              </a:endParaRPr>
            </a:p>
          </p:txBody>
        </p:sp>
        <p:sp>
          <p:nvSpPr>
            <p:cNvPr id="313" name="Google Shape;313;p10"/>
            <p:cNvSpPr/>
            <p:nvPr/>
          </p:nvSpPr>
          <p:spPr>
            <a:xfrm rot="-5400000">
              <a:off x="-1084988" y="1538247"/>
              <a:ext cx="3798093" cy="721637"/>
            </a:xfrm>
            <a:prstGeom prst="rect">
              <a:avLst/>
            </a:prstGeom>
            <a:solidFill>
              <a:srgbClr val="7590A5"/>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0"/>
            <p:cNvSpPr txBox="1"/>
            <p:nvPr/>
          </p:nvSpPr>
          <p:spPr>
            <a:xfrm rot="-5400000">
              <a:off x="-1084988" y="1538247"/>
              <a:ext cx="3798093" cy="721637"/>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lt1"/>
                </a:buClr>
                <a:buSzPts val="2800"/>
                <a:buFont typeface="Corbel"/>
                <a:buNone/>
              </a:pPr>
              <a:r>
                <a:rPr b="1" i="0" lang="en-GB" sz="2800" u="none" cap="none" strike="noStrike">
                  <a:solidFill>
                    <a:schemeClr val="lt1"/>
                  </a:solidFill>
                  <a:latin typeface="Corbel"/>
                  <a:ea typeface="Corbel"/>
                  <a:cs typeface="Corbel"/>
                  <a:sym typeface="Corbel"/>
                </a:rPr>
                <a:t>Missing Value</a:t>
              </a:r>
              <a:endParaRPr b="0" i="0" sz="2800" u="none" cap="none" strike="noStrike">
                <a:solidFill>
                  <a:schemeClr val="lt1"/>
                </a:solidFill>
                <a:latin typeface="Corbel"/>
                <a:ea typeface="Corbel"/>
                <a:cs typeface="Corbel"/>
                <a:sym typeface="Corbel"/>
              </a:endParaRPr>
            </a:p>
          </p:txBody>
        </p:sp>
        <p:sp>
          <p:nvSpPr>
            <p:cNvPr id="315" name="Google Shape;315;p10"/>
            <p:cNvSpPr/>
            <p:nvPr/>
          </p:nvSpPr>
          <p:spPr>
            <a:xfrm>
              <a:off x="1648271" y="636200"/>
              <a:ext cx="2366972" cy="721637"/>
            </a:xfrm>
            <a:prstGeom prst="rect">
              <a:avLst/>
            </a:prstGeom>
            <a:solidFill>
              <a:srgbClr val="85A4BD"/>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0"/>
            <p:cNvSpPr txBox="1"/>
            <p:nvPr/>
          </p:nvSpPr>
          <p:spPr>
            <a:xfrm>
              <a:off x="1648271" y="636200"/>
              <a:ext cx="2366972" cy="721637"/>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chemeClr val="lt1"/>
                </a:buClr>
                <a:buSzPts val="1200"/>
                <a:buFont typeface="Corbel"/>
                <a:buNone/>
              </a:pPr>
              <a:r>
                <a:rPr b="1" i="0" lang="en-GB" sz="1200" u="none" cap="none" strike="noStrike">
                  <a:solidFill>
                    <a:schemeClr val="lt1"/>
                  </a:solidFill>
                  <a:latin typeface="Corbel"/>
                  <a:ea typeface="Corbel"/>
                  <a:cs typeface="Corbel"/>
                  <a:sym typeface="Corbel"/>
                </a:rPr>
                <a:t>Credit Limit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20"/>
                </a:spcBef>
                <a:spcAft>
                  <a:spcPts val="0"/>
                </a:spcAft>
                <a:buClr>
                  <a:schemeClr val="lt1"/>
                </a:buClr>
                <a:buSzPts val="1200"/>
                <a:buFont typeface="Corbel"/>
                <a:buNone/>
              </a:pPr>
              <a:r>
                <a:rPr b="1" i="0" lang="en-GB" sz="1200" u="none" cap="none" strike="noStrike">
                  <a:solidFill>
                    <a:schemeClr val="lt1"/>
                  </a:solidFill>
                  <a:latin typeface="Corbel"/>
                  <a:ea typeface="Corbel"/>
                  <a:cs typeface="Corbel"/>
                  <a:sym typeface="Corbel"/>
                </a:rPr>
                <a:t>(1)</a:t>
              </a:r>
              <a:endParaRPr b="0" i="0" sz="1200" u="none" cap="none" strike="noStrike">
                <a:solidFill>
                  <a:schemeClr val="lt1"/>
                </a:solidFill>
                <a:latin typeface="Corbel"/>
                <a:ea typeface="Corbel"/>
                <a:cs typeface="Corbel"/>
                <a:sym typeface="Corbel"/>
              </a:endParaRPr>
            </a:p>
          </p:txBody>
        </p:sp>
        <p:sp>
          <p:nvSpPr>
            <p:cNvPr id="317" name="Google Shape;317;p10"/>
            <p:cNvSpPr/>
            <p:nvPr/>
          </p:nvSpPr>
          <p:spPr>
            <a:xfrm>
              <a:off x="4488638" y="636200"/>
              <a:ext cx="2366972" cy="721637"/>
            </a:xfrm>
            <a:prstGeom prst="rect">
              <a:avLst/>
            </a:prstGeom>
            <a:solidFill>
              <a:srgbClr val="96B7D3"/>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0"/>
            <p:cNvSpPr txBox="1"/>
            <p:nvPr/>
          </p:nvSpPr>
          <p:spPr>
            <a:xfrm>
              <a:off x="4488638" y="636200"/>
              <a:ext cx="2366972" cy="721637"/>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chemeClr val="lt1"/>
                </a:buClr>
                <a:buSzPts val="1200"/>
                <a:buFont typeface="Corbel"/>
                <a:buNone/>
              </a:pPr>
              <a:r>
                <a:rPr b="0" i="0" lang="en-GB" sz="1200" u="none" cap="none" strike="noStrike">
                  <a:solidFill>
                    <a:schemeClr val="lt1"/>
                  </a:solidFill>
                  <a:latin typeface="Corbel"/>
                  <a:ea typeface="Corbel"/>
                  <a:cs typeface="Corbel"/>
                  <a:sym typeface="Corbel"/>
                </a:rPr>
                <a:t>Tidak pernah melakukan pembayaran sama sekali</a:t>
              </a:r>
              <a:endParaRPr b="0" i="0" sz="1200" u="none" cap="none" strike="noStrike">
                <a:solidFill>
                  <a:schemeClr val="lt1"/>
                </a:solidFill>
                <a:latin typeface="Corbel"/>
                <a:ea typeface="Corbel"/>
                <a:cs typeface="Corbel"/>
                <a:sym typeface="Corbel"/>
              </a:endParaRPr>
            </a:p>
          </p:txBody>
        </p:sp>
        <p:sp>
          <p:nvSpPr>
            <p:cNvPr id="319" name="Google Shape;319;p10"/>
            <p:cNvSpPr/>
            <p:nvPr/>
          </p:nvSpPr>
          <p:spPr>
            <a:xfrm>
              <a:off x="1648271" y="2440295"/>
              <a:ext cx="2366972" cy="721637"/>
            </a:xfrm>
            <a:prstGeom prst="rect">
              <a:avLst/>
            </a:prstGeom>
            <a:solidFill>
              <a:srgbClr val="85A4BD"/>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0"/>
            <p:cNvSpPr txBox="1"/>
            <p:nvPr/>
          </p:nvSpPr>
          <p:spPr>
            <a:xfrm>
              <a:off x="1648271" y="2440295"/>
              <a:ext cx="2366972" cy="721637"/>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chemeClr val="lt1"/>
                </a:buClr>
                <a:buSzPts val="1200"/>
                <a:buFont typeface="Corbel"/>
                <a:buNone/>
              </a:pPr>
              <a:r>
                <a:rPr b="1" i="0" lang="en-GB" sz="1200" u="none" cap="none" strike="noStrike">
                  <a:solidFill>
                    <a:schemeClr val="lt1"/>
                  </a:solidFill>
                  <a:latin typeface="Corbel"/>
                  <a:ea typeface="Corbel"/>
                  <a:cs typeface="Corbel"/>
                  <a:sym typeface="Corbel"/>
                </a:rPr>
                <a:t>Minimum payments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20"/>
                </a:spcBef>
                <a:spcAft>
                  <a:spcPts val="0"/>
                </a:spcAft>
                <a:buClr>
                  <a:schemeClr val="lt1"/>
                </a:buClr>
                <a:buSzPts val="1200"/>
                <a:buFont typeface="Corbel"/>
                <a:buNone/>
              </a:pPr>
              <a:r>
                <a:rPr b="1" i="0" lang="en-GB" sz="1200" u="none" cap="none" strike="noStrike">
                  <a:solidFill>
                    <a:schemeClr val="lt1"/>
                  </a:solidFill>
                  <a:latin typeface="Corbel"/>
                  <a:ea typeface="Corbel"/>
                  <a:cs typeface="Corbel"/>
                  <a:sym typeface="Corbel"/>
                </a:rPr>
                <a:t>(313)</a:t>
              </a:r>
              <a:endParaRPr b="0" i="0" sz="1200" u="none" cap="none" strike="noStrike">
                <a:solidFill>
                  <a:schemeClr val="lt1"/>
                </a:solidFill>
                <a:latin typeface="Corbel"/>
                <a:ea typeface="Corbel"/>
                <a:cs typeface="Corbel"/>
                <a:sym typeface="Corbel"/>
              </a:endParaRPr>
            </a:p>
          </p:txBody>
        </p:sp>
        <p:sp>
          <p:nvSpPr>
            <p:cNvPr id="321" name="Google Shape;321;p10"/>
            <p:cNvSpPr/>
            <p:nvPr/>
          </p:nvSpPr>
          <p:spPr>
            <a:xfrm>
              <a:off x="4488638" y="1538247"/>
              <a:ext cx="2366972" cy="721637"/>
            </a:xfrm>
            <a:prstGeom prst="rect">
              <a:avLst/>
            </a:prstGeom>
            <a:solidFill>
              <a:srgbClr val="96B7D3"/>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0"/>
            <p:cNvSpPr txBox="1"/>
            <p:nvPr/>
          </p:nvSpPr>
          <p:spPr>
            <a:xfrm>
              <a:off x="4488638" y="1538247"/>
              <a:ext cx="2366972" cy="721637"/>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chemeClr val="lt1"/>
                </a:buClr>
                <a:buSzPts val="1200"/>
                <a:buFont typeface="Corbel"/>
                <a:buNone/>
              </a:pPr>
              <a:r>
                <a:rPr b="0" i="0" lang="en-GB" sz="1200" u="none" cap="none" strike="noStrike">
                  <a:solidFill>
                    <a:schemeClr val="lt1"/>
                  </a:solidFill>
                  <a:latin typeface="Corbel"/>
                  <a:ea typeface="Corbel"/>
                  <a:cs typeface="Corbel"/>
                  <a:sym typeface="Corbel"/>
                </a:rPr>
                <a:t>Pernah melakukan pembayaran dan melakukan pembelian angsuran</a:t>
              </a:r>
              <a:endParaRPr b="0" i="0" sz="1200" u="none" cap="none" strike="noStrike">
                <a:solidFill>
                  <a:schemeClr val="lt1"/>
                </a:solidFill>
                <a:latin typeface="Corbel"/>
                <a:ea typeface="Corbel"/>
                <a:cs typeface="Corbel"/>
                <a:sym typeface="Corbel"/>
              </a:endParaRPr>
            </a:p>
          </p:txBody>
        </p:sp>
        <p:sp>
          <p:nvSpPr>
            <p:cNvPr id="323" name="Google Shape;323;p10"/>
            <p:cNvSpPr/>
            <p:nvPr/>
          </p:nvSpPr>
          <p:spPr>
            <a:xfrm>
              <a:off x="4488638" y="2440295"/>
              <a:ext cx="2366972" cy="721637"/>
            </a:xfrm>
            <a:prstGeom prst="rect">
              <a:avLst/>
            </a:prstGeom>
            <a:solidFill>
              <a:srgbClr val="96B7D3"/>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0"/>
            <p:cNvSpPr txBox="1"/>
            <p:nvPr/>
          </p:nvSpPr>
          <p:spPr>
            <a:xfrm>
              <a:off x="4488638" y="2440295"/>
              <a:ext cx="2366972" cy="721637"/>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chemeClr val="lt1"/>
                </a:buClr>
                <a:buSzPts val="1200"/>
                <a:buFont typeface="Corbel"/>
                <a:buNone/>
              </a:pPr>
              <a:r>
                <a:rPr b="0" i="0" lang="en-GB" sz="1200" u="none" cap="none" strike="noStrike">
                  <a:solidFill>
                    <a:schemeClr val="lt1"/>
                  </a:solidFill>
                  <a:latin typeface="Corbel"/>
                  <a:ea typeface="Corbel"/>
                  <a:cs typeface="Corbel"/>
                  <a:sym typeface="Corbel"/>
                </a:rPr>
                <a:t>Pernah melakukan pembayaran dan tidak pernah melakukan pembelian angsuran, tetapi pernah melakukan tarik dana tunai</a:t>
              </a:r>
              <a:endParaRPr b="0" i="0" sz="1200" u="none" cap="none" strike="noStrike">
                <a:solidFill>
                  <a:schemeClr val="lt1"/>
                </a:solidFill>
                <a:latin typeface="Corbel"/>
                <a:ea typeface="Corbel"/>
                <a:cs typeface="Corbel"/>
                <a:sym typeface="Corbel"/>
              </a:endParaRPr>
            </a:p>
          </p:txBody>
        </p:sp>
        <p:sp>
          <p:nvSpPr>
            <p:cNvPr id="325" name="Google Shape;325;p10"/>
            <p:cNvSpPr/>
            <p:nvPr/>
          </p:nvSpPr>
          <p:spPr>
            <a:xfrm>
              <a:off x="4488638" y="3342342"/>
              <a:ext cx="2366972" cy="721637"/>
            </a:xfrm>
            <a:prstGeom prst="rect">
              <a:avLst/>
            </a:prstGeom>
            <a:solidFill>
              <a:srgbClr val="96B7D3"/>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0"/>
            <p:cNvSpPr txBox="1"/>
            <p:nvPr/>
          </p:nvSpPr>
          <p:spPr>
            <a:xfrm>
              <a:off x="4488638" y="3342342"/>
              <a:ext cx="2366972" cy="721637"/>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chemeClr val="lt1"/>
                </a:buClr>
                <a:buSzPts val="1200"/>
                <a:buFont typeface="Corbel"/>
                <a:buNone/>
              </a:pPr>
              <a:r>
                <a:rPr b="0" i="0" lang="en-GB" sz="1200" u="none" cap="none" strike="noStrike">
                  <a:solidFill>
                    <a:schemeClr val="lt1"/>
                  </a:solidFill>
                  <a:latin typeface="Corbel"/>
                  <a:ea typeface="Corbel"/>
                  <a:cs typeface="Corbel"/>
                  <a:sym typeface="Corbel"/>
                </a:rPr>
                <a:t>Pernah melakukan pembayaran, tidak pernah melakukan pembelian angsuran dan tarik dana tunai, tetapi pernah melakukan pembelian</a:t>
              </a:r>
              <a:endParaRPr b="0" i="0" sz="1200" u="none" cap="none" strike="noStrike">
                <a:solidFill>
                  <a:schemeClr val="lt1"/>
                </a:solidFill>
                <a:latin typeface="Corbel"/>
                <a:ea typeface="Corbel"/>
                <a:cs typeface="Corbel"/>
                <a:sym typeface="Corbel"/>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1"/>
          <p:cNvSpPr txBox="1"/>
          <p:nvPr>
            <p:ph type="title"/>
          </p:nvPr>
        </p:nvSpPr>
        <p:spPr>
          <a:xfrm>
            <a:off x="509550" y="1921350"/>
            <a:ext cx="8124900" cy="1300800"/>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rgbClr val="FFFFFF"/>
              </a:buClr>
              <a:buSzPts val="3600"/>
              <a:buFont typeface="Corbel"/>
              <a:buNone/>
            </a:pPr>
            <a:r>
              <a:rPr lang="en-GB" sz="4000"/>
              <a:t>Preprocessing</a:t>
            </a:r>
            <a:endParaRPr sz="4400"/>
          </a:p>
        </p:txBody>
      </p:sp>
      <p:pic>
        <p:nvPicPr>
          <p:cNvPr descr="Chevron arrows RTL" id="332" name="Google Shape;332;p11">
            <a:hlinkClick action="ppaction://hlinksldjump" r:id="rId3"/>
          </p:cNvPr>
          <p:cNvPicPr preferRelativeResize="0"/>
          <p:nvPr/>
        </p:nvPicPr>
        <p:blipFill rotWithShape="1">
          <a:blip r:embed="rId4">
            <a:alphaModFix/>
          </a:blip>
          <a:srcRect b="0" l="0" r="0" t="0"/>
          <a:stretch/>
        </p:blipFill>
        <p:spPr>
          <a:xfrm>
            <a:off x="166577" y="4042588"/>
            <a:ext cx="529412" cy="52941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grpSp>
        <p:nvGrpSpPr>
          <p:cNvPr id="337" name="Google Shape;337;p12"/>
          <p:cNvGrpSpPr/>
          <p:nvPr/>
        </p:nvGrpSpPr>
        <p:grpSpPr>
          <a:xfrm>
            <a:off x="59139" y="219744"/>
            <a:ext cx="8993823" cy="4695156"/>
            <a:chOff x="37874" y="-77968"/>
            <a:chExt cx="8993823" cy="4695156"/>
          </a:xfrm>
        </p:grpSpPr>
        <p:sp>
          <p:nvSpPr>
            <p:cNvPr id="338" name="Google Shape;338;p12"/>
            <p:cNvSpPr/>
            <p:nvPr/>
          </p:nvSpPr>
          <p:spPr>
            <a:xfrm>
              <a:off x="7715528" y="0"/>
              <a:ext cx="1316169" cy="4617188"/>
            </a:xfrm>
            <a:prstGeom prst="roundRect">
              <a:avLst>
                <a:gd fmla="val 10000" name="adj"/>
              </a:avLst>
            </a:prstGeom>
            <a:solidFill>
              <a:srgbClr val="7590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B2F2A"/>
                </a:solidFill>
                <a:latin typeface="Corbel"/>
                <a:ea typeface="Corbel"/>
                <a:cs typeface="Corbel"/>
                <a:sym typeface="Corbel"/>
              </a:endParaRPr>
            </a:p>
          </p:txBody>
        </p:sp>
        <p:sp>
          <p:nvSpPr>
            <p:cNvPr id="339" name="Google Shape;339;p12"/>
            <p:cNvSpPr txBox="1"/>
            <p:nvPr/>
          </p:nvSpPr>
          <p:spPr>
            <a:xfrm>
              <a:off x="7715528" y="0"/>
              <a:ext cx="1316169" cy="1385156"/>
            </a:xfrm>
            <a:prstGeom prst="rect">
              <a:avLst/>
            </a:prstGeom>
            <a:noFill/>
            <a:ln>
              <a:noFill/>
            </a:ln>
          </p:spPr>
          <p:txBody>
            <a:bodyPr anchorCtr="0" anchor="t" bIns="92450" lIns="92450" spcFirstLastPara="1" rIns="92450" wrap="square" tIns="92450">
              <a:noAutofit/>
            </a:bodyPr>
            <a:lstStyle/>
            <a:p>
              <a:pPr indent="0" lvl="0" marL="0" marR="0" rtl="0" algn="ctr">
                <a:lnSpc>
                  <a:spcPct val="90000"/>
                </a:lnSpc>
                <a:spcBef>
                  <a:spcPts val="0"/>
                </a:spcBef>
                <a:spcAft>
                  <a:spcPts val="0"/>
                </a:spcAft>
                <a:buClr>
                  <a:schemeClr val="lt1"/>
                </a:buClr>
                <a:buSzPts val="1300"/>
                <a:buFont typeface="Corbel"/>
                <a:buNone/>
              </a:pPr>
              <a:r>
                <a:rPr b="0" i="0" lang="en-GB" sz="1300" u="none" cap="none" strike="noStrike">
                  <a:solidFill>
                    <a:schemeClr val="lt1"/>
                  </a:solidFill>
                  <a:latin typeface="Corbel"/>
                  <a:ea typeface="Corbel"/>
                  <a:cs typeface="Corbel"/>
                  <a:sym typeface="Corbel"/>
                </a:rPr>
                <a:t>MINIMUM PAYMENTS akan diisi nilai PURCHASES * 10%</a:t>
              </a:r>
              <a:endParaRPr b="0" i="0" sz="1300" u="none" cap="none" strike="noStrike">
                <a:solidFill>
                  <a:schemeClr val="lt1"/>
                </a:solidFill>
                <a:latin typeface="Corbel"/>
                <a:ea typeface="Corbel"/>
                <a:cs typeface="Corbel"/>
                <a:sym typeface="Corbel"/>
              </a:endParaRPr>
            </a:p>
          </p:txBody>
        </p:sp>
        <p:sp>
          <p:nvSpPr>
            <p:cNvPr id="340" name="Google Shape;340;p12"/>
            <p:cNvSpPr/>
            <p:nvPr/>
          </p:nvSpPr>
          <p:spPr>
            <a:xfrm>
              <a:off x="6179997" y="0"/>
              <a:ext cx="1316169" cy="4617188"/>
            </a:xfrm>
            <a:prstGeom prst="roundRect">
              <a:avLst>
                <a:gd fmla="val 10000" name="adj"/>
              </a:avLst>
            </a:prstGeom>
            <a:solidFill>
              <a:srgbClr val="7590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B2F2A"/>
                </a:solidFill>
                <a:latin typeface="Corbel"/>
                <a:ea typeface="Corbel"/>
                <a:cs typeface="Corbel"/>
                <a:sym typeface="Corbel"/>
              </a:endParaRPr>
            </a:p>
          </p:txBody>
        </p:sp>
        <p:sp>
          <p:nvSpPr>
            <p:cNvPr id="341" name="Google Shape;341;p12"/>
            <p:cNvSpPr txBox="1"/>
            <p:nvPr/>
          </p:nvSpPr>
          <p:spPr>
            <a:xfrm>
              <a:off x="6179997" y="0"/>
              <a:ext cx="1316169" cy="1385156"/>
            </a:xfrm>
            <a:prstGeom prst="rect">
              <a:avLst/>
            </a:prstGeom>
            <a:noFill/>
            <a:ln>
              <a:noFill/>
            </a:ln>
          </p:spPr>
          <p:txBody>
            <a:bodyPr anchorCtr="0" anchor="t" bIns="92450" lIns="92450" spcFirstLastPara="1" rIns="92450" wrap="square" tIns="92450">
              <a:noAutofit/>
            </a:bodyPr>
            <a:lstStyle/>
            <a:p>
              <a:pPr indent="0" lvl="0" marL="0" marR="0" rtl="0" algn="ctr">
                <a:lnSpc>
                  <a:spcPct val="90000"/>
                </a:lnSpc>
                <a:spcBef>
                  <a:spcPts val="0"/>
                </a:spcBef>
                <a:spcAft>
                  <a:spcPts val="0"/>
                </a:spcAft>
                <a:buClr>
                  <a:schemeClr val="lt1"/>
                </a:buClr>
                <a:buSzPts val="1300"/>
                <a:buFont typeface="Corbel"/>
                <a:buNone/>
              </a:pPr>
              <a:r>
                <a:rPr b="0" i="0" lang="en-GB" sz="1200" u="none" cap="none" strike="noStrike">
                  <a:solidFill>
                    <a:schemeClr val="lt1"/>
                  </a:solidFill>
                  <a:latin typeface="Corbel"/>
                  <a:ea typeface="Corbel"/>
                  <a:cs typeface="Corbel"/>
                  <a:sym typeface="Corbel"/>
                </a:rPr>
                <a:t>MINIMUM PAYMENTS akan diisi nilai yang tertera pada CASH_ADVANCE</a:t>
              </a:r>
              <a:endParaRPr b="0" i="0" sz="1200" u="none" cap="none" strike="noStrike">
                <a:solidFill>
                  <a:schemeClr val="lt1"/>
                </a:solidFill>
                <a:latin typeface="Corbel"/>
                <a:ea typeface="Corbel"/>
                <a:cs typeface="Corbel"/>
                <a:sym typeface="Corbel"/>
              </a:endParaRPr>
            </a:p>
          </p:txBody>
        </p:sp>
        <p:sp>
          <p:nvSpPr>
            <p:cNvPr id="342" name="Google Shape;342;p12"/>
            <p:cNvSpPr/>
            <p:nvPr/>
          </p:nvSpPr>
          <p:spPr>
            <a:xfrm>
              <a:off x="4644466" y="0"/>
              <a:ext cx="1316169" cy="4617188"/>
            </a:xfrm>
            <a:prstGeom prst="roundRect">
              <a:avLst>
                <a:gd fmla="val 10000" name="adj"/>
              </a:avLst>
            </a:prstGeom>
            <a:solidFill>
              <a:srgbClr val="7590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B2F2A"/>
                </a:solidFill>
                <a:latin typeface="Corbel"/>
                <a:ea typeface="Corbel"/>
                <a:cs typeface="Corbel"/>
                <a:sym typeface="Corbel"/>
              </a:endParaRPr>
            </a:p>
          </p:txBody>
        </p:sp>
        <p:sp>
          <p:nvSpPr>
            <p:cNvPr id="343" name="Google Shape;343;p12"/>
            <p:cNvSpPr txBox="1"/>
            <p:nvPr/>
          </p:nvSpPr>
          <p:spPr>
            <a:xfrm>
              <a:off x="4644466" y="0"/>
              <a:ext cx="1316169" cy="1385156"/>
            </a:xfrm>
            <a:prstGeom prst="rect">
              <a:avLst/>
            </a:prstGeom>
            <a:noFill/>
            <a:ln>
              <a:noFill/>
            </a:ln>
          </p:spPr>
          <p:txBody>
            <a:bodyPr anchorCtr="0" anchor="t" bIns="92450" lIns="92450" spcFirstLastPara="1" rIns="92450" wrap="square" tIns="92450">
              <a:noAutofit/>
            </a:bodyPr>
            <a:lstStyle/>
            <a:p>
              <a:pPr indent="0" lvl="0" marL="0" marR="0" rtl="0" algn="ctr">
                <a:lnSpc>
                  <a:spcPct val="90000"/>
                </a:lnSpc>
                <a:spcBef>
                  <a:spcPts val="0"/>
                </a:spcBef>
                <a:spcAft>
                  <a:spcPts val="0"/>
                </a:spcAft>
                <a:buClr>
                  <a:schemeClr val="lt1"/>
                </a:buClr>
                <a:buSzPts val="1300"/>
                <a:buFont typeface="Corbel"/>
                <a:buNone/>
              </a:pPr>
              <a:r>
                <a:rPr b="0" i="0" lang="en-GB" sz="1300" u="none" cap="none" strike="noStrike">
                  <a:solidFill>
                    <a:schemeClr val="lt1"/>
                  </a:solidFill>
                  <a:latin typeface="Corbel"/>
                  <a:ea typeface="Corbel"/>
                  <a:cs typeface="Corbel"/>
                  <a:sym typeface="Corbel"/>
                </a:rPr>
                <a:t>MINIMUM PAYMENTS akan diisi nilai yang tertera pada INSTALLMENTS_PURCHASES</a:t>
              </a:r>
              <a:endParaRPr b="0" i="0" sz="1300" u="none" cap="none" strike="noStrike">
                <a:solidFill>
                  <a:schemeClr val="lt1"/>
                </a:solidFill>
                <a:latin typeface="Corbel"/>
                <a:ea typeface="Corbel"/>
                <a:cs typeface="Corbel"/>
                <a:sym typeface="Corbel"/>
              </a:endParaRPr>
            </a:p>
          </p:txBody>
        </p:sp>
        <p:sp>
          <p:nvSpPr>
            <p:cNvPr id="344" name="Google Shape;344;p12"/>
            <p:cNvSpPr/>
            <p:nvPr/>
          </p:nvSpPr>
          <p:spPr>
            <a:xfrm>
              <a:off x="3108936" y="0"/>
              <a:ext cx="1316169" cy="4617188"/>
            </a:xfrm>
            <a:prstGeom prst="roundRect">
              <a:avLst>
                <a:gd fmla="val 10000" name="adj"/>
              </a:avLst>
            </a:prstGeom>
            <a:solidFill>
              <a:srgbClr val="7590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B2F2A"/>
                </a:solidFill>
                <a:latin typeface="Corbel"/>
                <a:ea typeface="Corbel"/>
                <a:cs typeface="Corbel"/>
                <a:sym typeface="Corbel"/>
              </a:endParaRPr>
            </a:p>
          </p:txBody>
        </p:sp>
        <p:sp>
          <p:nvSpPr>
            <p:cNvPr id="345" name="Google Shape;345;p12"/>
            <p:cNvSpPr txBox="1"/>
            <p:nvPr/>
          </p:nvSpPr>
          <p:spPr>
            <a:xfrm>
              <a:off x="3108936" y="-77968"/>
              <a:ext cx="1316169" cy="1897626"/>
            </a:xfrm>
            <a:prstGeom prst="rect">
              <a:avLst/>
            </a:prstGeom>
            <a:noFill/>
            <a:ln>
              <a:noFill/>
            </a:ln>
          </p:spPr>
          <p:txBody>
            <a:bodyPr anchorCtr="0" anchor="t" bIns="92450" lIns="92450" spcFirstLastPara="1" rIns="92450" wrap="square" tIns="92450">
              <a:noAutofit/>
            </a:bodyPr>
            <a:lstStyle/>
            <a:p>
              <a:pPr indent="0" lvl="0" marL="0" marR="0" rtl="0" algn="ctr">
                <a:lnSpc>
                  <a:spcPct val="90000"/>
                </a:lnSpc>
                <a:spcBef>
                  <a:spcPts val="455"/>
                </a:spcBef>
                <a:spcAft>
                  <a:spcPts val="0"/>
                </a:spcAft>
                <a:buClr>
                  <a:schemeClr val="lt1"/>
                </a:buClr>
                <a:buSzPts val="1300"/>
                <a:buFont typeface="Corbel"/>
                <a:buNone/>
              </a:pPr>
              <a:r>
                <a:rPr b="0" i="0" lang="en-GB" sz="1300" u="none" cap="none" strike="noStrike">
                  <a:solidFill>
                    <a:schemeClr val="lt1"/>
                  </a:solidFill>
                  <a:latin typeface="Corbel"/>
                  <a:ea typeface="Corbel"/>
                  <a:cs typeface="Corbel"/>
                  <a:sym typeface="Corbel"/>
                </a:rPr>
                <a:t>MINIMUM PAYMENTS akan diisi 0 karena memang tidak ada kewajiban melakukan pembayaran</a:t>
              </a:r>
              <a:endParaRPr b="0" i="0" sz="1300" u="none" cap="none" strike="noStrike">
                <a:solidFill>
                  <a:schemeClr val="lt1"/>
                </a:solidFill>
                <a:latin typeface="Corbel"/>
                <a:ea typeface="Corbel"/>
                <a:cs typeface="Corbel"/>
                <a:sym typeface="Corbel"/>
              </a:endParaRPr>
            </a:p>
          </p:txBody>
        </p:sp>
        <p:sp>
          <p:nvSpPr>
            <p:cNvPr id="346" name="Google Shape;346;p12"/>
            <p:cNvSpPr/>
            <p:nvPr/>
          </p:nvSpPr>
          <p:spPr>
            <a:xfrm>
              <a:off x="1573405" y="0"/>
              <a:ext cx="1316169" cy="4617188"/>
            </a:xfrm>
            <a:prstGeom prst="roundRect">
              <a:avLst>
                <a:gd fmla="val 10000" name="adj"/>
              </a:avLst>
            </a:prstGeom>
            <a:solidFill>
              <a:srgbClr val="7590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B2F2A"/>
                </a:solidFill>
                <a:latin typeface="Corbel"/>
                <a:ea typeface="Corbel"/>
                <a:cs typeface="Corbel"/>
                <a:sym typeface="Corbel"/>
              </a:endParaRPr>
            </a:p>
          </p:txBody>
        </p:sp>
        <p:sp>
          <p:nvSpPr>
            <p:cNvPr id="347" name="Google Shape;347;p12"/>
            <p:cNvSpPr txBox="1"/>
            <p:nvPr/>
          </p:nvSpPr>
          <p:spPr>
            <a:xfrm>
              <a:off x="1573405" y="0"/>
              <a:ext cx="1316169" cy="1385156"/>
            </a:xfrm>
            <a:prstGeom prst="rect">
              <a:avLst/>
            </a:prstGeom>
            <a:noFill/>
            <a:ln>
              <a:noFill/>
            </a:ln>
          </p:spPr>
          <p:txBody>
            <a:bodyPr anchorCtr="0" anchor="t" bIns="92450" lIns="92450" spcFirstLastPara="1" rIns="92450" wrap="square" tIns="92450">
              <a:noAutofit/>
            </a:bodyPr>
            <a:lstStyle/>
            <a:p>
              <a:pPr indent="0" lvl="0" marL="0" marR="0" rtl="0" algn="ctr">
                <a:lnSpc>
                  <a:spcPct val="90000"/>
                </a:lnSpc>
                <a:spcBef>
                  <a:spcPts val="0"/>
                </a:spcBef>
                <a:spcAft>
                  <a:spcPts val="0"/>
                </a:spcAft>
                <a:buClr>
                  <a:schemeClr val="lt1"/>
                </a:buClr>
                <a:buSzPts val="1300"/>
                <a:buFont typeface="Corbel"/>
                <a:buNone/>
              </a:pPr>
              <a:r>
                <a:rPr b="0" i="0" lang="en-GB" sz="1200" u="none" cap="none" strike="noStrike">
                  <a:solidFill>
                    <a:schemeClr val="lt1"/>
                  </a:solidFill>
                  <a:latin typeface="Corbel"/>
                  <a:ea typeface="Corbel"/>
                  <a:cs typeface="Corbel"/>
                  <a:sym typeface="Corbel"/>
                </a:rPr>
                <a:t>CASH_ADVANCE secara umum 30% dari CREDIT_LIMIT</a:t>
              </a:r>
              <a:endParaRPr b="0" i="0" sz="1200" u="none" cap="none" strike="noStrike">
                <a:solidFill>
                  <a:schemeClr val="lt1"/>
                </a:solidFill>
                <a:latin typeface="Corbel"/>
                <a:ea typeface="Corbel"/>
                <a:cs typeface="Corbel"/>
                <a:sym typeface="Corbel"/>
              </a:endParaRPr>
            </a:p>
          </p:txBody>
        </p:sp>
        <p:sp>
          <p:nvSpPr>
            <p:cNvPr id="348" name="Google Shape;348;p12"/>
            <p:cNvSpPr/>
            <p:nvPr/>
          </p:nvSpPr>
          <p:spPr>
            <a:xfrm>
              <a:off x="37874" y="0"/>
              <a:ext cx="1316169" cy="4617188"/>
            </a:xfrm>
            <a:prstGeom prst="roundRect">
              <a:avLst>
                <a:gd fmla="val 10000" name="adj"/>
              </a:avLst>
            </a:prstGeom>
            <a:solidFill>
              <a:srgbClr val="7590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B2F2A"/>
                </a:solidFill>
                <a:latin typeface="Corbel"/>
                <a:ea typeface="Corbel"/>
                <a:cs typeface="Corbel"/>
                <a:sym typeface="Corbel"/>
              </a:endParaRPr>
            </a:p>
          </p:txBody>
        </p:sp>
        <p:sp>
          <p:nvSpPr>
            <p:cNvPr id="349" name="Google Shape;349;p12"/>
            <p:cNvSpPr txBox="1"/>
            <p:nvPr/>
          </p:nvSpPr>
          <p:spPr>
            <a:xfrm>
              <a:off x="37874" y="0"/>
              <a:ext cx="1316169" cy="1385156"/>
            </a:xfrm>
            <a:prstGeom prst="rect">
              <a:avLst/>
            </a:prstGeom>
            <a:noFill/>
            <a:ln>
              <a:noFill/>
            </a:ln>
          </p:spPr>
          <p:txBody>
            <a:bodyPr anchorCtr="0" anchor="ctr" bIns="92450" lIns="92450" spcFirstLastPara="1" rIns="92450" wrap="square" tIns="92450">
              <a:noAutofit/>
            </a:bodyPr>
            <a:lstStyle/>
            <a:p>
              <a:pPr indent="0" lvl="0" marL="0" marR="0" rtl="0" algn="ctr">
                <a:lnSpc>
                  <a:spcPct val="90000"/>
                </a:lnSpc>
                <a:spcBef>
                  <a:spcPts val="0"/>
                </a:spcBef>
                <a:spcAft>
                  <a:spcPts val="0"/>
                </a:spcAft>
                <a:buClr>
                  <a:schemeClr val="lt1"/>
                </a:buClr>
                <a:buSzPts val="1300"/>
                <a:buFont typeface="Corbel"/>
                <a:buNone/>
              </a:pPr>
              <a:r>
                <a:rPr b="0" i="0" lang="en-GB" sz="1300" u="none" cap="none" strike="noStrike">
                  <a:solidFill>
                    <a:srgbClr val="3B2F2A"/>
                  </a:solidFill>
                  <a:latin typeface="Corbel"/>
                  <a:ea typeface="Corbel"/>
                  <a:cs typeface="Corbel"/>
                  <a:sym typeface="Corbel"/>
                </a:rPr>
                <a:t> </a:t>
              </a:r>
              <a:endParaRPr b="0" i="0" sz="1400" u="none" cap="none" strike="noStrike">
                <a:solidFill>
                  <a:srgbClr val="3B2F2A"/>
                </a:solidFill>
                <a:latin typeface="Corbel"/>
                <a:ea typeface="Corbel"/>
                <a:cs typeface="Corbel"/>
                <a:sym typeface="Corbel"/>
              </a:endParaRPr>
            </a:p>
          </p:txBody>
        </p:sp>
        <p:sp>
          <p:nvSpPr>
            <p:cNvPr id="350" name="Google Shape;350;p12"/>
            <p:cNvSpPr/>
            <p:nvPr/>
          </p:nvSpPr>
          <p:spPr>
            <a:xfrm>
              <a:off x="147555" y="2051717"/>
              <a:ext cx="1096807" cy="870887"/>
            </a:xfrm>
            <a:prstGeom prst="roundRect">
              <a:avLst>
                <a:gd fmla="val 10000" name="adj"/>
              </a:avLst>
            </a:prstGeom>
            <a:solidFill>
              <a:srgbClr val="93B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B2F2A"/>
                </a:solidFill>
                <a:latin typeface="Corbel"/>
                <a:ea typeface="Corbel"/>
                <a:cs typeface="Corbel"/>
                <a:sym typeface="Corbel"/>
              </a:endParaRPr>
            </a:p>
          </p:txBody>
        </p:sp>
        <p:sp>
          <p:nvSpPr>
            <p:cNvPr id="351" name="Google Shape;351;p12"/>
            <p:cNvSpPr txBox="1"/>
            <p:nvPr/>
          </p:nvSpPr>
          <p:spPr>
            <a:xfrm>
              <a:off x="173062" y="2077224"/>
              <a:ext cx="1045793" cy="819873"/>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dk1"/>
                </a:buClr>
                <a:buSzPts val="1300"/>
                <a:buFont typeface="Corbel"/>
                <a:buNone/>
              </a:pPr>
              <a:r>
                <a:rPr b="1" i="0" lang="en-GB" sz="1300" u="none" cap="none" strike="noStrike">
                  <a:solidFill>
                    <a:srgbClr val="3B2F2A"/>
                  </a:solidFill>
                  <a:latin typeface="Corbel"/>
                  <a:ea typeface="Corbel"/>
                  <a:cs typeface="Corbel"/>
                  <a:sym typeface="Corbel"/>
                </a:rPr>
                <a:t>Missing Value</a:t>
              </a:r>
              <a:endParaRPr b="0" i="0" sz="1400" u="none" cap="none" strike="noStrike">
                <a:solidFill>
                  <a:srgbClr val="3B2F2A"/>
                </a:solidFill>
                <a:latin typeface="Corbel"/>
                <a:ea typeface="Corbel"/>
                <a:cs typeface="Corbel"/>
                <a:sym typeface="Corbel"/>
              </a:endParaRPr>
            </a:p>
          </p:txBody>
        </p:sp>
        <p:sp>
          <p:nvSpPr>
            <p:cNvPr id="352" name="Google Shape;352;p12"/>
            <p:cNvSpPr/>
            <p:nvPr/>
          </p:nvSpPr>
          <p:spPr>
            <a:xfrm rot="-2616834">
              <a:off x="1160741" y="2267474"/>
              <a:ext cx="605967" cy="21379"/>
            </a:xfrm>
            <a:custGeom>
              <a:rect b="b" l="l" r="r" t="t"/>
              <a:pathLst>
                <a:path extrusionOk="0" h="120000" w="120000">
                  <a:moveTo>
                    <a:pt x="0" y="59997"/>
                  </a:moveTo>
                  <a:lnTo>
                    <a:pt x="120000" y="59997"/>
                  </a:lnTo>
                </a:path>
              </a:pathLst>
            </a:custGeom>
            <a:noFill/>
            <a:ln cap="flat" cmpd="sng" w="10775">
              <a:solidFill>
                <a:srgbClr val="7590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B2F2A"/>
                </a:solidFill>
                <a:latin typeface="Corbel"/>
                <a:ea typeface="Corbel"/>
                <a:cs typeface="Corbel"/>
                <a:sym typeface="Corbel"/>
              </a:endParaRPr>
            </a:p>
          </p:txBody>
        </p:sp>
        <p:sp>
          <p:nvSpPr>
            <p:cNvPr id="353" name="Google Shape;353;p12"/>
            <p:cNvSpPr txBox="1"/>
            <p:nvPr/>
          </p:nvSpPr>
          <p:spPr>
            <a:xfrm rot="-2616834">
              <a:off x="1448575" y="2263014"/>
              <a:ext cx="30298" cy="3029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1300"/>
                <a:buFont typeface="Corbel"/>
                <a:buNone/>
              </a:pPr>
              <a:r>
                <a:t/>
              </a:r>
              <a:endParaRPr b="0" i="0" sz="1300" u="none" cap="none" strike="noStrike">
                <a:solidFill>
                  <a:srgbClr val="3B2F2A"/>
                </a:solidFill>
                <a:latin typeface="Corbel"/>
                <a:ea typeface="Corbel"/>
                <a:cs typeface="Corbel"/>
                <a:sym typeface="Corbel"/>
              </a:endParaRPr>
            </a:p>
          </p:txBody>
        </p:sp>
        <p:sp>
          <p:nvSpPr>
            <p:cNvPr id="354" name="Google Shape;354;p12"/>
            <p:cNvSpPr/>
            <p:nvPr/>
          </p:nvSpPr>
          <p:spPr>
            <a:xfrm>
              <a:off x="1683086" y="1794965"/>
              <a:ext cx="1096807" cy="548403"/>
            </a:xfrm>
            <a:prstGeom prst="roundRect">
              <a:avLst>
                <a:gd fmla="val 10000" name="adj"/>
              </a:avLst>
            </a:prstGeom>
            <a:solidFill>
              <a:srgbClr val="548B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B2F2A"/>
                </a:solidFill>
                <a:latin typeface="Corbel"/>
                <a:ea typeface="Corbel"/>
                <a:cs typeface="Corbel"/>
                <a:sym typeface="Corbel"/>
              </a:endParaRPr>
            </a:p>
          </p:txBody>
        </p:sp>
        <p:sp>
          <p:nvSpPr>
            <p:cNvPr id="355" name="Google Shape;355;p12"/>
            <p:cNvSpPr txBox="1"/>
            <p:nvPr/>
          </p:nvSpPr>
          <p:spPr>
            <a:xfrm>
              <a:off x="1699148" y="1811027"/>
              <a:ext cx="1064683" cy="516279"/>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dk1"/>
                </a:buClr>
                <a:buSzPts val="1300"/>
                <a:buFont typeface="Corbel"/>
                <a:buNone/>
              </a:pPr>
              <a:r>
                <a:rPr b="0" i="0" lang="en-GB" sz="1300" u="none" cap="none" strike="noStrike">
                  <a:solidFill>
                    <a:srgbClr val="3B2F2A"/>
                  </a:solidFill>
                  <a:latin typeface="Corbel"/>
                  <a:ea typeface="Corbel"/>
                  <a:cs typeface="Corbel"/>
                  <a:sym typeface="Corbel"/>
                </a:rPr>
                <a:t>Credit limit</a:t>
              </a:r>
              <a:endParaRPr b="0" i="0" sz="1400" u="none" cap="none" strike="noStrike">
                <a:solidFill>
                  <a:srgbClr val="3B2F2A"/>
                </a:solidFill>
                <a:latin typeface="Corbel"/>
                <a:ea typeface="Corbel"/>
                <a:cs typeface="Corbel"/>
                <a:sym typeface="Corbel"/>
              </a:endParaRPr>
            </a:p>
            <a:p>
              <a:pPr indent="0" lvl="0" marL="0" marR="0" rtl="0" algn="ctr">
                <a:lnSpc>
                  <a:spcPct val="90000"/>
                </a:lnSpc>
                <a:spcBef>
                  <a:spcPts val="455"/>
                </a:spcBef>
                <a:spcAft>
                  <a:spcPts val="0"/>
                </a:spcAft>
                <a:buClr>
                  <a:schemeClr val="dk1"/>
                </a:buClr>
                <a:buSzPts val="1300"/>
                <a:buFont typeface="Corbel"/>
                <a:buNone/>
              </a:pPr>
              <a:r>
                <a:rPr b="0" i="0" lang="en-GB" sz="1300" u="none" cap="none" strike="noStrike">
                  <a:solidFill>
                    <a:srgbClr val="3B2F2A"/>
                  </a:solidFill>
                  <a:latin typeface="Corbel"/>
                  <a:ea typeface="Corbel"/>
                  <a:cs typeface="Corbel"/>
                  <a:sym typeface="Corbel"/>
                </a:rPr>
                <a:t>(1)</a:t>
              </a:r>
              <a:endParaRPr b="0" i="0" sz="1400" u="none" cap="none" strike="noStrike">
                <a:solidFill>
                  <a:srgbClr val="3B2F2A"/>
                </a:solidFill>
                <a:latin typeface="Corbel"/>
                <a:ea typeface="Corbel"/>
                <a:cs typeface="Corbel"/>
                <a:sym typeface="Corbel"/>
              </a:endParaRPr>
            </a:p>
          </p:txBody>
        </p:sp>
        <p:sp>
          <p:nvSpPr>
            <p:cNvPr id="356" name="Google Shape;356;p12"/>
            <p:cNvSpPr/>
            <p:nvPr/>
          </p:nvSpPr>
          <p:spPr>
            <a:xfrm rot="2142401">
              <a:off x="1193580" y="2634137"/>
              <a:ext cx="540289" cy="21379"/>
            </a:xfrm>
            <a:custGeom>
              <a:rect b="b" l="l" r="r" t="t"/>
              <a:pathLst>
                <a:path extrusionOk="0" h="120000" w="120000">
                  <a:moveTo>
                    <a:pt x="0" y="59997"/>
                  </a:moveTo>
                  <a:lnTo>
                    <a:pt x="120000" y="59997"/>
                  </a:lnTo>
                </a:path>
              </a:pathLst>
            </a:custGeom>
            <a:noFill/>
            <a:ln cap="flat" cmpd="sng" w="10775">
              <a:solidFill>
                <a:srgbClr val="7590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B2F2A"/>
                </a:solidFill>
                <a:latin typeface="Corbel"/>
                <a:ea typeface="Corbel"/>
                <a:cs typeface="Corbel"/>
                <a:sym typeface="Corbel"/>
              </a:endParaRPr>
            </a:p>
          </p:txBody>
        </p:sp>
        <p:sp>
          <p:nvSpPr>
            <p:cNvPr id="357" name="Google Shape;357;p12"/>
            <p:cNvSpPr txBox="1"/>
            <p:nvPr/>
          </p:nvSpPr>
          <p:spPr>
            <a:xfrm rot="2142401">
              <a:off x="1450217" y="2631319"/>
              <a:ext cx="27014" cy="2701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1300"/>
                <a:buFont typeface="Corbel"/>
                <a:buNone/>
              </a:pPr>
              <a:r>
                <a:t/>
              </a:r>
              <a:endParaRPr b="0" i="0" sz="1300" u="none" cap="none" strike="noStrike">
                <a:solidFill>
                  <a:srgbClr val="3B2F2A"/>
                </a:solidFill>
                <a:latin typeface="Corbel"/>
                <a:ea typeface="Corbel"/>
                <a:cs typeface="Corbel"/>
                <a:sym typeface="Corbel"/>
              </a:endParaRPr>
            </a:p>
          </p:txBody>
        </p:sp>
        <p:sp>
          <p:nvSpPr>
            <p:cNvPr id="358" name="Google Shape;358;p12"/>
            <p:cNvSpPr/>
            <p:nvPr/>
          </p:nvSpPr>
          <p:spPr>
            <a:xfrm>
              <a:off x="1683086" y="2425629"/>
              <a:ext cx="1096807" cy="753726"/>
            </a:xfrm>
            <a:prstGeom prst="roundRect">
              <a:avLst>
                <a:gd fmla="val 10000" name="adj"/>
              </a:avLst>
            </a:prstGeom>
            <a:solidFill>
              <a:srgbClr val="93B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B2F2A"/>
                </a:solidFill>
                <a:latin typeface="Corbel"/>
                <a:ea typeface="Corbel"/>
                <a:cs typeface="Corbel"/>
                <a:sym typeface="Corbel"/>
              </a:endParaRPr>
            </a:p>
          </p:txBody>
        </p:sp>
        <p:sp>
          <p:nvSpPr>
            <p:cNvPr id="359" name="Google Shape;359;p12"/>
            <p:cNvSpPr txBox="1"/>
            <p:nvPr/>
          </p:nvSpPr>
          <p:spPr>
            <a:xfrm>
              <a:off x="1705162" y="2447705"/>
              <a:ext cx="1052655" cy="709574"/>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dk1"/>
                </a:buClr>
                <a:buSzPts val="1300"/>
                <a:buFont typeface="Corbel"/>
                <a:buNone/>
              </a:pPr>
              <a:r>
                <a:rPr b="0" i="0" lang="en-GB" sz="1300" u="none" cap="none" strike="noStrike">
                  <a:solidFill>
                    <a:srgbClr val="3B2F2A"/>
                  </a:solidFill>
                  <a:latin typeface="Corbel"/>
                  <a:ea typeface="Corbel"/>
                  <a:cs typeface="Corbel"/>
                  <a:sym typeface="Corbel"/>
                </a:rPr>
                <a:t>Minimum payments</a:t>
              </a:r>
              <a:endParaRPr b="0" i="0" sz="1400" u="none" cap="none" strike="noStrike">
                <a:solidFill>
                  <a:srgbClr val="3B2F2A"/>
                </a:solidFill>
                <a:latin typeface="Corbel"/>
                <a:ea typeface="Corbel"/>
                <a:cs typeface="Corbel"/>
                <a:sym typeface="Corbel"/>
              </a:endParaRPr>
            </a:p>
            <a:p>
              <a:pPr indent="0" lvl="0" marL="0" marR="0" rtl="0" algn="ctr">
                <a:lnSpc>
                  <a:spcPct val="90000"/>
                </a:lnSpc>
                <a:spcBef>
                  <a:spcPts val="455"/>
                </a:spcBef>
                <a:spcAft>
                  <a:spcPts val="0"/>
                </a:spcAft>
                <a:buClr>
                  <a:schemeClr val="dk1"/>
                </a:buClr>
                <a:buSzPts val="1300"/>
                <a:buFont typeface="Corbel"/>
                <a:buNone/>
              </a:pPr>
              <a:r>
                <a:rPr b="0" i="0" lang="en-GB" sz="1300" u="none" cap="none" strike="noStrike">
                  <a:solidFill>
                    <a:srgbClr val="3B2F2A"/>
                  </a:solidFill>
                  <a:latin typeface="Corbel"/>
                  <a:ea typeface="Corbel"/>
                  <a:cs typeface="Corbel"/>
                  <a:sym typeface="Corbel"/>
                </a:rPr>
                <a:t>(313)</a:t>
              </a:r>
              <a:endParaRPr b="0" i="0" sz="1400" u="none" cap="none" strike="noStrike">
                <a:solidFill>
                  <a:srgbClr val="3B2F2A"/>
                </a:solidFill>
                <a:latin typeface="Corbel"/>
                <a:ea typeface="Corbel"/>
                <a:cs typeface="Corbel"/>
                <a:sym typeface="Corbel"/>
              </a:endParaRPr>
            </a:p>
          </p:txBody>
        </p:sp>
        <p:sp>
          <p:nvSpPr>
            <p:cNvPr id="360" name="Google Shape;360;p12"/>
            <p:cNvSpPr/>
            <p:nvPr/>
          </p:nvSpPr>
          <p:spPr>
            <a:xfrm rot="-2142401">
              <a:off x="2729110" y="2634137"/>
              <a:ext cx="540289" cy="21379"/>
            </a:xfrm>
            <a:custGeom>
              <a:rect b="b" l="l" r="r" t="t"/>
              <a:pathLst>
                <a:path extrusionOk="0" h="120000" w="120000">
                  <a:moveTo>
                    <a:pt x="0" y="59997"/>
                  </a:moveTo>
                  <a:lnTo>
                    <a:pt x="120000" y="59997"/>
                  </a:lnTo>
                </a:path>
              </a:pathLst>
            </a:custGeom>
            <a:noFill/>
            <a:ln cap="flat" cmpd="sng" w="10775">
              <a:solidFill>
                <a:srgbClr val="85A4B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B2F2A"/>
                </a:solidFill>
                <a:latin typeface="Corbel"/>
                <a:ea typeface="Corbel"/>
                <a:cs typeface="Corbel"/>
                <a:sym typeface="Corbel"/>
              </a:endParaRPr>
            </a:p>
          </p:txBody>
        </p:sp>
        <p:sp>
          <p:nvSpPr>
            <p:cNvPr id="361" name="Google Shape;361;p12"/>
            <p:cNvSpPr txBox="1"/>
            <p:nvPr/>
          </p:nvSpPr>
          <p:spPr>
            <a:xfrm rot="-2142401">
              <a:off x="2985748" y="2631319"/>
              <a:ext cx="27014" cy="2701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1300"/>
                <a:buFont typeface="Corbel"/>
                <a:buNone/>
              </a:pPr>
              <a:r>
                <a:t/>
              </a:r>
              <a:endParaRPr b="0" i="0" sz="1300" u="none" cap="none" strike="noStrike">
                <a:solidFill>
                  <a:srgbClr val="3B2F2A"/>
                </a:solidFill>
                <a:latin typeface="Corbel"/>
                <a:ea typeface="Corbel"/>
                <a:cs typeface="Corbel"/>
                <a:sym typeface="Corbel"/>
              </a:endParaRPr>
            </a:p>
          </p:txBody>
        </p:sp>
        <p:sp>
          <p:nvSpPr>
            <p:cNvPr id="362" name="Google Shape;362;p12"/>
            <p:cNvSpPr/>
            <p:nvPr/>
          </p:nvSpPr>
          <p:spPr>
            <a:xfrm>
              <a:off x="3218616" y="2212958"/>
              <a:ext cx="1096807" cy="548403"/>
            </a:xfrm>
            <a:prstGeom prst="roundRect">
              <a:avLst>
                <a:gd fmla="val 10000" name="adj"/>
              </a:avLst>
            </a:prstGeom>
            <a:solidFill>
              <a:srgbClr val="548B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B2F2A"/>
                </a:solidFill>
                <a:latin typeface="Corbel"/>
                <a:ea typeface="Corbel"/>
                <a:cs typeface="Corbel"/>
                <a:sym typeface="Corbel"/>
              </a:endParaRPr>
            </a:p>
          </p:txBody>
        </p:sp>
        <p:sp>
          <p:nvSpPr>
            <p:cNvPr id="363" name="Google Shape;363;p12"/>
            <p:cNvSpPr txBox="1"/>
            <p:nvPr/>
          </p:nvSpPr>
          <p:spPr>
            <a:xfrm>
              <a:off x="3234678" y="2229020"/>
              <a:ext cx="1064683" cy="516279"/>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dk1"/>
                </a:buClr>
                <a:buSzPts val="1300"/>
                <a:buFont typeface="Corbel"/>
                <a:buNone/>
              </a:pPr>
              <a:r>
                <a:rPr b="0" i="0" lang="en-GB" sz="1300" u="none" cap="none" strike="noStrike">
                  <a:solidFill>
                    <a:srgbClr val="3B2F2A"/>
                  </a:solidFill>
                  <a:latin typeface="Corbel"/>
                  <a:ea typeface="Corbel"/>
                  <a:cs typeface="Corbel"/>
                  <a:sym typeface="Corbel"/>
                </a:rPr>
                <a:t>Tidak ada data payment</a:t>
              </a:r>
              <a:endParaRPr b="0" i="0" sz="1400" u="none" cap="none" strike="noStrike">
                <a:solidFill>
                  <a:srgbClr val="3B2F2A"/>
                </a:solidFill>
                <a:latin typeface="Corbel"/>
                <a:ea typeface="Corbel"/>
                <a:cs typeface="Corbel"/>
                <a:sym typeface="Corbel"/>
              </a:endParaRPr>
            </a:p>
          </p:txBody>
        </p:sp>
        <p:sp>
          <p:nvSpPr>
            <p:cNvPr id="364" name="Google Shape;364;p12"/>
            <p:cNvSpPr/>
            <p:nvPr/>
          </p:nvSpPr>
          <p:spPr>
            <a:xfrm rot="2142401">
              <a:off x="2729110" y="2949469"/>
              <a:ext cx="540289" cy="21379"/>
            </a:xfrm>
            <a:custGeom>
              <a:rect b="b" l="l" r="r" t="t"/>
              <a:pathLst>
                <a:path extrusionOk="0" h="120000" w="120000">
                  <a:moveTo>
                    <a:pt x="0" y="59997"/>
                  </a:moveTo>
                  <a:lnTo>
                    <a:pt x="120000" y="59997"/>
                  </a:lnTo>
                </a:path>
              </a:pathLst>
            </a:custGeom>
            <a:noFill/>
            <a:ln cap="flat" cmpd="sng" w="10775">
              <a:solidFill>
                <a:srgbClr val="85A4B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B2F2A"/>
                </a:solidFill>
                <a:latin typeface="Corbel"/>
                <a:ea typeface="Corbel"/>
                <a:cs typeface="Corbel"/>
                <a:sym typeface="Corbel"/>
              </a:endParaRPr>
            </a:p>
          </p:txBody>
        </p:sp>
        <p:sp>
          <p:nvSpPr>
            <p:cNvPr id="365" name="Google Shape;365;p12"/>
            <p:cNvSpPr txBox="1"/>
            <p:nvPr/>
          </p:nvSpPr>
          <p:spPr>
            <a:xfrm rot="2142401">
              <a:off x="2985748" y="2946651"/>
              <a:ext cx="27014" cy="2701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1300"/>
                <a:buFont typeface="Corbel"/>
                <a:buNone/>
              </a:pPr>
              <a:r>
                <a:t/>
              </a:r>
              <a:endParaRPr b="0" i="0" sz="1300" u="none" cap="none" strike="noStrike">
                <a:solidFill>
                  <a:srgbClr val="3B2F2A"/>
                </a:solidFill>
                <a:latin typeface="Corbel"/>
                <a:ea typeface="Corbel"/>
                <a:cs typeface="Corbel"/>
                <a:sym typeface="Corbel"/>
              </a:endParaRPr>
            </a:p>
          </p:txBody>
        </p:sp>
        <p:sp>
          <p:nvSpPr>
            <p:cNvPr id="366" name="Google Shape;366;p12"/>
            <p:cNvSpPr/>
            <p:nvPr/>
          </p:nvSpPr>
          <p:spPr>
            <a:xfrm>
              <a:off x="3218616" y="2843623"/>
              <a:ext cx="1096807" cy="548403"/>
            </a:xfrm>
            <a:prstGeom prst="roundRect">
              <a:avLst>
                <a:gd fmla="val 10000" name="adj"/>
              </a:avLst>
            </a:prstGeom>
            <a:solidFill>
              <a:srgbClr val="93B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B2F2A"/>
                </a:solidFill>
                <a:latin typeface="Corbel"/>
                <a:ea typeface="Corbel"/>
                <a:cs typeface="Corbel"/>
                <a:sym typeface="Corbel"/>
              </a:endParaRPr>
            </a:p>
          </p:txBody>
        </p:sp>
        <p:sp>
          <p:nvSpPr>
            <p:cNvPr id="367" name="Google Shape;367;p12"/>
            <p:cNvSpPr txBox="1"/>
            <p:nvPr/>
          </p:nvSpPr>
          <p:spPr>
            <a:xfrm>
              <a:off x="3234678" y="2859685"/>
              <a:ext cx="1064683" cy="516279"/>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dk1"/>
                </a:buClr>
                <a:buSzPts val="1300"/>
                <a:buFont typeface="Corbel"/>
                <a:buNone/>
              </a:pPr>
              <a:r>
                <a:rPr b="0" i="0" lang="en-GB" sz="1300" u="none" cap="none" strike="noStrike">
                  <a:solidFill>
                    <a:srgbClr val="3B2F2A"/>
                  </a:solidFill>
                  <a:latin typeface="Corbel"/>
                  <a:ea typeface="Corbel"/>
                  <a:cs typeface="Corbel"/>
                  <a:sym typeface="Corbel"/>
                </a:rPr>
                <a:t>Ada data payment</a:t>
              </a:r>
              <a:endParaRPr b="0" i="0" sz="1400" u="none" cap="none" strike="noStrike">
                <a:solidFill>
                  <a:srgbClr val="3B2F2A"/>
                </a:solidFill>
                <a:latin typeface="Corbel"/>
                <a:ea typeface="Corbel"/>
                <a:cs typeface="Corbel"/>
                <a:sym typeface="Corbel"/>
              </a:endParaRPr>
            </a:p>
          </p:txBody>
        </p:sp>
        <p:sp>
          <p:nvSpPr>
            <p:cNvPr id="368" name="Google Shape;368;p12"/>
            <p:cNvSpPr/>
            <p:nvPr/>
          </p:nvSpPr>
          <p:spPr>
            <a:xfrm rot="-2142401">
              <a:off x="4264641" y="2949469"/>
              <a:ext cx="540289" cy="21379"/>
            </a:xfrm>
            <a:custGeom>
              <a:rect b="b" l="l" r="r" t="t"/>
              <a:pathLst>
                <a:path extrusionOk="0" h="120000" w="120000">
                  <a:moveTo>
                    <a:pt x="0" y="59997"/>
                  </a:moveTo>
                  <a:lnTo>
                    <a:pt x="120000" y="59997"/>
                  </a:lnTo>
                </a:path>
              </a:pathLst>
            </a:custGeom>
            <a:noFill/>
            <a:ln cap="flat" cmpd="sng" w="10775">
              <a:solidFill>
                <a:srgbClr val="85A4B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B2F2A"/>
                </a:solidFill>
                <a:latin typeface="Corbel"/>
                <a:ea typeface="Corbel"/>
                <a:cs typeface="Corbel"/>
                <a:sym typeface="Corbel"/>
              </a:endParaRPr>
            </a:p>
          </p:txBody>
        </p:sp>
        <p:sp>
          <p:nvSpPr>
            <p:cNvPr id="369" name="Google Shape;369;p12"/>
            <p:cNvSpPr txBox="1"/>
            <p:nvPr/>
          </p:nvSpPr>
          <p:spPr>
            <a:xfrm rot="-2142401">
              <a:off x="4521278" y="2946651"/>
              <a:ext cx="27014" cy="2701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1300"/>
                <a:buFont typeface="Corbel"/>
                <a:buNone/>
              </a:pPr>
              <a:r>
                <a:t/>
              </a:r>
              <a:endParaRPr b="0" i="0" sz="1300" u="none" cap="none" strike="noStrike">
                <a:solidFill>
                  <a:srgbClr val="3B2F2A"/>
                </a:solidFill>
                <a:latin typeface="Corbel"/>
                <a:ea typeface="Corbel"/>
                <a:cs typeface="Corbel"/>
                <a:sym typeface="Corbel"/>
              </a:endParaRPr>
            </a:p>
          </p:txBody>
        </p:sp>
        <p:sp>
          <p:nvSpPr>
            <p:cNvPr id="370" name="Google Shape;370;p12"/>
            <p:cNvSpPr/>
            <p:nvPr/>
          </p:nvSpPr>
          <p:spPr>
            <a:xfrm>
              <a:off x="4754147" y="2528291"/>
              <a:ext cx="1096807" cy="548403"/>
            </a:xfrm>
            <a:prstGeom prst="roundRect">
              <a:avLst>
                <a:gd fmla="val 10000" name="adj"/>
              </a:avLst>
            </a:prstGeom>
            <a:solidFill>
              <a:srgbClr val="548B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B2F2A"/>
                </a:solidFill>
                <a:latin typeface="Corbel"/>
                <a:ea typeface="Corbel"/>
                <a:cs typeface="Corbel"/>
                <a:sym typeface="Corbel"/>
              </a:endParaRPr>
            </a:p>
          </p:txBody>
        </p:sp>
        <p:sp>
          <p:nvSpPr>
            <p:cNvPr id="371" name="Google Shape;371;p12"/>
            <p:cNvSpPr txBox="1"/>
            <p:nvPr/>
          </p:nvSpPr>
          <p:spPr>
            <a:xfrm>
              <a:off x="4770209" y="2544353"/>
              <a:ext cx="1064683" cy="516279"/>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dk1"/>
                </a:buClr>
                <a:buSzPts val="1300"/>
                <a:buFont typeface="Corbel"/>
                <a:buNone/>
              </a:pPr>
              <a:r>
                <a:rPr b="0" i="0" lang="en-GB" sz="1300" u="none" cap="none" strike="noStrike">
                  <a:solidFill>
                    <a:srgbClr val="3B2F2A"/>
                  </a:solidFill>
                  <a:latin typeface="Corbel"/>
                  <a:ea typeface="Corbel"/>
                  <a:cs typeface="Corbel"/>
                  <a:sym typeface="Corbel"/>
                </a:rPr>
                <a:t>Ada data installments</a:t>
              </a:r>
              <a:endParaRPr b="0" i="0" sz="1300" u="none" cap="none" strike="noStrike">
                <a:solidFill>
                  <a:srgbClr val="3B2F2A"/>
                </a:solidFill>
                <a:latin typeface="Corbel"/>
                <a:ea typeface="Corbel"/>
                <a:cs typeface="Corbel"/>
                <a:sym typeface="Corbel"/>
              </a:endParaRPr>
            </a:p>
          </p:txBody>
        </p:sp>
        <p:sp>
          <p:nvSpPr>
            <p:cNvPr id="372" name="Google Shape;372;p12"/>
            <p:cNvSpPr/>
            <p:nvPr/>
          </p:nvSpPr>
          <p:spPr>
            <a:xfrm rot="2142401">
              <a:off x="4264641" y="3264801"/>
              <a:ext cx="540289" cy="21379"/>
            </a:xfrm>
            <a:custGeom>
              <a:rect b="b" l="l" r="r" t="t"/>
              <a:pathLst>
                <a:path extrusionOk="0" h="120000" w="120000">
                  <a:moveTo>
                    <a:pt x="0" y="59997"/>
                  </a:moveTo>
                  <a:lnTo>
                    <a:pt x="120000" y="59997"/>
                  </a:lnTo>
                </a:path>
              </a:pathLst>
            </a:custGeom>
            <a:noFill/>
            <a:ln cap="flat" cmpd="sng" w="10775">
              <a:solidFill>
                <a:srgbClr val="85A4B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B2F2A"/>
                </a:solidFill>
                <a:latin typeface="Corbel"/>
                <a:ea typeface="Corbel"/>
                <a:cs typeface="Corbel"/>
                <a:sym typeface="Corbel"/>
              </a:endParaRPr>
            </a:p>
          </p:txBody>
        </p:sp>
        <p:sp>
          <p:nvSpPr>
            <p:cNvPr id="373" name="Google Shape;373;p12"/>
            <p:cNvSpPr txBox="1"/>
            <p:nvPr/>
          </p:nvSpPr>
          <p:spPr>
            <a:xfrm rot="2142401">
              <a:off x="4521278" y="3261983"/>
              <a:ext cx="27014" cy="2701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1300"/>
                <a:buFont typeface="Corbel"/>
                <a:buNone/>
              </a:pPr>
              <a:r>
                <a:t/>
              </a:r>
              <a:endParaRPr b="0" i="0" sz="1300" u="none" cap="none" strike="noStrike">
                <a:solidFill>
                  <a:srgbClr val="3B2F2A"/>
                </a:solidFill>
                <a:latin typeface="Corbel"/>
                <a:ea typeface="Corbel"/>
                <a:cs typeface="Corbel"/>
                <a:sym typeface="Corbel"/>
              </a:endParaRPr>
            </a:p>
          </p:txBody>
        </p:sp>
        <p:sp>
          <p:nvSpPr>
            <p:cNvPr id="374" name="Google Shape;374;p12"/>
            <p:cNvSpPr/>
            <p:nvPr/>
          </p:nvSpPr>
          <p:spPr>
            <a:xfrm>
              <a:off x="4754147" y="3158955"/>
              <a:ext cx="1096807" cy="548403"/>
            </a:xfrm>
            <a:prstGeom prst="roundRect">
              <a:avLst>
                <a:gd fmla="val 10000" name="adj"/>
              </a:avLst>
            </a:prstGeom>
            <a:solidFill>
              <a:srgbClr val="93B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B2F2A"/>
                </a:solidFill>
                <a:latin typeface="Corbel"/>
                <a:ea typeface="Corbel"/>
                <a:cs typeface="Corbel"/>
                <a:sym typeface="Corbel"/>
              </a:endParaRPr>
            </a:p>
          </p:txBody>
        </p:sp>
        <p:sp>
          <p:nvSpPr>
            <p:cNvPr id="375" name="Google Shape;375;p12"/>
            <p:cNvSpPr txBox="1"/>
            <p:nvPr/>
          </p:nvSpPr>
          <p:spPr>
            <a:xfrm>
              <a:off x="4770209" y="3175017"/>
              <a:ext cx="1064683" cy="516279"/>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dk1"/>
                </a:buClr>
                <a:buSzPts val="1300"/>
                <a:buFont typeface="Corbel"/>
                <a:buNone/>
              </a:pPr>
              <a:r>
                <a:rPr b="0" i="0" lang="en-GB" sz="1300" u="none" cap="none" strike="noStrike">
                  <a:solidFill>
                    <a:srgbClr val="3B2F2A"/>
                  </a:solidFill>
                  <a:latin typeface="Corbel"/>
                  <a:ea typeface="Corbel"/>
                  <a:cs typeface="Corbel"/>
                  <a:sym typeface="Corbel"/>
                </a:rPr>
                <a:t>Tidak ada data installment</a:t>
              </a:r>
              <a:endParaRPr b="0" i="0" sz="1300" u="none" cap="none" strike="noStrike">
                <a:solidFill>
                  <a:srgbClr val="3B2F2A"/>
                </a:solidFill>
                <a:latin typeface="Corbel"/>
                <a:ea typeface="Corbel"/>
                <a:cs typeface="Corbel"/>
                <a:sym typeface="Corbel"/>
              </a:endParaRPr>
            </a:p>
          </p:txBody>
        </p:sp>
        <p:sp>
          <p:nvSpPr>
            <p:cNvPr id="376" name="Google Shape;376;p12"/>
            <p:cNvSpPr/>
            <p:nvPr/>
          </p:nvSpPr>
          <p:spPr>
            <a:xfrm rot="-2142401">
              <a:off x="5800172" y="3264801"/>
              <a:ext cx="540289" cy="21379"/>
            </a:xfrm>
            <a:custGeom>
              <a:rect b="b" l="l" r="r" t="t"/>
              <a:pathLst>
                <a:path extrusionOk="0" h="120000" w="120000">
                  <a:moveTo>
                    <a:pt x="0" y="59997"/>
                  </a:moveTo>
                  <a:lnTo>
                    <a:pt x="120000" y="59997"/>
                  </a:lnTo>
                </a:path>
              </a:pathLst>
            </a:custGeom>
            <a:noFill/>
            <a:ln cap="flat" cmpd="sng" w="10775">
              <a:solidFill>
                <a:srgbClr val="85A4B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B2F2A"/>
                </a:solidFill>
                <a:latin typeface="Corbel"/>
                <a:ea typeface="Corbel"/>
                <a:cs typeface="Corbel"/>
                <a:sym typeface="Corbel"/>
              </a:endParaRPr>
            </a:p>
          </p:txBody>
        </p:sp>
        <p:sp>
          <p:nvSpPr>
            <p:cNvPr id="377" name="Google Shape;377;p12"/>
            <p:cNvSpPr txBox="1"/>
            <p:nvPr/>
          </p:nvSpPr>
          <p:spPr>
            <a:xfrm rot="-2142401">
              <a:off x="6056809" y="3261983"/>
              <a:ext cx="27014" cy="2701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1300"/>
                <a:buFont typeface="Corbel"/>
                <a:buNone/>
              </a:pPr>
              <a:r>
                <a:t/>
              </a:r>
              <a:endParaRPr b="0" i="0" sz="1300" u="none" cap="none" strike="noStrike">
                <a:solidFill>
                  <a:srgbClr val="3B2F2A"/>
                </a:solidFill>
                <a:latin typeface="Corbel"/>
                <a:ea typeface="Corbel"/>
                <a:cs typeface="Corbel"/>
                <a:sym typeface="Corbel"/>
              </a:endParaRPr>
            </a:p>
          </p:txBody>
        </p:sp>
        <p:sp>
          <p:nvSpPr>
            <p:cNvPr id="378" name="Google Shape;378;p12"/>
            <p:cNvSpPr/>
            <p:nvPr/>
          </p:nvSpPr>
          <p:spPr>
            <a:xfrm>
              <a:off x="6289678" y="2843623"/>
              <a:ext cx="1096807" cy="548403"/>
            </a:xfrm>
            <a:prstGeom prst="roundRect">
              <a:avLst>
                <a:gd fmla="val 10000" name="adj"/>
              </a:avLst>
            </a:prstGeom>
            <a:solidFill>
              <a:srgbClr val="548B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B2F2A"/>
                </a:solidFill>
                <a:latin typeface="Corbel"/>
                <a:ea typeface="Corbel"/>
                <a:cs typeface="Corbel"/>
                <a:sym typeface="Corbel"/>
              </a:endParaRPr>
            </a:p>
          </p:txBody>
        </p:sp>
        <p:sp>
          <p:nvSpPr>
            <p:cNvPr id="379" name="Google Shape;379;p12"/>
            <p:cNvSpPr txBox="1"/>
            <p:nvPr/>
          </p:nvSpPr>
          <p:spPr>
            <a:xfrm>
              <a:off x="6305740" y="2859685"/>
              <a:ext cx="1064683" cy="516279"/>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dk1"/>
                </a:buClr>
                <a:buSzPts val="1300"/>
                <a:buFont typeface="Corbel"/>
                <a:buNone/>
              </a:pPr>
              <a:r>
                <a:rPr b="0" i="0" lang="en-GB" sz="1300" u="none" cap="none" strike="noStrike">
                  <a:solidFill>
                    <a:srgbClr val="3B2F2A"/>
                  </a:solidFill>
                  <a:latin typeface="Corbel"/>
                  <a:ea typeface="Corbel"/>
                  <a:cs typeface="Corbel"/>
                  <a:sym typeface="Corbel"/>
                </a:rPr>
                <a:t>Ada data cash advance</a:t>
              </a:r>
              <a:endParaRPr b="0" i="0" sz="1400" u="none" cap="none" strike="noStrike">
                <a:solidFill>
                  <a:srgbClr val="3B2F2A"/>
                </a:solidFill>
                <a:latin typeface="Corbel"/>
                <a:ea typeface="Corbel"/>
                <a:cs typeface="Corbel"/>
                <a:sym typeface="Corbel"/>
              </a:endParaRPr>
            </a:p>
          </p:txBody>
        </p:sp>
        <p:sp>
          <p:nvSpPr>
            <p:cNvPr id="380" name="Google Shape;380;p12"/>
            <p:cNvSpPr/>
            <p:nvPr/>
          </p:nvSpPr>
          <p:spPr>
            <a:xfrm rot="2142401">
              <a:off x="5800172" y="3580133"/>
              <a:ext cx="540289" cy="21379"/>
            </a:xfrm>
            <a:custGeom>
              <a:rect b="b" l="l" r="r" t="t"/>
              <a:pathLst>
                <a:path extrusionOk="0" h="120000" w="120000">
                  <a:moveTo>
                    <a:pt x="0" y="59997"/>
                  </a:moveTo>
                  <a:lnTo>
                    <a:pt x="120000" y="59997"/>
                  </a:lnTo>
                </a:path>
              </a:pathLst>
            </a:custGeom>
            <a:noFill/>
            <a:ln cap="flat" cmpd="sng" w="10775">
              <a:solidFill>
                <a:srgbClr val="85A4B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B2F2A"/>
                </a:solidFill>
                <a:latin typeface="Corbel"/>
                <a:ea typeface="Corbel"/>
                <a:cs typeface="Corbel"/>
                <a:sym typeface="Corbel"/>
              </a:endParaRPr>
            </a:p>
          </p:txBody>
        </p:sp>
        <p:sp>
          <p:nvSpPr>
            <p:cNvPr id="381" name="Google Shape;381;p12"/>
            <p:cNvSpPr txBox="1"/>
            <p:nvPr/>
          </p:nvSpPr>
          <p:spPr>
            <a:xfrm rot="2142401">
              <a:off x="6056809" y="3577316"/>
              <a:ext cx="27014" cy="2701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1300"/>
                <a:buFont typeface="Corbel"/>
                <a:buNone/>
              </a:pPr>
              <a:r>
                <a:t/>
              </a:r>
              <a:endParaRPr b="0" i="0" sz="1300" u="none" cap="none" strike="noStrike">
                <a:solidFill>
                  <a:srgbClr val="3B2F2A"/>
                </a:solidFill>
                <a:latin typeface="Corbel"/>
                <a:ea typeface="Corbel"/>
                <a:cs typeface="Corbel"/>
                <a:sym typeface="Corbel"/>
              </a:endParaRPr>
            </a:p>
          </p:txBody>
        </p:sp>
        <p:sp>
          <p:nvSpPr>
            <p:cNvPr id="382" name="Google Shape;382;p12"/>
            <p:cNvSpPr/>
            <p:nvPr/>
          </p:nvSpPr>
          <p:spPr>
            <a:xfrm>
              <a:off x="6289678" y="3474287"/>
              <a:ext cx="1096807" cy="548403"/>
            </a:xfrm>
            <a:prstGeom prst="roundRect">
              <a:avLst>
                <a:gd fmla="val 10000" name="adj"/>
              </a:avLst>
            </a:prstGeom>
            <a:solidFill>
              <a:srgbClr val="93B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B2F2A"/>
                </a:solidFill>
                <a:latin typeface="Corbel"/>
                <a:ea typeface="Corbel"/>
                <a:cs typeface="Corbel"/>
                <a:sym typeface="Corbel"/>
              </a:endParaRPr>
            </a:p>
          </p:txBody>
        </p:sp>
        <p:sp>
          <p:nvSpPr>
            <p:cNvPr id="383" name="Google Shape;383;p12"/>
            <p:cNvSpPr txBox="1"/>
            <p:nvPr/>
          </p:nvSpPr>
          <p:spPr>
            <a:xfrm>
              <a:off x="6305740" y="3490349"/>
              <a:ext cx="1064683" cy="516279"/>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dk1"/>
                </a:buClr>
                <a:buSzPts val="1300"/>
                <a:buFont typeface="Corbel"/>
                <a:buNone/>
              </a:pPr>
              <a:r>
                <a:rPr b="0" i="0" lang="en-GB" sz="1300" u="none" cap="none" strike="noStrike">
                  <a:solidFill>
                    <a:srgbClr val="3B2F2A"/>
                  </a:solidFill>
                  <a:latin typeface="Corbel"/>
                  <a:ea typeface="Corbel"/>
                  <a:cs typeface="Corbel"/>
                  <a:sym typeface="Corbel"/>
                </a:rPr>
                <a:t>Tidak ada data cash advance</a:t>
              </a:r>
              <a:endParaRPr b="0" i="0" sz="1400" u="none" cap="none" strike="noStrike">
                <a:solidFill>
                  <a:srgbClr val="3B2F2A"/>
                </a:solidFill>
                <a:latin typeface="Corbel"/>
                <a:ea typeface="Corbel"/>
                <a:cs typeface="Corbel"/>
                <a:sym typeface="Corbel"/>
              </a:endParaRPr>
            </a:p>
          </p:txBody>
        </p:sp>
        <p:sp>
          <p:nvSpPr>
            <p:cNvPr id="384" name="Google Shape;384;p12"/>
            <p:cNvSpPr/>
            <p:nvPr/>
          </p:nvSpPr>
          <p:spPr>
            <a:xfrm>
              <a:off x="7386485" y="3737799"/>
              <a:ext cx="438723" cy="21379"/>
            </a:xfrm>
            <a:custGeom>
              <a:rect b="b" l="l" r="r" t="t"/>
              <a:pathLst>
                <a:path extrusionOk="0" h="120000" w="120000">
                  <a:moveTo>
                    <a:pt x="0" y="59997"/>
                  </a:moveTo>
                  <a:lnTo>
                    <a:pt x="120000" y="59997"/>
                  </a:lnTo>
                </a:path>
              </a:pathLst>
            </a:custGeom>
            <a:noFill/>
            <a:ln cap="flat" cmpd="sng" w="10775">
              <a:solidFill>
                <a:srgbClr val="85A4B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B2F2A"/>
                </a:solidFill>
                <a:latin typeface="Corbel"/>
                <a:ea typeface="Corbel"/>
                <a:cs typeface="Corbel"/>
                <a:sym typeface="Corbel"/>
              </a:endParaRPr>
            </a:p>
          </p:txBody>
        </p:sp>
        <p:sp>
          <p:nvSpPr>
            <p:cNvPr id="385" name="Google Shape;385;p12"/>
            <p:cNvSpPr txBox="1"/>
            <p:nvPr/>
          </p:nvSpPr>
          <p:spPr>
            <a:xfrm>
              <a:off x="7594879" y="3737521"/>
              <a:ext cx="21936" cy="2193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1300"/>
                <a:buFont typeface="Corbel"/>
                <a:buNone/>
              </a:pPr>
              <a:r>
                <a:t/>
              </a:r>
              <a:endParaRPr b="0" i="0" sz="1300" u="none" cap="none" strike="noStrike">
                <a:solidFill>
                  <a:srgbClr val="3B2F2A"/>
                </a:solidFill>
                <a:latin typeface="Corbel"/>
                <a:ea typeface="Corbel"/>
                <a:cs typeface="Corbel"/>
                <a:sym typeface="Corbel"/>
              </a:endParaRPr>
            </a:p>
          </p:txBody>
        </p:sp>
        <p:sp>
          <p:nvSpPr>
            <p:cNvPr id="386" name="Google Shape;386;p12"/>
            <p:cNvSpPr/>
            <p:nvPr/>
          </p:nvSpPr>
          <p:spPr>
            <a:xfrm>
              <a:off x="7825208" y="3474287"/>
              <a:ext cx="1096807" cy="548403"/>
            </a:xfrm>
            <a:prstGeom prst="roundRect">
              <a:avLst>
                <a:gd fmla="val 10000" name="adj"/>
              </a:avLst>
            </a:prstGeom>
            <a:solidFill>
              <a:srgbClr val="548B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B2F2A"/>
                </a:solidFill>
                <a:latin typeface="Corbel"/>
                <a:ea typeface="Corbel"/>
                <a:cs typeface="Corbel"/>
                <a:sym typeface="Corbel"/>
              </a:endParaRPr>
            </a:p>
          </p:txBody>
        </p:sp>
        <p:sp>
          <p:nvSpPr>
            <p:cNvPr id="387" name="Google Shape;387;p12"/>
            <p:cNvSpPr txBox="1"/>
            <p:nvPr/>
          </p:nvSpPr>
          <p:spPr>
            <a:xfrm>
              <a:off x="7841270" y="3490349"/>
              <a:ext cx="1064683" cy="516279"/>
            </a:xfrm>
            <a:prstGeom prst="rect">
              <a:avLst/>
            </a:prstGeom>
            <a:noFill/>
            <a:ln>
              <a:noFill/>
            </a:ln>
          </p:spPr>
          <p:txBody>
            <a:bodyPr anchorCtr="0" anchor="ctr" bIns="8250" lIns="8250" spcFirstLastPara="1" rIns="8250" wrap="square" tIns="8250">
              <a:noAutofit/>
            </a:bodyPr>
            <a:lstStyle/>
            <a:p>
              <a:pPr indent="0" lvl="0" marL="0" marR="0" rtl="0" algn="ctr">
                <a:lnSpc>
                  <a:spcPct val="90000"/>
                </a:lnSpc>
                <a:spcBef>
                  <a:spcPts val="0"/>
                </a:spcBef>
                <a:spcAft>
                  <a:spcPts val="0"/>
                </a:spcAft>
                <a:buClr>
                  <a:schemeClr val="dk1"/>
                </a:buClr>
                <a:buSzPts val="1300"/>
                <a:buFont typeface="Corbel"/>
                <a:buNone/>
              </a:pPr>
              <a:r>
                <a:rPr b="0" i="0" lang="en-GB" sz="1300" u="none" cap="none" strike="noStrike">
                  <a:solidFill>
                    <a:srgbClr val="3B2F2A"/>
                  </a:solidFill>
                  <a:latin typeface="Corbel"/>
                  <a:ea typeface="Corbel"/>
                  <a:cs typeface="Corbel"/>
                  <a:sym typeface="Corbel"/>
                </a:rPr>
                <a:t>Ada data purchase</a:t>
              </a:r>
              <a:endParaRPr b="0" i="0" sz="1400" u="none" cap="none" strike="noStrike">
                <a:solidFill>
                  <a:srgbClr val="3B2F2A"/>
                </a:solidFill>
                <a:latin typeface="Corbel"/>
                <a:ea typeface="Corbel"/>
                <a:cs typeface="Corbel"/>
                <a:sym typeface="Corbel"/>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f61e1197d1_0_31"/>
          <p:cNvSpPr txBox="1"/>
          <p:nvPr>
            <p:ph type="title"/>
          </p:nvPr>
        </p:nvSpPr>
        <p:spPr>
          <a:xfrm>
            <a:off x="2627117" y="651300"/>
            <a:ext cx="6237900" cy="6450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rgbClr val="FFFFFF"/>
              </a:buClr>
              <a:buSzPts val="3200"/>
              <a:buFont typeface="Corbel"/>
              <a:buNone/>
            </a:pPr>
            <a:r>
              <a:rPr lang="en-GB"/>
              <a:t>Feature Scaling and Normalization</a:t>
            </a:r>
            <a:endParaRPr/>
          </a:p>
        </p:txBody>
      </p:sp>
      <p:sp>
        <p:nvSpPr>
          <p:cNvPr id="393" name="Google Shape;393;gf61e1197d1_0_31"/>
          <p:cNvSpPr txBox="1"/>
          <p:nvPr>
            <p:ph idx="1" type="body"/>
          </p:nvPr>
        </p:nvSpPr>
        <p:spPr>
          <a:xfrm>
            <a:off x="2594344" y="1417800"/>
            <a:ext cx="6237900" cy="3150900"/>
          </a:xfrm>
          <a:prstGeom prst="rect">
            <a:avLst/>
          </a:prstGeom>
          <a:noFill/>
          <a:ln>
            <a:noFill/>
          </a:ln>
        </p:spPr>
        <p:txBody>
          <a:bodyPr anchorCtr="0" anchor="t" bIns="91425" lIns="91425" spcFirstLastPara="1" rIns="91425" wrap="square" tIns="91425">
            <a:normAutofit/>
          </a:bodyPr>
          <a:lstStyle/>
          <a:p>
            <a:pPr indent="-368300" lvl="0" marL="457200" rtl="0" algn="just">
              <a:lnSpc>
                <a:spcPct val="90000"/>
              </a:lnSpc>
              <a:spcBef>
                <a:spcPts val="0"/>
              </a:spcBef>
              <a:spcAft>
                <a:spcPts val="0"/>
              </a:spcAft>
              <a:buSzPts val="2200"/>
              <a:buFont typeface="Arial"/>
              <a:buChar char="•"/>
            </a:pPr>
            <a:r>
              <a:rPr lang="en-GB" sz="1900"/>
              <a:t>Jarak antar data merupakan faktor penting dalam Algoritma yang akan dipilih dalam tahap modeling, oleh karena itu dilakukan scaling untuk normalisasi skala pengukuran. </a:t>
            </a:r>
            <a:endParaRPr sz="1900"/>
          </a:p>
          <a:p>
            <a:pPr indent="-342900" lvl="1" marL="914400" rtl="0" algn="just">
              <a:lnSpc>
                <a:spcPct val="90000"/>
              </a:lnSpc>
              <a:spcBef>
                <a:spcPts val="0"/>
              </a:spcBef>
              <a:spcAft>
                <a:spcPts val="0"/>
              </a:spcAft>
              <a:buSzPts val="1800"/>
              <a:buChar char="○"/>
            </a:pPr>
            <a:r>
              <a:rPr lang="en-GB" sz="1750"/>
              <a:t>K-Means : Pengukuran dengan skala Euclidean</a:t>
            </a:r>
            <a:endParaRPr sz="1750"/>
          </a:p>
          <a:p>
            <a:pPr indent="-342900" lvl="1" marL="914400" rtl="0" algn="just">
              <a:lnSpc>
                <a:spcPct val="90000"/>
              </a:lnSpc>
              <a:spcBef>
                <a:spcPts val="0"/>
              </a:spcBef>
              <a:spcAft>
                <a:spcPts val="0"/>
              </a:spcAft>
              <a:buSzPts val="1800"/>
              <a:buChar char="○"/>
            </a:pPr>
            <a:r>
              <a:rPr lang="en-GB" sz="1750"/>
              <a:t>PCA : Analisa Variasi dari berbagai fitur</a:t>
            </a:r>
            <a:endParaRPr sz="1750"/>
          </a:p>
          <a:p>
            <a:pPr indent="-368300" lvl="0" marL="457200" rtl="0" algn="just">
              <a:lnSpc>
                <a:spcPct val="90000"/>
              </a:lnSpc>
              <a:spcBef>
                <a:spcPts val="0"/>
              </a:spcBef>
              <a:spcAft>
                <a:spcPts val="0"/>
              </a:spcAft>
              <a:buSzPts val="2200"/>
              <a:buChar char="•"/>
            </a:pPr>
            <a:r>
              <a:rPr lang="en-GB" sz="1900"/>
              <a:t>Melalui normalisasi akan dihasilkan data dengan bias yang lebih kecil sehingga dapat dilakukan perbandingan antar fitur dengan objektif. </a:t>
            </a:r>
            <a:endParaRPr sz="1900"/>
          </a:p>
          <a:p>
            <a:pPr indent="0" lvl="0" marL="457200" rtl="0" algn="just">
              <a:lnSpc>
                <a:spcPct val="90000"/>
              </a:lnSpc>
              <a:spcBef>
                <a:spcPts val="0"/>
              </a:spcBef>
              <a:spcAft>
                <a:spcPts val="0"/>
              </a:spcAft>
              <a:buSzPts val="1800"/>
              <a:buNone/>
            </a:pPr>
            <a:r>
              <a:t/>
            </a:r>
            <a:endParaRPr sz="19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13"/>
          <p:cNvSpPr txBox="1"/>
          <p:nvPr>
            <p:ph type="title"/>
          </p:nvPr>
        </p:nvSpPr>
        <p:spPr>
          <a:xfrm>
            <a:off x="2594342" y="772800"/>
            <a:ext cx="6237900" cy="6450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rgbClr val="FFFFFF"/>
              </a:buClr>
              <a:buSzPts val="3200"/>
              <a:buFont typeface="Corbel"/>
              <a:buNone/>
            </a:pPr>
            <a:r>
              <a:rPr lang="en-GB"/>
              <a:t>Benchmark Scaling : Min-Max</a:t>
            </a:r>
            <a:endParaRPr/>
          </a:p>
        </p:txBody>
      </p:sp>
      <p:sp>
        <p:nvSpPr>
          <p:cNvPr id="399" name="Google Shape;399;p13"/>
          <p:cNvSpPr txBox="1"/>
          <p:nvPr>
            <p:ph idx="1" type="body"/>
          </p:nvPr>
        </p:nvSpPr>
        <p:spPr>
          <a:xfrm>
            <a:off x="2594344" y="1417800"/>
            <a:ext cx="6237956" cy="3150900"/>
          </a:xfrm>
          <a:prstGeom prst="rect">
            <a:avLst/>
          </a:prstGeom>
          <a:noFill/>
          <a:ln>
            <a:noFill/>
          </a:ln>
        </p:spPr>
        <p:txBody>
          <a:bodyPr anchorCtr="0" anchor="t" bIns="91425" lIns="91425" spcFirstLastPara="1" rIns="91425" wrap="square" tIns="91425">
            <a:normAutofit/>
          </a:bodyPr>
          <a:lstStyle/>
          <a:p>
            <a:pPr indent="-368300" lvl="0" marL="457200" rtl="0" algn="l">
              <a:lnSpc>
                <a:spcPct val="90000"/>
              </a:lnSpc>
              <a:spcBef>
                <a:spcPts val="0"/>
              </a:spcBef>
              <a:spcAft>
                <a:spcPts val="0"/>
              </a:spcAft>
              <a:buSzPts val="2200"/>
              <a:buChar char="•"/>
            </a:pPr>
            <a:r>
              <a:rPr lang="en-GB" sz="1900"/>
              <a:t>Min-Max Scaling mentransformasi data dengan skala 0-1 </a:t>
            </a:r>
            <a:endParaRPr sz="1900"/>
          </a:p>
          <a:p>
            <a:pPr indent="-368300" lvl="0" marL="457200" rtl="0" algn="l">
              <a:lnSpc>
                <a:spcPct val="90000"/>
              </a:lnSpc>
              <a:spcBef>
                <a:spcPts val="0"/>
              </a:spcBef>
              <a:spcAft>
                <a:spcPts val="0"/>
              </a:spcAft>
              <a:buSzPts val="2200"/>
              <a:buChar char="•"/>
            </a:pPr>
            <a:r>
              <a:rPr lang="en-GB" sz="1900"/>
              <a:t>Scaling ini menghasilkan data dengan standar deviasi yang lebih kecil sehingga dapat ‘menekan’ dampak dari outlier. </a:t>
            </a:r>
            <a:endParaRPr sz="1900"/>
          </a:p>
          <a:p>
            <a:pPr indent="-368300" lvl="0" marL="457200" rtl="0" algn="l">
              <a:lnSpc>
                <a:spcPct val="90000"/>
              </a:lnSpc>
              <a:spcBef>
                <a:spcPts val="0"/>
              </a:spcBef>
              <a:spcAft>
                <a:spcPts val="0"/>
              </a:spcAft>
              <a:buSzPts val="2200"/>
              <a:buChar char="•"/>
            </a:pPr>
            <a:r>
              <a:rPr lang="en-GB" sz="1900"/>
              <a:t>Menghilangkan sepenuhnya dampak dari outlier mungkin akan berpengaruh pada performa dari algoritma yang dipilih</a:t>
            </a:r>
            <a:endParaRPr sz="1900"/>
          </a:p>
          <a:p>
            <a:pPr indent="-342900" lvl="1" marL="914400" rtl="0" algn="l">
              <a:lnSpc>
                <a:spcPct val="90000"/>
              </a:lnSpc>
              <a:spcBef>
                <a:spcPts val="0"/>
              </a:spcBef>
              <a:spcAft>
                <a:spcPts val="0"/>
              </a:spcAft>
              <a:buSzPts val="1800"/>
              <a:buChar char="○"/>
            </a:pPr>
            <a:r>
              <a:rPr lang="en-GB" sz="1750"/>
              <a:t>Principal Component Analysis (PCA) ingin mengetahui komponen-komponen mana yang dapat ‘memaksimalkan’ variasi. </a:t>
            </a:r>
            <a:endParaRPr sz="175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4"/>
          <p:cNvSpPr txBox="1"/>
          <p:nvPr>
            <p:ph type="title"/>
          </p:nvPr>
        </p:nvSpPr>
        <p:spPr>
          <a:xfrm>
            <a:off x="2604976" y="372725"/>
            <a:ext cx="6227323" cy="6450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rgbClr val="FFFFFF"/>
              </a:buClr>
              <a:buSzPts val="3200"/>
              <a:buFont typeface="Corbel"/>
              <a:buNone/>
            </a:pPr>
            <a:r>
              <a:rPr lang="en-GB"/>
              <a:t>Drop Outlier</a:t>
            </a:r>
            <a:endParaRPr/>
          </a:p>
        </p:txBody>
      </p:sp>
      <p:sp>
        <p:nvSpPr>
          <p:cNvPr id="405" name="Google Shape;405;p14"/>
          <p:cNvSpPr txBox="1"/>
          <p:nvPr>
            <p:ph idx="1" type="body"/>
          </p:nvPr>
        </p:nvSpPr>
        <p:spPr>
          <a:xfrm>
            <a:off x="2764464" y="1417800"/>
            <a:ext cx="6067835" cy="3150900"/>
          </a:xfrm>
          <a:prstGeom prst="rect">
            <a:avLst/>
          </a:prstGeom>
          <a:noFill/>
          <a:ln>
            <a:noFill/>
          </a:ln>
        </p:spPr>
        <p:txBody>
          <a:bodyPr anchorCtr="0" anchor="t" bIns="91425" lIns="91425" spcFirstLastPara="1" rIns="91425" wrap="square" tIns="91425">
            <a:normAutofit/>
          </a:bodyPr>
          <a:lstStyle/>
          <a:p>
            <a:pPr indent="-342900" lvl="0" marL="457200" rtl="0" algn="l">
              <a:lnSpc>
                <a:spcPct val="90000"/>
              </a:lnSpc>
              <a:spcBef>
                <a:spcPts val="0"/>
              </a:spcBef>
              <a:spcAft>
                <a:spcPts val="0"/>
              </a:spcAft>
              <a:buSzPts val="1800"/>
              <a:buFont typeface="Arial"/>
              <a:buChar char="•"/>
            </a:pPr>
            <a:r>
              <a:rPr lang="en-GB" sz="1800"/>
              <a:t>Jumlah outlier yang didefinisikan dengan penghitungan IQR sangat banyak</a:t>
            </a:r>
            <a:endParaRPr sz="1800"/>
          </a:p>
          <a:p>
            <a:pPr indent="-342900" lvl="0" marL="457200" rtl="0" algn="l">
              <a:lnSpc>
                <a:spcPct val="90000"/>
              </a:lnSpc>
              <a:spcBef>
                <a:spcPts val="0"/>
              </a:spcBef>
              <a:spcAft>
                <a:spcPts val="0"/>
              </a:spcAft>
              <a:buSzPts val="1800"/>
              <a:buFont typeface="Arial"/>
              <a:buChar char="•"/>
            </a:pPr>
            <a:r>
              <a:rPr lang="en-GB" sz="1800"/>
              <a:t>Drop outlier dengan mendefinisikan melalui metode Z-score dan threshold/batasan yang ditentukan yaitu 3</a:t>
            </a:r>
            <a:endParaRPr sz="1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15"/>
          <p:cNvSpPr txBox="1"/>
          <p:nvPr>
            <p:ph type="title"/>
          </p:nvPr>
        </p:nvSpPr>
        <p:spPr>
          <a:xfrm>
            <a:off x="0" y="1015575"/>
            <a:ext cx="8124900" cy="1300800"/>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rgbClr val="FFFFFF"/>
              </a:buClr>
              <a:buSzPts val="3600"/>
              <a:buFont typeface="Corbel"/>
              <a:buNone/>
            </a:pPr>
            <a:r>
              <a:rPr lang="en-GB" sz="4000"/>
              <a:t>Modeling</a:t>
            </a:r>
            <a:endParaRPr sz="4400"/>
          </a:p>
        </p:txBody>
      </p:sp>
      <p:pic>
        <p:nvPicPr>
          <p:cNvPr descr="Chevron arrows RTL" id="411" name="Google Shape;411;p15">
            <a:hlinkClick action="ppaction://hlinksldjump" r:id="rId3"/>
          </p:cNvPr>
          <p:cNvPicPr preferRelativeResize="0"/>
          <p:nvPr/>
        </p:nvPicPr>
        <p:blipFill rotWithShape="1">
          <a:blip r:embed="rId4">
            <a:alphaModFix/>
          </a:blip>
          <a:srcRect b="0" l="0" r="0" t="0"/>
          <a:stretch/>
        </p:blipFill>
        <p:spPr>
          <a:xfrm>
            <a:off x="166577" y="4042588"/>
            <a:ext cx="529412" cy="529412"/>
          </a:xfrm>
          <a:prstGeom prst="rect">
            <a:avLst/>
          </a:prstGeom>
          <a:noFill/>
          <a:ln>
            <a:noFill/>
          </a:ln>
        </p:spPr>
      </p:pic>
      <p:sp>
        <p:nvSpPr>
          <p:cNvPr id="412" name="Google Shape;412;p15"/>
          <p:cNvSpPr txBox="1"/>
          <p:nvPr/>
        </p:nvSpPr>
        <p:spPr>
          <a:xfrm>
            <a:off x="3027875" y="2458525"/>
            <a:ext cx="5072400" cy="849600"/>
          </a:xfrm>
          <a:prstGeom prst="rect">
            <a:avLst/>
          </a:prstGeom>
          <a:noFill/>
          <a:ln>
            <a:noFill/>
          </a:ln>
        </p:spPr>
        <p:txBody>
          <a:bodyPr anchorCtr="0" anchor="ctr" bIns="91425" lIns="91425" spcFirstLastPara="1" rIns="91425" wrap="square" tIns="91425">
            <a:spAutoFit/>
          </a:bodyPr>
          <a:lstStyle/>
          <a:p>
            <a:pPr indent="0" lvl="0" marL="457200" rtl="0" algn="just">
              <a:lnSpc>
                <a:spcPct val="90000"/>
              </a:lnSpc>
              <a:spcBef>
                <a:spcPts val="0"/>
              </a:spcBef>
              <a:spcAft>
                <a:spcPts val="0"/>
              </a:spcAft>
              <a:buNone/>
            </a:pPr>
            <a:r>
              <a:rPr lang="en-GB" sz="1600">
                <a:solidFill>
                  <a:schemeClr val="lt1"/>
                </a:solidFill>
                <a:latin typeface="Corbel"/>
                <a:ea typeface="Corbel"/>
                <a:cs typeface="Corbel"/>
                <a:sym typeface="Corbel"/>
              </a:rPr>
              <a:t>How to segment customers to determine the best marketing strategy aimed at attracting customers and promoting specific products ?</a:t>
            </a:r>
            <a:endParaRPr>
              <a:latin typeface="Corbel"/>
              <a:ea typeface="Corbel"/>
              <a:cs typeface="Corbel"/>
              <a:sym typeface="Corbe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2574232" y="366862"/>
            <a:ext cx="5618700" cy="4090800"/>
          </a:xfrm>
          <a:prstGeom prst="rect">
            <a:avLst/>
          </a:prstGeom>
          <a:noFill/>
          <a:ln>
            <a:noFill/>
          </a:ln>
        </p:spPr>
        <p:txBody>
          <a:bodyPr anchorCtr="0" anchor="ctr" bIns="91425" lIns="91425" spcFirstLastPara="1" rIns="91425" wrap="square" tIns="91425">
            <a:normAutofit/>
          </a:bodyPr>
          <a:lstStyle/>
          <a:p>
            <a:pPr indent="-431800" lvl="0" marL="457200" rtl="0" algn="l">
              <a:lnSpc>
                <a:spcPct val="90000"/>
              </a:lnSpc>
              <a:spcBef>
                <a:spcPts val="0"/>
              </a:spcBef>
              <a:spcAft>
                <a:spcPts val="0"/>
              </a:spcAft>
              <a:buClr>
                <a:schemeClr val="lt1"/>
              </a:buClr>
              <a:buSzPts val="3200"/>
              <a:buFont typeface="Corbel"/>
              <a:buChar char="❖"/>
            </a:pPr>
            <a:r>
              <a:rPr lang="en-GB" sz="3200" u="sng">
                <a:solidFill>
                  <a:schemeClr val="lt1"/>
                </a:solidFill>
                <a:latin typeface="Corbel"/>
                <a:ea typeface="Corbel"/>
                <a:cs typeface="Corbel"/>
                <a:sym typeface="Corbel"/>
                <a:hlinkClick action="ppaction://hlinksldjump" r:id="rId3">
                  <a:extLst>
                    <a:ext uri="{A12FA001-AC4F-418D-AE19-62706E023703}">
                      <ahyp:hlinkClr val="tx"/>
                    </a:ext>
                  </a:extLst>
                </a:hlinkClick>
              </a:rPr>
              <a:t>Problem Statement</a:t>
            </a:r>
            <a:endParaRPr sz="3200">
              <a:solidFill>
                <a:schemeClr val="lt1"/>
              </a:solidFill>
              <a:latin typeface="Corbel"/>
              <a:ea typeface="Corbel"/>
              <a:cs typeface="Corbel"/>
              <a:sym typeface="Corbel"/>
            </a:endParaRPr>
          </a:p>
          <a:p>
            <a:pPr indent="-431800" lvl="0" marL="457200" rtl="0" algn="l">
              <a:lnSpc>
                <a:spcPct val="90000"/>
              </a:lnSpc>
              <a:spcBef>
                <a:spcPts val="0"/>
              </a:spcBef>
              <a:spcAft>
                <a:spcPts val="0"/>
              </a:spcAft>
              <a:buClr>
                <a:schemeClr val="lt1"/>
              </a:buClr>
              <a:buSzPts val="3200"/>
              <a:buFont typeface="Corbel"/>
              <a:buChar char="❖"/>
            </a:pPr>
            <a:r>
              <a:rPr lang="en-GB" sz="3200" u="sng">
                <a:solidFill>
                  <a:schemeClr val="lt1"/>
                </a:solidFill>
                <a:latin typeface="Corbel"/>
                <a:ea typeface="Corbel"/>
                <a:cs typeface="Corbel"/>
                <a:sym typeface="Corbel"/>
                <a:hlinkClick action="ppaction://hlinksldjump" r:id="rId4">
                  <a:extLst>
                    <a:ext uri="{A12FA001-AC4F-418D-AE19-62706E023703}">
                      <ahyp:hlinkClr val="tx"/>
                    </a:ext>
                  </a:extLst>
                </a:hlinkClick>
              </a:rPr>
              <a:t>Data understanding</a:t>
            </a:r>
            <a:endParaRPr sz="3200">
              <a:solidFill>
                <a:schemeClr val="lt1"/>
              </a:solidFill>
              <a:latin typeface="Corbel"/>
              <a:ea typeface="Corbel"/>
              <a:cs typeface="Corbel"/>
              <a:sym typeface="Corbel"/>
            </a:endParaRPr>
          </a:p>
          <a:p>
            <a:pPr indent="-431800" lvl="0" marL="457200" rtl="0" algn="l">
              <a:lnSpc>
                <a:spcPct val="90000"/>
              </a:lnSpc>
              <a:spcBef>
                <a:spcPts val="0"/>
              </a:spcBef>
              <a:spcAft>
                <a:spcPts val="0"/>
              </a:spcAft>
              <a:buClr>
                <a:schemeClr val="lt1"/>
              </a:buClr>
              <a:buSzPts val="3200"/>
              <a:buFont typeface="Corbel"/>
              <a:buChar char="❖"/>
            </a:pPr>
            <a:r>
              <a:rPr lang="en-GB" sz="3200" u="sng">
                <a:solidFill>
                  <a:schemeClr val="lt1"/>
                </a:solidFill>
                <a:latin typeface="Corbel"/>
                <a:ea typeface="Corbel"/>
                <a:cs typeface="Corbel"/>
                <a:sym typeface="Corbel"/>
                <a:hlinkClick action="ppaction://hlinksldjump" r:id="rId5">
                  <a:extLst>
                    <a:ext uri="{A12FA001-AC4F-418D-AE19-62706E023703}">
                      <ahyp:hlinkClr val="tx"/>
                    </a:ext>
                  </a:extLst>
                </a:hlinkClick>
              </a:rPr>
              <a:t>EDA</a:t>
            </a:r>
            <a:endParaRPr sz="3200">
              <a:solidFill>
                <a:schemeClr val="lt1"/>
              </a:solidFill>
              <a:latin typeface="Corbel"/>
              <a:ea typeface="Corbel"/>
              <a:cs typeface="Corbel"/>
              <a:sym typeface="Corbel"/>
            </a:endParaRPr>
          </a:p>
          <a:p>
            <a:pPr indent="-431800" lvl="0" marL="457200" rtl="0" algn="l">
              <a:lnSpc>
                <a:spcPct val="90000"/>
              </a:lnSpc>
              <a:spcBef>
                <a:spcPts val="0"/>
              </a:spcBef>
              <a:spcAft>
                <a:spcPts val="0"/>
              </a:spcAft>
              <a:buClr>
                <a:schemeClr val="lt1"/>
              </a:buClr>
              <a:buSzPts val="3200"/>
              <a:buFont typeface="Corbel"/>
              <a:buChar char="❖"/>
            </a:pPr>
            <a:r>
              <a:rPr lang="en-GB" sz="3200" u="sng">
                <a:solidFill>
                  <a:schemeClr val="lt1"/>
                </a:solidFill>
                <a:latin typeface="Corbel"/>
                <a:ea typeface="Corbel"/>
                <a:cs typeface="Corbel"/>
                <a:sym typeface="Corbel"/>
                <a:hlinkClick action="ppaction://hlinksldjump" r:id="rId6">
                  <a:extLst>
                    <a:ext uri="{A12FA001-AC4F-418D-AE19-62706E023703}">
                      <ahyp:hlinkClr val="tx"/>
                    </a:ext>
                  </a:extLst>
                </a:hlinkClick>
              </a:rPr>
              <a:t>Preprocessing</a:t>
            </a:r>
            <a:endParaRPr sz="3200">
              <a:solidFill>
                <a:schemeClr val="lt1"/>
              </a:solidFill>
              <a:latin typeface="Corbel"/>
              <a:ea typeface="Corbel"/>
              <a:cs typeface="Corbel"/>
              <a:sym typeface="Corbel"/>
            </a:endParaRPr>
          </a:p>
          <a:p>
            <a:pPr indent="-431800" lvl="0" marL="457200" rtl="0" algn="l">
              <a:lnSpc>
                <a:spcPct val="90000"/>
              </a:lnSpc>
              <a:spcBef>
                <a:spcPts val="0"/>
              </a:spcBef>
              <a:spcAft>
                <a:spcPts val="0"/>
              </a:spcAft>
              <a:buClr>
                <a:schemeClr val="lt1"/>
              </a:buClr>
              <a:buSzPts val="3200"/>
              <a:buFont typeface="Corbel"/>
              <a:buChar char="❖"/>
            </a:pPr>
            <a:r>
              <a:rPr lang="en-GB" sz="3200" u="sng">
                <a:solidFill>
                  <a:schemeClr val="lt1"/>
                </a:solidFill>
                <a:latin typeface="Corbel"/>
                <a:ea typeface="Corbel"/>
                <a:cs typeface="Corbel"/>
                <a:sym typeface="Corbel"/>
                <a:hlinkClick action="ppaction://hlinksldjump" r:id="rId7">
                  <a:extLst>
                    <a:ext uri="{A12FA001-AC4F-418D-AE19-62706E023703}">
                      <ahyp:hlinkClr val="tx"/>
                    </a:ext>
                  </a:extLst>
                </a:hlinkClick>
              </a:rPr>
              <a:t>Modeling</a:t>
            </a:r>
            <a:endParaRPr sz="3200">
              <a:solidFill>
                <a:schemeClr val="lt1"/>
              </a:solidFill>
              <a:latin typeface="Corbel"/>
              <a:ea typeface="Corbel"/>
              <a:cs typeface="Corbel"/>
              <a:sym typeface="Corbel"/>
            </a:endParaRPr>
          </a:p>
          <a:p>
            <a:pPr indent="-431800" lvl="0" marL="457200" rtl="0" algn="l">
              <a:lnSpc>
                <a:spcPct val="90000"/>
              </a:lnSpc>
              <a:spcBef>
                <a:spcPts val="0"/>
              </a:spcBef>
              <a:spcAft>
                <a:spcPts val="0"/>
              </a:spcAft>
              <a:buClr>
                <a:schemeClr val="lt1"/>
              </a:buClr>
              <a:buSzPts val="3200"/>
              <a:buFont typeface="Corbel"/>
              <a:buChar char="❖"/>
            </a:pPr>
            <a:r>
              <a:rPr lang="en-GB" sz="3200" u="sng">
                <a:solidFill>
                  <a:schemeClr val="lt1"/>
                </a:solidFill>
                <a:latin typeface="Corbel"/>
                <a:ea typeface="Corbel"/>
                <a:cs typeface="Corbel"/>
                <a:sym typeface="Corbel"/>
                <a:hlinkClick action="ppaction://hlinksldjump" r:id="rId8">
                  <a:extLst>
                    <a:ext uri="{A12FA001-AC4F-418D-AE19-62706E023703}">
                      <ahyp:hlinkClr val="tx"/>
                    </a:ext>
                  </a:extLst>
                </a:hlinkClick>
              </a:rPr>
              <a:t>Conclusion</a:t>
            </a:r>
            <a:endParaRPr sz="3200">
              <a:solidFill>
                <a:schemeClr val="lt1"/>
              </a:solidFill>
              <a:latin typeface="Corbel"/>
              <a:ea typeface="Corbel"/>
              <a:cs typeface="Corbel"/>
              <a:sym typeface="Corbe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grpSp>
        <p:nvGrpSpPr>
          <p:cNvPr id="417" name="Google Shape;417;p16"/>
          <p:cNvGrpSpPr/>
          <p:nvPr/>
        </p:nvGrpSpPr>
        <p:grpSpPr>
          <a:xfrm>
            <a:off x="81174" y="694025"/>
            <a:ext cx="9130509" cy="1288107"/>
            <a:chOff x="6745" y="589617"/>
            <a:chExt cx="9130509" cy="1288107"/>
          </a:xfrm>
        </p:grpSpPr>
        <p:sp>
          <p:nvSpPr>
            <p:cNvPr id="418" name="Google Shape;418;p16"/>
            <p:cNvSpPr/>
            <p:nvPr/>
          </p:nvSpPr>
          <p:spPr>
            <a:xfrm>
              <a:off x="6745" y="589617"/>
              <a:ext cx="1288107" cy="1288107"/>
            </a:xfrm>
            <a:prstGeom prst="ellipse">
              <a:avLst/>
            </a:prstGeom>
            <a:solidFill>
              <a:schemeClr val="accent5"/>
            </a:solidFill>
            <a:ln>
              <a:noFill/>
            </a:ln>
            <a:effectLst>
              <a:outerShdw blurRad="44450" rotWithShape="0" algn="ctr" dir="5400000" dist="1397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6"/>
            <p:cNvSpPr txBox="1"/>
            <p:nvPr/>
          </p:nvSpPr>
          <p:spPr>
            <a:xfrm>
              <a:off x="195384" y="778256"/>
              <a:ext cx="910829" cy="91082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1600"/>
                <a:buFont typeface="Corbel"/>
                <a:buNone/>
              </a:pPr>
              <a:r>
                <a:rPr b="0" i="0" lang="en-GB" sz="1600" u="none" cap="none" strike="noStrike">
                  <a:solidFill>
                    <a:schemeClr val="lt1"/>
                  </a:solidFill>
                  <a:latin typeface="Corbel"/>
                  <a:ea typeface="Corbel"/>
                  <a:cs typeface="Corbel"/>
                  <a:sym typeface="Corbel"/>
                </a:rPr>
                <a:t>Data</a:t>
              </a:r>
              <a:endParaRPr b="0" i="0" sz="1400" u="none" cap="none" strike="noStrike">
                <a:solidFill>
                  <a:srgbClr val="000000"/>
                </a:solidFill>
                <a:latin typeface="Arial"/>
                <a:ea typeface="Arial"/>
                <a:cs typeface="Arial"/>
                <a:sym typeface="Arial"/>
              </a:endParaRPr>
            </a:p>
          </p:txBody>
        </p:sp>
        <p:sp>
          <p:nvSpPr>
            <p:cNvPr id="420" name="Google Shape;420;p16"/>
            <p:cNvSpPr/>
            <p:nvPr/>
          </p:nvSpPr>
          <p:spPr>
            <a:xfrm rot="-2558555">
              <a:off x="1277479" y="1055912"/>
              <a:ext cx="420792" cy="0"/>
            </a:xfrm>
            <a:custGeom>
              <a:rect b="b" l="l" r="r" t="t"/>
              <a:pathLst>
                <a:path extrusionOk="0" h="120000" w="120000">
                  <a:moveTo>
                    <a:pt x="0" y="0"/>
                  </a:moveTo>
                  <a:lnTo>
                    <a:pt x="120000" y="0"/>
                  </a:lnTo>
                </a:path>
              </a:pathLst>
            </a:custGeom>
            <a:noFill/>
            <a:ln cap="flat" cmpd="sng" w="10775">
              <a:solidFill>
                <a:srgbClr val="60847A"/>
              </a:solidFill>
              <a:prstDash val="solid"/>
              <a:round/>
              <a:headEnd len="sm" w="sm" type="none"/>
              <a:tailEnd len="sm" w="sm" type="none"/>
            </a:ln>
          </p:spPr>
        </p:sp>
        <p:sp>
          <p:nvSpPr>
            <p:cNvPr id="421" name="Google Shape;421;p16"/>
            <p:cNvSpPr/>
            <p:nvPr/>
          </p:nvSpPr>
          <p:spPr>
            <a:xfrm rot="-8241445">
              <a:off x="2955754" y="1055912"/>
              <a:ext cx="420792" cy="0"/>
            </a:xfrm>
            <a:custGeom>
              <a:rect b="b" l="l" r="r" t="t"/>
              <a:pathLst>
                <a:path extrusionOk="0" h="120000" w="120000">
                  <a:moveTo>
                    <a:pt x="0" y="0"/>
                  </a:moveTo>
                  <a:lnTo>
                    <a:pt x="120000" y="0"/>
                  </a:lnTo>
                </a:path>
              </a:pathLst>
            </a:custGeom>
            <a:noFill/>
            <a:ln cap="flat" cmpd="sng" w="10775">
              <a:solidFill>
                <a:srgbClr val="60847A"/>
              </a:solidFill>
              <a:prstDash val="solid"/>
              <a:round/>
              <a:headEnd len="sm" w="sm" type="none"/>
              <a:tailEnd len="sm" w="sm" type="none"/>
            </a:ln>
          </p:spPr>
        </p:sp>
        <p:cxnSp>
          <p:nvCxnSpPr>
            <p:cNvPr id="422" name="Google Shape;422;p16"/>
            <p:cNvCxnSpPr/>
            <p:nvPr/>
          </p:nvCxnSpPr>
          <p:spPr>
            <a:xfrm>
              <a:off x="1642641" y="913385"/>
              <a:ext cx="150561" cy="0"/>
            </a:xfrm>
            <a:prstGeom prst="straightConnector1">
              <a:avLst/>
            </a:prstGeom>
            <a:noFill/>
            <a:ln cap="flat" cmpd="sng" w="10775">
              <a:solidFill>
                <a:srgbClr val="60847A"/>
              </a:solidFill>
              <a:prstDash val="solid"/>
              <a:round/>
              <a:headEnd len="sm" w="sm" type="none"/>
              <a:tailEnd len="sm" w="sm" type="none"/>
            </a:ln>
          </p:spPr>
        </p:cxnSp>
        <p:sp>
          <p:nvSpPr>
            <p:cNvPr id="423" name="Google Shape;423;p16"/>
            <p:cNvSpPr/>
            <p:nvPr/>
          </p:nvSpPr>
          <p:spPr>
            <a:xfrm>
              <a:off x="1793203" y="593099"/>
              <a:ext cx="1067619" cy="64057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6"/>
            <p:cNvSpPr txBox="1"/>
            <p:nvPr/>
          </p:nvSpPr>
          <p:spPr>
            <a:xfrm>
              <a:off x="1793203" y="593099"/>
              <a:ext cx="1067619" cy="640571"/>
            </a:xfrm>
            <a:prstGeom prst="rect">
              <a:avLst/>
            </a:prstGeom>
            <a:noFill/>
            <a:ln>
              <a:noFill/>
            </a:ln>
          </p:spPr>
          <p:txBody>
            <a:bodyPr anchorCtr="0" anchor="ctr" bIns="113775" lIns="113775" spcFirstLastPara="1" rIns="113775" wrap="square" tIns="113775">
              <a:noAutofit/>
            </a:bodyPr>
            <a:lstStyle/>
            <a:p>
              <a:pPr indent="0" lvl="0" marL="0" marR="0" rtl="0" algn="ctr">
                <a:lnSpc>
                  <a:spcPct val="90000"/>
                </a:lnSpc>
                <a:spcBef>
                  <a:spcPts val="0"/>
                </a:spcBef>
                <a:spcAft>
                  <a:spcPts val="0"/>
                </a:spcAft>
                <a:buClr>
                  <a:schemeClr val="lt1"/>
                </a:buClr>
                <a:buSzPts val="1600"/>
                <a:buFont typeface="Corbel"/>
                <a:buNone/>
              </a:pPr>
              <a:r>
                <a:rPr b="0" i="0" lang="en-GB" sz="1600" u="none" cap="none" strike="noStrike">
                  <a:solidFill>
                    <a:schemeClr val="lt1"/>
                  </a:solidFill>
                  <a:latin typeface="Corbel"/>
                  <a:ea typeface="Corbel"/>
                  <a:cs typeface="Corbel"/>
                  <a:sym typeface="Corbel"/>
                </a:rPr>
                <a:t>Dengan Outlier</a:t>
              </a:r>
              <a:endParaRPr b="0" i="0" sz="1400" u="none" cap="none" strike="noStrike">
                <a:solidFill>
                  <a:srgbClr val="000000"/>
                </a:solidFill>
                <a:latin typeface="Arial"/>
                <a:ea typeface="Arial"/>
                <a:cs typeface="Arial"/>
                <a:sym typeface="Arial"/>
              </a:endParaRPr>
            </a:p>
          </p:txBody>
        </p:sp>
        <p:cxnSp>
          <p:nvCxnSpPr>
            <p:cNvPr id="425" name="Google Shape;425;p16"/>
            <p:cNvCxnSpPr/>
            <p:nvPr/>
          </p:nvCxnSpPr>
          <p:spPr>
            <a:xfrm>
              <a:off x="2860822" y="913385"/>
              <a:ext cx="150561" cy="0"/>
            </a:xfrm>
            <a:prstGeom prst="straightConnector1">
              <a:avLst/>
            </a:prstGeom>
            <a:noFill/>
            <a:ln cap="flat" cmpd="sng" w="10775">
              <a:solidFill>
                <a:srgbClr val="60847A"/>
              </a:solidFill>
              <a:prstDash val="solid"/>
              <a:round/>
              <a:headEnd len="sm" w="sm" type="none"/>
              <a:tailEnd len="sm" w="sm" type="none"/>
            </a:ln>
          </p:spPr>
        </p:cxnSp>
        <p:sp>
          <p:nvSpPr>
            <p:cNvPr id="426" name="Google Shape;426;p16"/>
            <p:cNvSpPr/>
            <p:nvPr/>
          </p:nvSpPr>
          <p:spPr>
            <a:xfrm rot="2558555">
              <a:off x="1277479" y="1411429"/>
              <a:ext cx="420792" cy="0"/>
            </a:xfrm>
            <a:custGeom>
              <a:rect b="b" l="l" r="r" t="t"/>
              <a:pathLst>
                <a:path extrusionOk="0" h="120000" w="120000">
                  <a:moveTo>
                    <a:pt x="0" y="0"/>
                  </a:moveTo>
                  <a:lnTo>
                    <a:pt x="120000" y="0"/>
                  </a:lnTo>
                </a:path>
              </a:pathLst>
            </a:custGeom>
            <a:noFill/>
            <a:ln cap="flat" cmpd="sng" w="10775">
              <a:solidFill>
                <a:srgbClr val="60847A"/>
              </a:solidFill>
              <a:prstDash val="solid"/>
              <a:round/>
              <a:headEnd len="sm" w="sm" type="none"/>
              <a:tailEnd len="sm" w="sm" type="none"/>
            </a:ln>
          </p:spPr>
        </p:sp>
        <p:sp>
          <p:nvSpPr>
            <p:cNvPr id="427" name="Google Shape;427;p16"/>
            <p:cNvSpPr/>
            <p:nvPr/>
          </p:nvSpPr>
          <p:spPr>
            <a:xfrm rot="8241445">
              <a:off x="2955754" y="1411429"/>
              <a:ext cx="420792" cy="0"/>
            </a:xfrm>
            <a:custGeom>
              <a:rect b="b" l="l" r="r" t="t"/>
              <a:pathLst>
                <a:path extrusionOk="0" h="120000" w="120000">
                  <a:moveTo>
                    <a:pt x="0" y="0"/>
                  </a:moveTo>
                  <a:lnTo>
                    <a:pt x="120000" y="0"/>
                  </a:lnTo>
                </a:path>
              </a:pathLst>
            </a:custGeom>
            <a:noFill/>
            <a:ln cap="flat" cmpd="sng" w="10775">
              <a:solidFill>
                <a:srgbClr val="60847A"/>
              </a:solidFill>
              <a:prstDash val="solid"/>
              <a:round/>
              <a:headEnd len="sm" w="sm" type="none"/>
              <a:tailEnd len="sm" w="sm" type="none"/>
            </a:ln>
          </p:spPr>
        </p:sp>
        <p:cxnSp>
          <p:nvCxnSpPr>
            <p:cNvPr id="428" name="Google Shape;428;p16"/>
            <p:cNvCxnSpPr/>
            <p:nvPr/>
          </p:nvCxnSpPr>
          <p:spPr>
            <a:xfrm>
              <a:off x="1642641" y="1553956"/>
              <a:ext cx="150561" cy="0"/>
            </a:xfrm>
            <a:prstGeom prst="straightConnector1">
              <a:avLst/>
            </a:prstGeom>
            <a:noFill/>
            <a:ln cap="flat" cmpd="sng" w="10775">
              <a:solidFill>
                <a:srgbClr val="60847A"/>
              </a:solidFill>
              <a:prstDash val="solid"/>
              <a:round/>
              <a:headEnd len="sm" w="sm" type="none"/>
              <a:tailEnd len="sm" w="sm" type="none"/>
            </a:ln>
          </p:spPr>
        </p:cxnSp>
        <p:sp>
          <p:nvSpPr>
            <p:cNvPr id="429" name="Google Shape;429;p16"/>
            <p:cNvSpPr/>
            <p:nvPr/>
          </p:nvSpPr>
          <p:spPr>
            <a:xfrm>
              <a:off x="1793203" y="1233671"/>
              <a:ext cx="1067619" cy="64057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6"/>
            <p:cNvSpPr txBox="1"/>
            <p:nvPr/>
          </p:nvSpPr>
          <p:spPr>
            <a:xfrm>
              <a:off x="1793203" y="1233671"/>
              <a:ext cx="1067619" cy="640571"/>
            </a:xfrm>
            <a:prstGeom prst="rect">
              <a:avLst/>
            </a:prstGeom>
            <a:noFill/>
            <a:ln>
              <a:noFill/>
            </a:ln>
          </p:spPr>
          <p:txBody>
            <a:bodyPr anchorCtr="0" anchor="ctr" bIns="113775" lIns="113775" spcFirstLastPara="1" rIns="113775" wrap="square" tIns="113775">
              <a:noAutofit/>
            </a:bodyPr>
            <a:lstStyle/>
            <a:p>
              <a:pPr indent="0" lvl="0" marL="0" marR="0" rtl="0" algn="ctr">
                <a:lnSpc>
                  <a:spcPct val="90000"/>
                </a:lnSpc>
                <a:spcBef>
                  <a:spcPts val="0"/>
                </a:spcBef>
                <a:spcAft>
                  <a:spcPts val="0"/>
                </a:spcAft>
                <a:buClr>
                  <a:schemeClr val="lt1"/>
                </a:buClr>
                <a:buSzPts val="1600"/>
                <a:buFont typeface="Corbel"/>
                <a:buNone/>
              </a:pPr>
              <a:r>
                <a:rPr b="0" i="0" lang="en-GB" sz="1600" u="none" cap="none" strike="noStrike">
                  <a:solidFill>
                    <a:schemeClr val="lt1"/>
                  </a:solidFill>
                  <a:latin typeface="Corbel"/>
                  <a:ea typeface="Corbel"/>
                  <a:cs typeface="Corbel"/>
                  <a:sym typeface="Corbel"/>
                </a:rPr>
                <a:t>Tanpa Outlier</a:t>
              </a:r>
              <a:endParaRPr b="0" i="0" sz="1400" u="none" cap="none" strike="noStrike">
                <a:solidFill>
                  <a:srgbClr val="000000"/>
                </a:solidFill>
                <a:latin typeface="Arial"/>
                <a:ea typeface="Arial"/>
                <a:cs typeface="Arial"/>
                <a:sym typeface="Arial"/>
              </a:endParaRPr>
            </a:p>
          </p:txBody>
        </p:sp>
        <p:cxnSp>
          <p:nvCxnSpPr>
            <p:cNvPr id="431" name="Google Shape;431;p16"/>
            <p:cNvCxnSpPr/>
            <p:nvPr/>
          </p:nvCxnSpPr>
          <p:spPr>
            <a:xfrm>
              <a:off x="2860822" y="1553956"/>
              <a:ext cx="150561" cy="0"/>
            </a:xfrm>
            <a:prstGeom prst="straightConnector1">
              <a:avLst/>
            </a:prstGeom>
            <a:noFill/>
            <a:ln cap="flat" cmpd="sng" w="10775">
              <a:solidFill>
                <a:srgbClr val="60847A"/>
              </a:solidFill>
              <a:prstDash val="solid"/>
              <a:round/>
              <a:headEnd len="sm" w="sm" type="none"/>
              <a:tailEnd len="sm" w="sm" type="none"/>
            </a:ln>
          </p:spPr>
        </p:cxnSp>
        <p:sp>
          <p:nvSpPr>
            <p:cNvPr id="432" name="Google Shape;432;p16"/>
            <p:cNvSpPr/>
            <p:nvPr/>
          </p:nvSpPr>
          <p:spPr>
            <a:xfrm>
              <a:off x="3359173" y="589617"/>
              <a:ext cx="1288107" cy="1288107"/>
            </a:xfrm>
            <a:prstGeom prst="ellipse">
              <a:avLst/>
            </a:prstGeom>
            <a:solidFill>
              <a:schemeClr val="accent5"/>
            </a:solidFill>
            <a:ln>
              <a:noFill/>
            </a:ln>
            <a:effectLst>
              <a:outerShdw blurRad="44450" rotWithShape="0" algn="ctr" dir="5400000" dist="1397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6"/>
            <p:cNvSpPr txBox="1"/>
            <p:nvPr/>
          </p:nvSpPr>
          <p:spPr>
            <a:xfrm>
              <a:off x="3547812" y="778256"/>
              <a:ext cx="910829" cy="91082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1600"/>
                <a:buFont typeface="Corbel"/>
                <a:buNone/>
              </a:pPr>
              <a:r>
                <a:rPr lang="en-GB" sz="1600">
                  <a:solidFill>
                    <a:schemeClr val="lt1"/>
                  </a:solidFill>
                  <a:latin typeface="Corbel"/>
                  <a:ea typeface="Corbel"/>
                  <a:cs typeface="Corbel"/>
                  <a:sym typeface="Corbel"/>
                </a:rPr>
                <a:t>PCA</a:t>
              </a:r>
              <a:endParaRPr b="0" i="0" sz="1400" u="none" cap="none" strike="noStrike">
                <a:solidFill>
                  <a:srgbClr val="000000"/>
                </a:solidFill>
                <a:latin typeface="Arial"/>
                <a:ea typeface="Arial"/>
                <a:cs typeface="Arial"/>
                <a:sym typeface="Arial"/>
              </a:endParaRPr>
            </a:p>
          </p:txBody>
        </p:sp>
        <p:sp>
          <p:nvSpPr>
            <p:cNvPr id="434" name="Google Shape;434;p16"/>
            <p:cNvSpPr/>
            <p:nvPr/>
          </p:nvSpPr>
          <p:spPr>
            <a:xfrm>
              <a:off x="4647280" y="589617"/>
              <a:ext cx="1288107" cy="1288107"/>
            </a:xfrm>
            <a:prstGeom prst="ellipse">
              <a:avLst/>
            </a:prstGeom>
            <a:solidFill>
              <a:schemeClr val="accent5"/>
            </a:solidFill>
            <a:ln>
              <a:noFill/>
            </a:ln>
            <a:effectLst>
              <a:outerShdw blurRad="44450" rotWithShape="0" algn="ctr" dir="5400000" dist="1397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6"/>
            <p:cNvSpPr txBox="1"/>
            <p:nvPr/>
          </p:nvSpPr>
          <p:spPr>
            <a:xfrm>
              <a:off x="4835919" y="778256"/>
              <a:ext cx="910829" cy="91082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1600"/>
                <a:buFont typeface="Corbel"/>
                <a:buNone/>
              </a:pPr>
              <a:r>
                <a:rPr b="0" i="0" lang="en-GB" sz="1600" u="none" cap="none" strike="noStrike">
                  <a:solidFill>
                    <a:schemeClr val="lt1"/>
                  </a:solidFill>
                  <a:latin typeface="Corbel"/>
                  <a:ea typeface="Corbel"/>
                  <a:cs typeface="Corbel"/>
                  <a:sym typeface="Corbel"/>
                </a:rPr>
                <a:t>K-Means</a:t>
              </a:r>
              <a:endParaRPr b="0" i="0" sz="1400" u="none" cap="none" strike="noStrike">
                <a:solidFill>
                  <a:srgbClr val="000000"/>
                </a:solidFill>
                <a:latin typeface="Arial"/>
                <a:ea typeface="Arial"/>
                <a:cs typeface="Arial"/>
                <a:sym typeface="Arial"/>
              </a:endParaRPr>
            </a:p>
          </p:txBody>
        </p:sp>
        <p:sp>
          <p:nvSpPr>
            <p:cNvPr id="436" name="Google Shape;436;p16"/>
            <p:cNvSpPr/>
            <p:nvPr/>
          </p:nvSpPr>
          <p:spPr>
            <a:xfrm>
              <a:off x="5935388" y="589617"/>
              <a:ext cx="1288107" cy="1288107"/>
            </a:xfrm>
            <a:prstGeom prst="ellipse">
              <a:avLst/>
            </a:prstGeom>
            <a:solidFill>
              <a:schemeClr val="accent5"/>
            </a:solidFill>
            <a:ln>
              <a:noFill/>
            </a:ln>
            <a:effectLst>
              <a:outerShdw blurRad="44450" rotWithShape="0" algn="ctr" dir="5400000" dist="1397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6"/>
            <p:cNvSpPr txBox="1"/>
            <p:nvPr/>
          </p:nvSpPr>
          <p:spPr>
            <a:xfrm>
              <a:off x="6124027" y="778256"/>
              <a:ext cx="910829" cy="91082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1600"/>
                <a:buFont typeface="Corbel"/>
                <a:buNone/>
              </a:pPr>
              <a:r>
                <a:rPr b="0" i="0" lang="en-GB" sz="1600" u="none" cap="none" strike="noStrike">
                  <a:solidFill>
                    <a:schemeClr val="lt1"/>
                  </a:solidFill>
                  <a:latin typeface="Corbel"/>
                  <a:ea typeface="Corbel"/>
                  <a:cs typeface="Corbel"/>
                  <a:sym typeface="Corbel"/>
                </a:rPr>
                <a:t>Gunakan teknik scaling lain</a:t>
              </a:r>
              <a:endParaRPr b="0" i="0" sz="1600" u="none" cap="none" strike="noStrike">
                <a:solidFill>
                  <a:schemeClr val="lt1"/>
                </a:solidFill>
                <a:latin typeface="Corbel"/>
                <a:ea typeface="Corbel"/>
                <a:cs typeface="Corbel"/>
                <a:sym typeface="Corbel"/>
              </a:endParaRPr>
            </a:p>
          </p:txBody>
        </p:sp>
        <p:sp>
          <p:nvSpPr>
            <p:cNvPr id="438" name="Google Shape;438;p16"/>
            <p:cNvSpPr/>
            <p:nvPr/>
          </p:nvSpPr>
          <p:spPr>
            <a:xfrm rot="-1483451">
              <a:off x="7268771" y="1055912"/>
              <a:ext cx="681540" cy="0"/>
            </a:xfrm>
            <a:custGeom>
              <a:rect b="b" l="l" r="r" t="t"/>
              <a:pathLst>
                <a:path extrusionOk="0" h="120000" w="120000">
                  <a:moveTo>
                    <a:pt x="0" y="0"/>
                  </a:moveTo>
                  <a:lnTo>
                    <a:pt x="120000" y="0"/>
                  </a:lnTo>
                </a:path>
              </a:pathLst>
            </a:custGeom>
            <a:noFill/>
            <a:ln cap="flat" cmpd="sng" w="10775">
              <a:solidFill>
                <a:srgbClr val="60847A"/>
              </a:solidFill>
              <a:prstDash val="solid"/>
              <a:round/>
              <a:headEnd len="sm" w="sm" type="none"/>
              <a:tailEnd len="sm" w="sm" type="none"/>
            </a:ln>
          </p:spPr>
        </p:sp>
        <p:cxnSp>
          <p:nvCxnSpPr>
            <p:cNvPr id="439" name="Google Shape;439;p16"/>
            <p:cNvCxnSpPr/>
            <p:nvPr/>
          </p:nvCxnSpPr>
          <p:spPr>
            <a:xfrm>
              <a:off x="7919073" y="913385"/>
              <a:ext cx="150561" cy="0"/>
            </a:xfrm>
            <a:prstGeom prst="straightConnector1">
              <a:avLst/>
            </a:prstGeom>
            <a:noFill/>
            <a:ln cap="flat" cmpd="sng" w="10775">
              <a:solidFill>
                <a:srgbClr val="60847A"/>
              </a:solidFill>
              <a:prstDash val="solid"/>
              <a:round/>
              <a:headEnd len="sm" w="sm" type="none"/>
              <a:tailEnd len="sm" w="sm" type="none"/>
            </a:ln>
          </p:spPr>
        </p:cxnSp>
        <p:sp>
          <p:nvSpPr>
            <p:cNvPr id="440" name="Google Shape;440;p16"/>
            <p:cNvSpPr/>
            <p:nvPr/>
          </p:nvSpPr>
          <p:spPr>
            <a:xfrm>
              <a:off x="8069635" y="593099"/>
              <a:ext cx="1067619" cy="64057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6"/>
            <p:cNvSpPr txBox="1"/>
            <p:nvPr/>
          </p:nvSpPr>
          <p:spPr>
            <a:xfrm>
              <a:off x="8069635" y="593099"/>
              <a:ext cx="1067619" cy="640571"/>
            </a:xfrm>
            <a:prstGeom prst="rect">
              <a:avLst/>
            </a:prstGeom>
            <a:noFill/>
            <a:ln>
              <a:noFill/>
            </a:ln>
          </p:spPr>
          <p:txBody>
            <a:bodyPr anchorCtr="0" anchor="ctr" bIns="113775" lIns="113775" spcFirstLastPara="1" rIns="113775" wrap="square" tIns="113775">
              <a:noAutofit/>
            </a:bodyPr>
            <a:lstStyle/>
            <a:p>
              <a:pPr indent="0" lvl="0" marL="0" marR="0" rtl="0" algn="ctr">
                <a:lnSpc>
                  <a:spcPct val="90000"/>
                </a:lnSpc>
                <a:spcBef>
                  <a:spcPts val="0"/>
                </a:spcBef>
                <a:spcAft>
                  <a:spcPts val="0"/>
                </a:spcAft>
                <a:buClr>
                  <a:schemeClr val="lt1"/>
                </a:buClr>
                <a:buSzPts val="1600"/>
                <a:buFont typeface="Corbel"/>
                <a:buNone/>
              </a:pPr>
              <a:r>
                <a:rPr b="0" i="0" lang="en-GB" sz="1600" u="none" cap="none" strike="noStrike">
                  <a:solidFill>
                    <a:schemeClr val="lt1"/>
                  </a:solidFill>
                  <a:latin typeface="Corbel"/>
                  <a:ea typeface="Corbel"/>
                  <a:cs typeface="Corbel"/>
                  <a:sym typeface="Corbel"/>
                </a:rPr>
                <a:t>Standard scaler</a:t>
              </a:r>
              <a:endParaRPr b="0" i="0" sz="1600" u="none" cap="none" strike="noStrike">
                <a:solidFill>
                  <a:schemeClr val="lt1"/>
                </a:solidFill>
                <a:latin typeface="Corbel"/>
                <a:ea typeface="Corbel"/>
                <a:cs typeface="Corbel"/>
                <a:sym typeface="Corbel"/>
              </a:endParaRPr>
            </a:p>
          </p:txBody>
        </p:sp>
        <p:sp>
          <p:nvSpPr>
            <p:cNvPr id="442" name="Google Shape;442;p16"/>
            <p:cNvSpPr/>
            <p:nvPr/>
          </p:nvSpPr>
          <p:spPr>
            <a:xfrm rot="1483451">
              <a:off x="7268771" y="1411429"/>
              <a:ext cx="681540" cy="0"/>
            </a:xfrm>
            <a:custGeom>
              <a:rect b="b" l="l" r="r" t="t"/>
              <a:pathLst>
                <a:path extrusionOk="0" h="120000" w="120000">
                  <a:moveTo>
                    <a:pt x="0" y="0"/>
                  </a:moveTo>
                  <a:lnTo>
                    <a:pt x="120000" y="0"/>
                  </a:lnTo>
                </a:path>
              </a:pathLst>
            </a:custGeom>
            <a:noFill/>
            <a:ln cap="flat" cmpd="sng" w="10775">
              <a:solidFill>
                <a:srgbClr val="60847A"/>
              </a:solidFill>
              <a:prstDash val="solid"/>
              <a:round/>
              <a:headEnd len="sm" w="sm" type="none"/>
              <a:tailEnd len="sm" w="sm" type="none"/>
            </a:ln>
          </p:spPr>
        </p:sp>
        <p:cxnSp>
          <p:nvCxnSpPr>
            <p:cNvPr id="443" name="Google Shape;443;p16"/>
            <p:cNvCxnSpPr/>
            <p:nvPr/>
          </p:nvCxnSpPr>
          <p:spPr>
            <a:xfrm>
              <a:off x="7919073" y="1553956"/>
              <a:ext cx="150561" cy="0"/>
            </a:xfrm>
            <a:prstGeom prst="straightConnector1">
              <a:avLst/>
            </a:prstGeom>
            <a:noFill/>
            <a:ln cap="flat" cmpd="sng" w="10775">
              <a:solidFill>
                <a:srgbClr val="60847A"/>
              </a:solidFill>
              <a:prstDash val="solid"/>
              <a:round/>
              <a:headEnd len="sm" w="sm" type="none"/>
              <a:tailEnd len="sm" w="sm" type="none"/>
            </a:ln>
          </p:spPr>
        </p:cxnSp>
        <p:sp>
          <p:nvSpPr>
            <p:cNvPr id="444" name="Google Shape;444;p16"/>
            <p:cNvSpPr/>
            <p:nvPr/>
          </p:nvSpPr>
          <p:spPr>
            <a:xfrm>
              <a:off x="8069635" y="1233671"/>
              <a:ext cx="1067619" cy="64057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6"/>
            <p:cNvSpPr txBox="1"/>
            <p:nvPr/>
          </p:nvSpPr>
          <p:spPr>
            <a:xfrm>
              <a:off x="8069635" y="1233671"/>
              <a:ext cx="1067619" cy="640571"/>
            </a:xfrm>
            <a:prstGeom prst="rect">
              <a:avLst/>
            </a:prstGeom>
            <a:noFill/>
            <a:ln>
              <a:noFill/>
            </a:ln>
          </p:spPr>
          <p:txBody>
            <a:bodyPr anchorCtr="0" anchor="ctr" bIns="113775" lIns="113775" spcFirstLastPara="1" rIns="113775" wrap="square" tIns="113775">
              <a:noAutofit/>
            </a:bodyPr>
            <a:lstStyle/>
            <a:p>
              <a:pPr indent="0" lvl="0" marL="0" marR="0" rtl="0" algn="ctr">
                <a:lnSpc>
                  <a:spcPct val="90000"/>
                </a:lnSpc>
                <a:spcBef>
                  <a:spcPts val="0"/>
                </a:spcBef>
                <a:spcAft>
                  <a:spcPts val="0"/>
                </a:spcAft>
                <a:buClr>
                  <a:schemeClr val="lt1"/>
                </a:buClr>
                <a:buSzPts val="1600"/>
                <a:buFont typeface="Corbel"/>
                <a:buNone/>
              </a:pPr>
              <a:r>
                <a:rPr b="0" i="0" lang="en-GB" sz="1600" u="none" cap="none" strike="noStrike">
                  <a:solidFill>
                    <a:schemeClr val="lt1"/>
                  </a:solidFill>
                  <a:latin typeface="Corbel"/>
                  <a:ea typeface="Corbel"/>
                  <a:cs typeface="Corbel"/>
                  <a:sym typeface="Corbel"/>
                </a:rPr>
                <a:t>Robust scaler</a:t>
              </a:r>
              <a:endParaRPr b="0" i="0" sz="1600" u="none" cap="none" strike="noStrike">
                <a:solidFill>
                  <a:schemeClr val="lt1"/>
                </a:solidFill>
                <a:latin typeface="Corbel"/>
                <a:ea typeface="Corbel"/>
                <a:cs typeface="Corbel"/>
                <a:sym typeface="Corbel"/>
              </a:endParaRPr>
            </a:p>
          </p:txBody>
        </p:sp>
      </p:grpSp>
      <p:grpSp>
        <p:nvGrpSpPr>
          <p:cNvPr id="446" name="Google Shape;446;p16"/>
          <p:cNvGrpSpPr/>
          <p:nvPr/>
        </p:nvGrpSpPr>
        <p:grpSpPr>
          <a:xfrm>
            <a:off x="2432390" y="3179134"/>
            <a:ext cx="4659062" cy="1604745"/>
            <a:chOff x="454735" y="0"/>
            <a:chExt cx="4659062" cy="1604745"/>
          </a:xfrm>
        </p:grpSpPr>
        <p:sp>
          <p:nvSpPr>
            <p:cNvPr id="447" name="Google Shape;447;p16"/>
            <p:cNvSpPr/>
            <p:nvPr/>
          </p:nvSpPr>
          <p:spPr>
            <a:xfrm>
              <a:off x="454735" y="0"/>
              <a:ext cx="1604745" cy="1604745"/>
            </a:xfrm>
            <a:prstGeom prst="ellipse">
              <a:avLst/>
            </a:prstGeom>
            <a:solidFill>
              <a:srgbClr val="DC7F45"/>
            </a:solidFill>
            <a:ln>
              <a:noFill/>
            </a:ln>
            <a:effectLst>
              <a:outerShdw blurRad="44450" rotWithShape="0" algn="ctr" dir="5400000" dist="1397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6"/>
            <p:cNvSpPr txBox="1"/>
            <p:nvPr/>
          </p:nvSpPr>
          <p:spPr>
            <a:xfrm>
              <a:off x="689744" y="235009"/>
              <a:ext cx="1134727" cy="113472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1600"/>
                <a:buFont typeface="Corbel"/>
                <a:buNone/>
              </a:pPr>
              <a:r>
                <a:rPr b="0" i="0" lang="en-GB" sz="1600" u="none" cap="none" strike="noStrike">
                  <a:solidFill>
                    <a:schemeClr val="lt1"/>
                  </a:solidFill>
                  <a:latin typeface="Corbel"/>
                  <a:ea typeface="Corbel"/>
                  <a:cs typeface="Corbel"/>
                  <a:sym typeface="Corbel"/>
                </a:rPr>
                <a:t>Gunakan algoritma model lain</a:t>
              </a:r>
              <a:endParaRPr b="0" i="0" sz="1400" u="none" cap="none" strike="noStrike">
                <a:solidFill>
                  <a:srgbClr val="000000"/>
                </a:solidFill>
                <a:latin typeface="Arial"/>
                <a:ea typeface="Arial"/>
                <a:cs typeface="Arial"/>
                <a:sym typeface="Arial"/>
              </a:endParaRPr>
            </a:p>
          </p:txBody>
        </p:sp>
        <p:sp>
          <p:nvSpPr>
            <p:cNvPr id="449" name="Google Shape;449;p16"/>
            <p:cNvSpPr/>
            <p:nvPr/>
          </p:nvSpPr>
          <p:spPr>
            <a:xfrm rot="-1341731">
              <a:off x="2109550" y="647490"/>
              <a:ext cx="652814" cy="0"/>
            </a:xfrm>
            <a:custGeom>
              <a:rect b="b" l="l" r="r" t="t"/>
              <a:pathLst>
                <a:path extrusionOk="0" h="120000" w="120000">
                  <a:moveTo>
                    <a:pt x="0" y="0"/>
                  </a:moveTo>
                  <a:lnTo>
                    <a:pt x="120000" y="0"/>
                  </a:lnTo>
                </a:path>
              </a:pathLst>
            </a:custGeom>
            <a:noFill/>
            <a:ln cap="flat" cmpd="sng" w="10775">
              <a:solidFill>
                <a:srgbClr val="AF6235"/>
              </a:solidFill>
              <a:prstDash val="solid"/>
              <a:round/>
              <a:headEnd len="sm" w="sm" type="none"/>
              <a:tailEnd len="sm" w="sm" type="none"/>
            </a:ln>
          </p:spPr>
        </p:sp>
        <p:cxnSp>
          <p:nvCxnSpPr>
            <p:cNvPr id="450" name="Google Shape;450;p16"/>
            <p:cNvCxnSpPr/>
            <p:nvPr/>
          </p:nvCxnSpPr>
          <p:spPr>
            <a:xfrm>
              <a:off x="2737818" y="523305"/>
              <a:ext cx="293660" cy="0"/>
            </a:xfrm>
            <a:prstGeom prst="straightConnector1">
              <a:avLst/>
            </a:prstGeom>
            <a:noFill/>
            <a:ln cap="flat" cmpd="sng" w="10775">
              <a:solidFill>
                <a:srgbClr val="AF6235"/>
              </a:solidFill>
              <a:prstDash val="solid"/>
              <a:round/>
              <a:headEnd len="sm" w="sm" type="none"/>
              <a:tailEnd len="sm" w="sm" type="none"/>
            </a:ln>
          </p:spPr>
        </p:cxnSp>
        <p:sp>
          <p:nvSpPr>
            <p:cNvPr id="451" name="Google Shape;451;p16"/>
            <p:cNvSpPr/>
            <p:nvPr/>
          </p:nvSpPr>
          <p:spPr>
            <a:xfrm>
              <a:off x="3031479" y="697"/>
              <a:ext cx="2082318" cy="104521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6"/>
            <p:cNvSpPr txBox="1"/>
            <p:nvPr/>
          </p:nvSpPr>
          <p:spPr>
            <a:xfrm>
              <a:off x="3031479" y="697"/>
              <a:ext cx="2082318" cy="1045215"/>
            </a:xfrm>
            <a:prstGeom prst="rect">
              <a:avLst/>
            </a:prstGeom>
            <a:noFill/>
            <a:ln>
              <a:noFill/>
            </a:ln>
          </p:spPr>
          <p:txBody>
            <a:bodyPr anchorCtr="0" anchor="ctr" bIns="113775" lIns="113775" spcFirstLastPara="1" rIns="113775" wrap="square" tIns="113775">
              <a:noAutofit/>
            </a:bodyPr>
            <a:lstStyle/>
            <a:p>
              <a:pPr indent="0" lvl="0" marL="0" marR="0" rtl="0" algn="ctr">
                <a:lnSpc>
                  <a:spcPct val="90000"/>
                </a:lnSpc>
                <a:spcBef>
                  <a:spcPts val="0"/>
                </a:spcBef>
                <a:spcAft>
                  <a:spcPts val="0"/>
                </a:spcAft>
                <a:buClr>
                  <a:schemeClr val="lt1"/>
                </a:buClr>
                <a:buSzPts val="1600"/>
                <a:buFont typeface="Corbel"/>
                <a:buNone/>
              </a:pPr>
              <a:r>
                <a:rPr b="0" i="0" lang="en-GB" sz="1600" u="none" cap="none" strike="noStrike">
                  <a:solidFill>
                    <a:schemeClr val="lt1"/>
                  </a:solidFill>
                  <a:latin typeface="Corbel"/>
                  <a:ea typeface="Corbel"/>
                  <a:cs typeface="Corbel"/>
                  <a:sym typeface="Corbel"/>
                </a:rPr>
                <a:t>DBScan</a:t>
              </a:r>
              <a:endParaRPr b="0" i="0" sz="1600" u="none" cap="none" strike="noStrike">
                <a:solidFill>
                  <a:schemeClr val="lt1"/>
                </a:solidFill>
                <a:latin typeface="Corbel"/>
                <a:ea typeface="Corbel"/>
                <a:cs typeface="Corbel"/>
                <a:sym typeface="Corbel"/>
              </a:endParaRPr>
            </a:p>
          </p:txBody>
        </p:sp>
        <p:sp>
          <p:nvSpPr>
            <p:cNvPr id="453" name="Google Shape;453;p16"/>
            <p:cNvSpPr/>
            <p:nvPr/>
          </p:nvSpPr>
          <p:spPr>
            <a:xfrm rot="2256690">
              <a:off x="2054901" y="1092419"/>
              <a:ext cx="762113" cy="0"/>
            </a:xfrm>
            <a:custGeom>
              <a:rect b="b" l="l" r="r" t="t"/>
              <a:pathLst>
                <a:path extrusionOk="0" h="120000" w="120000">
                  <a:moveTo>
                    <a:pt x="0" y="0"/>
                  </a:moveTo>
                  <a:lnTo>
                    <a:pt x="120000" y="0"/>
                  </a:lnTo>
                </a:path>
              </a:pathLst>
            </a:custGeom>
            <a:noFill/>
            <a:ln cap="flat" cmpd="sng" w="10775">
              <a:solidFill>
                <a:srgbClr val="AF6235"/>
              </a:solidFill>
              <a:prstDash val="solid"/>
              <a:round/>
              <a:headEnd len="sm" w="sm" type="none"/>
              <a:tailEnd len="sm" w="sm" type="none"/>
            </a:ln>
          </p:spPr>
        </p:sp>
        <p:cxnSp>
          <p:nvCxnSpPr>
            <p:cNvPr id="454" name="Google Shape;454;p16"/>
            <p:cNvCxnSpPr/>
            <p:nvPr/>
          </p:nvCxnSpPr>
          <p:spPr>
            <a:xfrm>
              <a:off x="2737818" y="1324980"/>
              <a:ext cx="293660" cy="0"/>
            </a:xfrm>
            <a:prstGeom prst="straightConnector1">
              <a:avLst/>
            </a:prstGeom>
            <a:noFill/>
            <a:ln cap="flat" cmpd="sng" w="10775">
              <a:solidFill>
                <a:srgbClr val="AF6235"/>
              </a:solidFill>
              <a:prstDash val="solid"/>
              <a:round/>
              <a:headEnd len="sm" w="sm" type="none"/>
              <a:tailEnd len="sm" w="sm" type="none"/>
            </a:ln>
          </p:spPr>
        </p:cxnSp>
        <p:sp>
          <p:nvSpPr>
            <p:cNvPr id="455" name="Google Shape;455;p16"/>
            <p:cNvSpPr/>
            <p:nvPr/>
          </p:nvSpPr>
          <p:spPr>
            <a:xfrm>
              <a:off x="3031479" y="1045913"/>
              <a:ext cx="2082318" cy="55813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6"/>
            <p:cNvSpPr txBox="1"/>
            <p:nvPr/>
          </p:nvSpPr>
          <p:spPr>
            <a:xfrm>
              <a:off x="3031479" y="1045913"/>
              <a:ext cx="2082318" cy="558134"/>
            </a:xfrm>
            <a:prstGeom prst="rect">
              <a:avLst/>
            </a:prstGeom>
            <a:noFill/>
            <a:ln>
              <a:noFill/>
            </a:ln>
          </p:spPr>
          <p:txBody>
            <a:bodyPr anchorCtr="0" anchor="ctr" bIns="113775" lIns="113775" spcFirstLastPara="1" rIns="113775" wrap="square" tIns="113775">
              <a:noAutofit/>
            </a:bodyPr>
            <a:lstStyle/>
            <a:p>
              <a:pPr indent="0" lvl="0" marL="0" marR="0" rtl="0" algn="ctr">
                <a:lnSpc>
                  <a:spcPct val="90000"/>
                </a:lnSpc>
                <a:spcBef>
                  <a:spcPts val="0"/>
                </a:spcBef>
                <a:spcAft>
                  <a:spcPts val="0"/>
                </a:spcAft>
                <a:buClr>
                  <a:schemeClr val="lt1"/>
                </a:buClr>
                <a:buSzPts val="1600"/>
                <a:buFont typeface="Corbel"/>
                <a:buNone/>
              </a:pPr>
              <a:r>
                <a:rPr b="0" i="0" lang="en-GB" sz="1600" u="none" cap="none" strike="noStrike">
                  <a:solidFill>
                    <a:schemeClr val="lt1"/>
                  </a:solidFill>
                  <a:latin typeface="Corbel"/>
                  <a:ea typeface="Corbel"/>
                  <a:cs typeface="Corbel"/>
                  <a:sym typeface="Corbel"/>
                </a:rPr>
                <a:t>Agglomerative</a:t>
              </a:r>
              <a:endParaRPr b="0" i="0" sz="1400" u="none" cap="none" strike="noStrike">
                <a:solidFill>
                  <a:srgbClr val="000000"/>
                </a:solidFill>
                <a:latin typeface="Arial"/>
                <a:ea typeface="Arial"/>
                <a:cs typeface="Arial"/>
                <a:sym typeface="Arial"/>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gf65f4bc782_1_268"/>
          <p:cNvSpPr txBox="1"/>
          <p:nvPr/>
        </p:nvSpPr>
        <p:spPr>
          <a:xfrm>
            <a:off x="198400" y="422625"/>
            <a:ext cx="82383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300">
                <a:solidFill>
                  <a:schemeClr val="lt1"/>
                </a:solidFill>
                <a:latin typeface="Corbel"/>
                <a:ea typeface="Corbel"/>
                <a:cs typeface="Corbel"/>
                <a:sym typeface="Corbel"/>
              </a:rPr>
              <a:t>STEP 1 : Reducing Dimensionality with PCA</a:t>
            </a:r>
            <a:endParaRPr sz="2300">
              <a:solidFill>
                <a:schemeClr val="lt1"/>
              </a:solidFill>
              <a:latin typeface="Corbel"/>
              <a:ea typeface="Corbel"/>
              <a:cs typeface="Corbel"/>
              <a:sym typeface="Corbel"/>
            </a:endParaRPr>
          </a:p>
        </p:txBody>
      </p:sp>
      <p:sp>
        <p:nvSpPr>
          <p:cNvPr id="462" name="Google Shape;462;gf65f4bc782_1_268"/>
          <p:cNvSpPr txBox="1"/>
          <p:nvPr/>
        </p:nvSpPr>
        <p:spPr>
          <a:xfrm>
            <a:off x="198400" y="961425"/>
            <a:ext cx="78327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Corbel"/>
              <a:buAutoNum type="arabicPeriod"/>
            </a:pPr>
            <a:r>
              <a:rPr lang="en-GB" sz="1600">
                <a:solidFill>
                  <a:schemeClr val="lt1"/>
                </a:solidFill>
                <a:latin typeface="Corbel"/>
                <a:ea typeface="Corbel"/>
                <a:cs typeface="Corbel"/>
                <a:sym typeface="Corbel"/>
              </a:rPr>
              <a:t>Fitur - fitur dalam dataset yang berhubungan</a:t>
            </a:r>
            <a:endParaRPr sz="1600">
              <a:solidFill>
                <a:schemeClr val="lt1"/>
              </a:solidFill>
              <a:latin typeface="Corbel"/>
              <a:ea typeface="Corbel"/>
              <a:cs typeface="Corbel"/>
              <a:sym typeface="Corbel"/>
            </a:endParaRPr>
          </a:p>
          <a:p>
            <a:pPr indent="-330200" lvl="0" marL="457200" rtl="0" algn="l">
              <a:spcBef>
                <a:spcPts val="0"/>
              </a:spcBef>
              <a:spcAft>
                <a:spcPts val="0"/>
              </a:spcAft>
              <a:buClr>
                <a:schemeClr val="lt1"/>
              </a:buClr>
              <a:buSzPts val="1600"/>
              <a:buFont typeface="Corbel"/>
              <a:buAutoNum type="arabicPeriod"/>
            </a:pPr>
            <a:r>
              <a:rPr lang="en-GB" sz="1600">
                <a:solidFill>
                  <a:schemeClr val="lt1"/>
                </a:solidFill>
                <a:latin typeface="Corbel"/>
                <a:ea typeface="Corbel"/>
                <a:cs typeface="Corbel"/>
                <a:sym typeface="Corbel"/>
              </a:rPr>
              <a:t>Mencari fitur-fitur utama yang menjelaskan keseluruhan dataset</a:t>
            </a:r>
            <a:endParaRPr sz="1600">
              <a:solidFill>
                <a:schemeClr val="lt1"/>
              </a:solidFill>
              <a:latin typeface="Corbel"/>
              <a:ea typeface="Corbel"/>
              <a:cs typeface="Corbel"/>
              <a:sym typeface="Corbel"/>
            </a:endParaRPr>
          </a:p>
          <a:p>
            <a:pPr indent="-330200" lvl="0" marL="457200" rtl="0" algn="l">
              <a:spcBef>
                <a:spcPts val="0"/>
              </a:spcBef>
              <a:spcAft>
                <a:spcPts val="0"/>
              </a:spcAft>
              <a:buClr>
                <a:schemeClr val="lt1"/>
              </a:buClr>
              <a:buSzPts val="1600"/>
              <a:buFont typeface="Corbel"/>
              <a:buAutoNum type="arabicPeriod"/>
            </a:pPr>
            <a:r>
              <a:rPr lang="en-GB" sz="1600">
                <a:solidFill>
                  <a:schemeClr val="lt1"/>
                </a:solidFill>
                <a:latin typeface="Corbel"/>
                <a:ea typeface="Corbel"/>
                <a:cs typeface="Corbel"/>
                <a:sym typeface="Corbel"/>
              </a:rPr>
              <a:t>PCA mengidentifikasi axis-axis yang menyumbang variasi-variasi terbesar dari dataset</a:t>
            </a:r>
            <a:endParaRPr sz="1600">
              <a:solidFill>
                <a:schemeClr val="lt1"/>
              </a:solidFill>
              <a:latin typeface="Corbel"/>
              <a:ea typeface="Corbel"/>
              <a:cs typeface="Corbel"/>
              <a:sym typeface="Corbel"/>
            </a:endParaRPr>
          </a:p>
        </p:txBody>
      </p:sp>
      <p:sp>
        <p:nvSpPr>
          <p:cNvPr id="463" name="Google Shape;463;gf65f4bc782_1_268"/>
          <p:cNvSpPr txBox="1"/>
          <p:nvPr/>
        </p:nvSpPr>
        <p:spPr>
          <a:xfrm>
            <a:off x="258800" y="1949575"/>
            <a:ext cx="7686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300">
                <a:solidFill>
                  <a:schemeClr val="lt1"/>
                </a:solidFill>
                <a:latin typeface="Corbel"/>
                <a:ea typeface="Corbel"/>
                <a:cs typeface="Corbel"/>
                <a:sym typeface="Corbel"/>
              </a:rPr>
              <a:t>STEP 2 : Performing K-Means with PCA Scores as features  </a:t>
            </a:r>
            <a:endParaRPr sz="2300">
              <a:solidFill>
                <a:schemeClr val="lt1"/>
              </a:solidFill>
              <a:latin typeface="Corbel"/>
              <a:ea typeface="Corbel"/>
              <a:cs typeface="Corbel"/>
              <a:sym typeface="Corbel"/>
            </a:endParaRPr>
          </a:p>
        </p:txBody>
      </p:sp>
      <p:sp>
        <p:nvSpPr>
          <p:cNvPr id="464" name="Google Shape;464;gf65f4bc782_1_268"/>
          <p:cNvSpPr txBox="1"/>
          <p:nvPr/>
        </p:nvSpPr>
        <p:spPr>
          <a:xfrm>
            <a:off x="198400" y="2488375"/>
            <a:ext cx="78327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Corbel"/>
              <a:buAutoNum type="arabicPeriod"/>
            </a:pPr>
            <a:r>
              <a:rPr lang="en-GB" sz="1600">
                <a:solidFill>
                  <a:schemeClr val="lt1"/>
                </a:solidFill>
                <a:latin typeface="Corbel"/>
                <a:ea typeface="Corbel"/>
                <a:cs typeface="Corbel"/>
                <a:sym typeface="Corbel"/>
              </a:rPr>
              <a:t>Melakukan clustering berdasarkan kemiripan data pada 2 komponen tersebut</a:t>
            </a:r>
            <a:endParaRPr sz="1600">
              <a:solidFill>
                <a:schemeClr val="lt1"/>
              </a:solidFill>
              <a:latin typeface="Corbel"/>
              <a:ea typeface="Corbel"/>
              <a:cs typeface="Corbel"/>
              <a:sym typeface="Corbel"/>
            </a:endParaRPr>
          </a:p>
          <a:p>
            <a:pPr indent="-330200" lvl="0" marL="457200" rtl="0" algn="l">
              <a:spcBef>
                <a:spcPts val="0"/>
              </a:spcBef>
              <a:spcAft>
                <a:spcPts val="0"/>
              </a:spcAft>
              <a:buClr>
                <a:schemeClr val="lt1"/>
              </a:buClr>
              <a:buSzPts val="1600"/>
              <a:buFont typeface="Corbel"/>
              <a:buAutoNum type="arabicPeriod"/>
            </a:pPr>
            <a:r>
              <a:rPr lang="en-GB" sz="1600">
                <a:solidFill>
                  <a:schemeClr val="lt1"/>
                </a:solidFill>
                <a:latin typeface="Corbel"/>
                <a:ea typeface="Corbel"/>
                <a:cs typeface="Corbel"/>
                <a:sym typeface="Corbel"/>
              </a:rPr>
              <a:t>Mencari nilai k terbaik dengan Elbow Method dan berdasar pada Silhouette Method</a:t>
            </a:r>
            <a:endParaRPr sz="1600">
              <a:solidFill>
                <a:schemeClr val="lt1"/>
              </a:solidFill>
              <a:latin typeface="Corbel"/>
              <a:ea typeface="Corbel"/>
              <a:cs typeface="Corbel"/>
              <a:sym typeface="Corbel"/>
            </a:endParaRPr>
          </a:p>
        </p:txBody>
      </p:sp>
      <p:sp>
        <p:nvSpPr>
          <p:cNvPr id="465" name="Google Shape;465;gf65f4bc782_1_268"/>
          <p:cNvSpPr txBox="1"/>
          <p:nvPr/>
        </p:nvSpPr>
        <p:spPr>
          <a:xfrm flipH="1">
            <a:off x="258800" y="3213050"/>
            <a:ext cx="7936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300">
                <a:solidFill>
                  <a:schemeClr val="lt1"/>
                </a:solidFill>
                <a:latin typeface="Corbel"/>
                <a:ea typeface="Corbel"/>
                <a:cs typeface="Corbel"/>
                <a:sym typeface="Corbel"/>
              </a:rPr>
              <a:t>STEP 3 : Visualizing and Interpreting Clusters  </a:t>
            </a:r>
            <a:endParaRPr sz="2300">
              <a:solidFill>
                <a:schemeClr val="lt1"/>
              </a:solidFill>
              <a:latin typeface="Corbel"/>
              <a:ea typeface="Corbel"/>
              <a:cs typeface="Corbel"/>
              <a:sym typeface="Corbel"/>
            </a:endParaRPr>
          </a:p>
        </p:txBody>
      </p:sp>
      <p:sp>
        <p:nvSpPr>
          <p:cNvPr id="466" name="Google Shape;466;gf65f4bc782_1_268"/>
          <p:cNvSpPr txBox="1"/>
          <p:nvPr/>
        </p:nvSpPr>
        <p:spPr>
          <a:xfrm>
            <a:off x="288950" y="3799425"/>
            <a:ext cx="7875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300">
                <a:solidFill>
                  <a:schemeClr val="lt1"/>
                </a:solidFill>
                <a:latin typeface="Corbel"/>
                <a:ea typeface="Corbel"/>
                <a:cs typeface="Corbel"/>
                <a:sym typeface="Corbel"/>
              </a:rPr>
              <a:t>Step 4 : Iterating the process by Scaling Adjustment</a:t>
            </a:r>
            <a:endParaRPr sz="2300">
              <a:solidFill>
                <a:schemeClr val="lt1"/>
              </a:solidFill>
              <a:latin typeface="Corbel"/>
              <a:ea typeface="Corbel"/>
              <a:cs typeface="Corbel"/>
              <a:sym typeface="Corbel"/>
            </a:endParaRPr>
          </a:p>
        </p:txBody>
      </p:sp>
      <p:sp>
        <p:nvSpPr>
          <p:cNvPr id="467" name="Google Shape;467;gf65f4bc782_1_268"/>
          <p:cNvSpPr txBox="1"/>
          <p:nvPr/>
        </p:nvSpPr>
        <p:spPr>
          <a:xfrm>
            <a:off x="310550" y="4338225"/>
            <a:ext cx="7832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lt1"/>
                </a:solidFill>
                <a:latin typeface="Corbel"/>
                <a:ea typeface="Corbel"/>
                <a:cs typeface="Corbel"/>
                <a:sym typeface="Corbel"/>
              </a:rPr>
              <a:t>Iterasi dilakukan sampai ditemukan cluster-cluster yang berhubungan dengan tujuan bisnis</a:t>
            </a:r>
            <a:endParaRPr sz="1600">
              <a:solidFill>
                <a:schemeClr val="lt1"/>
              </a:solidFill>
              <a:latin typeface="Corbel"/>
              <a:ea typeface="Corbel"/>
              <a:cs typeface="Corbel"/>
              <a:sym typeface="Corbe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17"/>
          <p:cNvSpPr txBox="1"/>
          <p:nvPr>
            <p:ph idx="4294967295" type="body"/>
          </p:nvPr>
        </p:nvSpPr>
        <p:spPr>
          <a:xfrm>
            <a:off x="1225360" y="468312"/>
            <a:ext cx="6284912" cy="2103438"/>
          </a:xfrm>
          <a:prstGeom prst="rect">
            <a:avLst/>
          </a:prstGeom>
          <a:noFill/>
          <a:ln>
            <a:noFill/>
          </a:ln>
        </p:spPr>
        <p:txBody>
          <a:bodyPr anchorCtr="0" anchor="ctr" bIns="91425" lIns="91425" spcFirstLastPara="1" rIns="91425" wrap="square" tIns="91425">
            <a:normAutofit/>
          </a:bodyPr>
          <a:lstStyle/>
          <a:p>
            <a:pPr indent="-342900" lvl="0" marL="457200" rtl="0" algn="l">
              <a:lnSpc>
                <a:spcPct val="90000"/>
              </a:lnSpc>
              <a:spcBef>
                <a:spcPts val="0"/>
              </a:spcBef>
              <a:spcAft>
                <a:spcPts val="0"/>
              </a:spcAft>
              <a:buSzPts val="1800"/>
              <a:buFont typeface="Arial"/>
              <a:buChar char="•"/>
            </a:pPr>
            <a:r>
              <a:rPr b="1" lang="en-GB" sz="1600"/>
              <a:t>PCA </a:t>
            </a:r>
            <a:r>
              <a:rPr lang="en-GB" sz="1600"/>
              <a:t>→ melihat kelompok fitur yang mewakili 17 data dengan cara mengkombinasikan fitur-fitur yang informasinya sejenis sehingga dihasilkan representasi garis-garis komponen tertentu</a:t>
            </a:r>
            <a:endParaRPr sz="1600"/>
          </a:p>
          <a:p>
            <a:pPr indent="0" lvl="0" marL="457200" rtl="0" algn="l">
              <a:lnSpc>
                <a:spcPct val="90000"/>
              </a:lnSpc>
              <a:spcBef>
                <a:spcPts val="0"/>
              </a:spcBef>
              <a:spcAft>
                <a:spcPts val="0"/>
              </a:spcAft>
              <a:buSzPts val="1500"/>
              <a:buNone/>
            </a:pPr>
            <a:r>
              <a:t/>
            </a:r>
            <a:endParaRPr sz="1600"/>
          </a:p>
          <a:p>
            <a:pPr indent="-285750" lvl="0" marL="400050" rtl="0" algn="l">
              <a:lnSpc>
                <a:spcPct val="90000"/>
              </a:lnSpc>
              <a:spcBef>
                <a:spcPts val="0"/>
              </a:spcBef>
              <a:spcAft>
                <a:spcPts val="0"/>
              </a:spcAft>
              <a:buSzPts val="1800"/>
              <a:buFont typeface="Arial"/>
              <a:buChar char="•"/>
            </a:pPr>
            <a:r>
              <a:rPr b="1" lang="en-GB" sz="1600"/>
              <a:t>K-Means </a:t>
            </a:r>
            <a:r>
              <a:rPr lang="en-GB" sz="1600"/>
              <a:t>→ mencari pusat data pada garis komponen yang terpilih, sehingga dapat mencari cluster data dari </a:t>
            </a:r>
            <a:endParaRPr sz="1600"/>
          </a:p>
        </p:txBody>
      </p:sp>
      <p:grpSp>
        <p:nvGrpSpPr>
          <p:cNvPr id="473" name="Google Shape;473;p17"/>
          <p:cNvGrpSpPr/>
          <p:nvPr/>
        </p:nvGrpSpPr>
        <p:grpSpPr>
          <a:xfrm>
            <a:off x="2008900" y="2983125"/>
            <a:ext cx="4717830" cy="981543"/>
            <a:chOff x="921" y="0"/>
            <a:chExt cx="4717830" cy="981543"/>
          </a:xfrm>
        </p:grpSpPr>
        <p:sp>
          <p:nvSpPr>
            <p:cNvPr id="474" name="Google Shape;474;p17"/>
            <p:cNvSpPr/>
            <p:nvPr/>
          </p:nvSpPr>
          <p:spPr>
            <a:xfrm>
              <a:off x="921" y="0"/>
              <a:ext cx="1965762" cy="981543"/>
            </a:xfrm>
            <a:prstGeom prst="roundRect">
              <a:avLst>
                <a:gd fmla="val 10000" name="adj"/>
              </a:avLst>
            </a:prstGeom>
            <a:solidFill>
              <a:srgbClr val="93B6D2"/>
            </a:solidFill>
            <a:ln>
              <a:noFill/>
            </a:ln>
            <a:effectLst>
              <a:outerShdw blurRad="44450" rotWithShape="0" algn="ctr" dir="5400000" dist="1397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7"/>
            <p:cNvSpPr txBox="1"/>
            <p:nvPr/>
          </p:nvSpPr>
          <p:spPr>
            <a:xfrm>
              <a:off x="29669" y="28748"/>
              <a:ext cx="1908266" cy="924047"/>
            </a:xfrm>
            <a:prstGeom prst="rect">
              <a:avLst/>
            </a:prstGeom>
            <a:noFill/>
            <a:ln>
              <a:noFill/>
            </a:ln>
          </p:spPr>
          <p:txBody>
            <a:bodyPr anchorCtr="0" anchor="ctr" bIns="137150" lIns="137150" spcFirstLastPara="1" rIns="137150" wrap="square" tIns="137150">
              <a:noAutofit/>
            </a:bodyPr>
            <a:lstStyle/>
            <a:p>
              <a:pPr indent="0" lvl="0" marL="0" marR="0" rtl="0" algn="ctr">
                <a:lnSpc>
                  <a:spcPct val="90000"/>
                </a:lnSpc>
                <a:spcBef>
                  <a:spcPts val="0"/>
                </a:spcBef>
                <a:spcAft>
                  <a:spcPts val="0"/>
                </a:spcAft>
                <a:buClr>
                  <a:schemeClr val="lt1"/>
                </a:buClr>
                <a:buSzPts val="3600"/>
                <a:buFont typeface="Corbel"/>
                <a:buNone/>
              </a:pPr>
              <a:r>
                <a:rPr b="0" i="0" lang="en-GB" sz="3600" u="none" cap="none" strike="noStrike">
                  <a:solidFill>
                    <a:schemeClr val="lt1"/>
                  </a:solidFill>
                  <a:latin typeface="Corbel"/>
                  <a:ea typeface="Corbel"/>
                  <a:cs typeface="Corbel"/>
                  <a:sym typeface="Corbel"/>
                </a:rPr>
                <a:t>PCA</a:t>
              </a:r>
              <a:endParaRPr b="0" i="0" sz="1400" u="none" cap="none" strike="noStrike">
                <a:solidFill>
                  <a:srgbClr val="000000"/>
                </a:solidFill>
                <a:latin typeface="Arial"/>
                <a:ea typeface="Arial"/>
                <a:cs typeface="Arial"/>
                <a:sym typeface="Arial"/>
              </a:endParaRPr>
            </a:p>
          </p:txBody>
        </p:sp>
        <p:sp>
          <p:nvSpPr>
            <p:cNvPr id="476" name="Google Shape;476;p17"/>
            <p:cNvSpPr/>
            <p:nvPr/>
          </p:nvSpPr>
          <p:spPr>
            <a:xfrm>
              <a:off x="2163260" y="247016"/>
              <a:ext cx="416741" cy="487509"/>
            </a:xfrm>
            <a:prstGeom prst="rightArrow">
              <a:avLst>
                <a:gd fmla="val 60000" name="adj1"/>
                <a:gd fmla="val 50000" name="adj2"/>
              </a:avLst>
            </a:prstGeom>
            <a:solidFill>
              <a:srgbClr val="C7D7E3"/>
            </a:solidFill>
            <a:ln>
              <a:noFill/>
            </a:ln>
            <a:effectLst>
              <a:outerShdw blurRad="44450" rotWithShape="0" algn="ctr" dir="5400000" dist="1397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7"/>
            <p:cNvSpPr txBox="1"/>
            <p:nvPr/>
          </p:nvSpPr>
          <p:spPr>
            <a:xfrm>
              <a:off x="2163260" y="344518"/>
              <a:ext cx="291719" cy="29250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2000"/>
                <a:buFont typeface="Corbel"/>
                <a:buNone/>
              </a:pPr>
              <a:r>
                <a:t/>
              </a:r>
              <a:endParaRPr b="0" i="0" sz="2000" u="none" cap="none" strike="noStrike">
                <a:solidFill>
                  <a:schemeClr val="lt1"/>
                </a:solidFill>
                <a:latin typeface="Corbel"/>
                <a:ea typeface="Corbel"/>
                <a:cs typeface="Corbel"/>
                <a:sym typeface="Corbel"/>
              </a:endParaRPr>
            </a:p>
          </p:txBody>
        </p:sp>
        <p:sp>
          <p:nvSpPr>
            <p:cNvPr id="478" name="Google Shape;478;p17"/>
            <p:cNvSpPr/>
            <p:nvPr/>
          </p:nvSpPr>
          <p:spPr>
            <a:xfrm>
              <a:off x="2752989" y="0"/>
              <a:ext cx="1965762" cy="981543"/>
            </a:xfrm>
            <a:prstGeom prst="roundRect">
              <a:avLst>
                <a:gd fmla="val 10000" name="adj"/>
              </a:avLst>
            </a:prstGeom>
            <a:solidFill>
              <a:srgbClr val="93B6D2"/>
            </a:solidFill>
            <a:ln>
              <a:noFill/>
            </a:ln>
            <a:effectLst>
              <a:outerShdw blurRad="44450" rotWithShape="0" algn="ctr" dir="5400000" dist="1397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7"/>
            <p:cNvSpPr txBox="1"/>
            <p:nvPr/>
          </p:nvSpPr>
          <p:spPr>
            <a:xfrm>
              <a:off x="2781737" y="28748"/>
              <a:ext cx="1908266" cy="924047"/>
            </a:xfrm>
            <a:prstGeom prst="rect">
              <a:avLst/>
            </a:prstGeom>
            <a:noFill/>
            <a:ln>
              <a:noFill/>
            </a:ln>
          </p:spPr>
          <p:txBody>
            <a:bodyPr anchorCtr="0" anchor="ctr" bIns="137150" lIns="137150" spcFirstLastPara="1" rIns="137150" wrap="square" tIns="137150">
              <a:noAutofit/>
            </a:bodyPr>
            <a:lstStyle/>
            <a:p>
              <a:pPr indent="0" lvl="0" marL="0" marR="0" rtl="0" algn="ctr">
                <a:lnSpc>
                  <a:spcPct val="90000"/>
                </a:lnSpc>
                <a:spcBef>
                  <a:spcPts val="0"/>
                </a:spcBef>
                <a:spcAft>
                  <a:spcPts val="0"/>
                </a:spcAft>
                <a:buClr>
                  <a:schemeClr val="lt1"/>
                </a:buClr>
                <a:buSzPts val="3600"/>
                <a:buFont typeface="Corbel"/>
                <a:buNone/>
              </a:pPr>
              <a:r>
                <a:rPr b="0" i="0" lang="en-GB" sz="3500" u="none" cap="none" strike="noStrike">
                  <a:solidFill>
                    <a:schemeClr val="lt1"/>
                  </a:solidFill>
                  <a:latin typeface="Corbel"/>
                  <a:ea typeface="Corbel"/>
                  <a:cs typeface="Corbel"/>
                  <a:sym typeface="Corbel"/>
                </a:rPr>
                <a:t>K-Means</a:t>
              </a:r>
              <a:endParaRPr b="0" i="0" sz="1300" u="none" cap="none" strike="noStrike">
                <a:solidFill>
                  <a:srgbClr val="000000"/>
                </a:solidFill>
                <a:latin typeface="Arial"/>
                <a:ea typeface="Arial"/>
                <a:cs typeface="Arial"/>
                <a:sym typeface="Arial"/>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grpSp>
        <p:nvGrpSpPr>
          <p:cNvPr id="484" name="Google Shape;484;p18"/>
          <p:cNvGrpSpPr/>
          <p:nvPr/>
        </p:nvGrpSpPr>
        <p:grpSpPr>
          <a:xfrm>
            <a:off x="2108454" y="1125854"/>
            <a:ext cx="6706362" cy="2900300"/>
            <a:chOff x="2108454" y="1125854"/>
            <a:chExt cx="6706362" cy="2900300"/>
          </a:xfrm>
        </p:grpSpPr>
        <p:grpSp>
          <p:nvGrpSpPr>
            <p:cNvPr id="485" name="Google Shape;485;p18"/>
            <p:cNvGrpSpPr/>
            <p:nvPr/>
          </p:nvGrpSpPr>
          <p:grpSpPr>
            <a:xfrm>
              <a:off x="2620517" y="1125854"/>
              <a:ext cx="6194299" cy="2891791"/>
              <a:chOff x="0" y="227235"/>
              <a:chExt cx="6194299" cy="2891791"/>
            </a:xfrm>
          </p:grpSpPr>
          <p:sp>
            <p:nvSpPr>
              <p:cNvPr id="486" name="Google Shape;486;p18"/>
              <p:cNvSpPr/>
              <p:nvPr/>
            </p:nvSpPr>
            <p:spPr>
              <a:xfrm>
                <a:off x="0" y="227235"/>
                <a:ext cx="6194299" cy="52767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7" name="Google Shape;487;p18"/>
              <p:cNvSpPr txBox="1"/>
              <p:nvPr/>
            </p:nvSpPr>
            <p:spPr>
              <a:xfrm>
                <a:off x="25759" y="252994"/>
                <a:ext cx="6142781" cy="476152"/>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orbel"/>
                  <a:buNone/>
                </a:pPr>
                <a:r>
                  <a:rPr b="0" i="0" lang="en-GB" sz="2200" u="sng" cap="none" strike="noStrike">
                    <a:solidFill>
                      <a:schemeClr val="lt1"/>
                    </a:solidFill>
                    <a:latin typeface="Corbel"/>
                    <a:ea typeface="Corbel"/>
                    <a:cs typeface="Corbel"/>
                    <a:sym typeface="Corbel"/>
                    <a:hlinkClick action="ppaction://hlinksldjump" r:id="rId3">
                      <a:extLst>
                        <a:ext uri="{A12FA001-AC4F-418D-AE19-62706E023703}">
                          <ahyp:hlinkClr val="tx"/>
                        </a:ext>
                      </a:extLst>
                    </a:hlinkClick>
                  </a:rPr>
                  <a:t>KMeans with VS dropped Outlier (Minmax scaling)</a:t>
                </a:r>
                <a:endParaRPr b="0" i="0" sz="2200" u="none" cap="none" strike="noStrike">
                  <a:solidFill>
                    <a:schemeClr val="lt1"/>
                  </a:solidFill>
                  <a:latin typeface="Corbel"/>
                  <a:ea typeface="Corbel"/>
                  <a:cs typeface="Corbel"/>
                  <a:sym typeface="Corbel"/>
                </a:endParaRPr>
              </a:p>
            </p:txBody>
          </p:sp>
          <p:sp>
            <p:nvSpPr>
              <p:cNvPr id="488" name="Google Shape;488;p18"/>
              <p:cNvSpPr/>
              <p:nvPr/>
            </p:nvSpPr>
            <p:spPr>
              <a:xfrm>
                <a:off x="0" y="818265"/>
                <a:ext cx="6194299" cy="52767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9" name="Google Shape;489;p18"/>
              <p:cNvSpPr txBox="1"/>
              <p:nvPr/>
            </p:nvSpPr>
            <p:spPr>
              <a:xfrm>
                <a:off x="25759" y="844024"/>
                <a:ext cx="6142781" cy="476152"/>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orbel"/>
                  <a:buNone/>
                </a:pPr>
                <a:r>
                  <a:rPr b="0" i="0" lang="en-GB" sz="2200" u="sng" cap="none" strike="noStrike">
                    <a:solidFill>
                      <a:schemeClr val="lt1"/>
                    </a:solidFill>
                    <a:latin typeface="Corbel"/>
                    <a:ea typeface="Corbel"/>
                    <a:cs typeface="Corbel"/>
                    <a:sym typeface="Corbel"/>
                    <a:hlinkClick action="ppaction://hlinksldjump" r:id="rId4">
                      <a:extLst>
                        <a:ext uri="{A12FA001-AC4F-418D-AE19-62706E023703}">
                          <ahyp:hlinkClr val="tx"/>
                        </a:ext>
                      </a:extLst>
                    </a:hlinkClick>
                  </a:rPr>
                  <a:t>KMeans with VS dropped Outlier (Standard scaling)</a:t>
                </a:r>
                <a:endParaRPr b="0" i="0" sz="2200" u="none" cap="none" strike="noStrike">
                  <a:solidFill>
                    <a:schemeClr val="lt1"/>
                  </a:solidFill>
                  <a:latin typeface="Corbel"/>
                  <a:ea typeface="Corbel"/>
                  <a:cs typeface="Corbel"/>
                  <a:sym typeface="Corbel"/>
                </a:endParaRPr>
              </a:p>
            </p:txBody>
          </p:sp>
          <p:sp>
            <p:nvSpPr>
              <p:cNvPr id="490" name="Google Shape;490;p18"/>
              <p:cNvSpPr/>
              <p:nvPr/>
            </p:nvSpPr>
            <p:spPr>
              <a:xfrm>
                <a:off x="0" y="1409296"/>
                <a:ext cx="6194299" cy="52767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91" name="Google Shape;491;p18"/>
              <p:cNvSpPr txBox="1"/>
              <p:nvPr/>
            </p:nvSpPr>
            <p:spPr>
              <a:xfrm>
                <a:off x="25759" y="1435055"/>
                <a:ext cx="6142781" cy="476152"/>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orbel"/>
                  <a:buNone/>
                </a:pPr>
                <a:r>
                  <a:rPr b="0" i="0" lang="en-GB" sz="2200" u="sng" cap="none" strike="noStrike">
                    <a:solidFill>
                      <a:schemeClr val="lt1"/>
                    </a:solidFill>
                    <a:latin typeface="Corbel"/>
                    <a:ea typeface="Corbel"/>
                    <a:cs typeface="Corbel"/>
                    <a:sym typeface="Corbel"/>
                    <a:hlinkClick action="ppaction://hlinksldjump" r:id="rId5">
                      <a:extLst>
                        <a:ext uri="{A12FA001-AC4F-418D-AE19-62706E023703}">
                          <ahyp:hlinkClr val="tx"/>
                        </a:ext>
                      </a:extLst>
                    </a:hlinkClick>
                  </a:rPr>
                  <a:t>KMeans with VS dropped Outlier (Robust scaling)</a:t>
                </a:r>
                <a:endParaRPr b="0" i="0" sz="2200" u="none" cap="none" strike="noStrike">
                  <a:solidFill>
                    <a:schemeClr val="lt1"/>
                  </a:solidFill>
                  <a:latin typeface="Corbel"/>
                  <a:ea typeface="Corbel"/>
                  <a:cs typeface="Corbel"/>
                  <a:sym typeface="Corbel"/>
                </a:endParaRPr>
              </a:p>
            </p:txBody>
          </p:sp>
          <p:sp>
            <p:nvSpPr>
              <p:cNvPr id="492" name="Google Shape;492;p18"/>
              <p:cNvSpPr/>
              <p:nvPr/>
            </p:nvSpPr>
            <p:spPr>
              <a:xfrm>
                <a:off x="0" y="2000326"/>
                <a:ext cx="6194299" cy="52767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93" name="Google Shape;493;p18"/>
              <p:cNvSpPr txBox="1"/>
              <p:nvPr/>
            </p:nvSpPr>
            <p:spPr>
              <a:xfrm>
                <a:off x="25759" y="2026085"/>
                <a:ext cx="6142781" cy="476152"/>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orbel"/>
                  <a:buNone/>
                </a:pPr>
                <a:r>
                  <a:rPr b="0" i="0" lang="en-GB" sz="2200" u="sng" cap="none" strike="noStrike">
                    <a:solidFill>
                      <a:schemeClr val="lt1"/>
                    </a:solidFill>
                    <a:latin typeface="Corbel"/>
                    <a:ea typeface="Corbel"/>
                    <a:cs typeface="Corbel"/>
                    <a:sym typeface="Corbel"/>
                    <a:hlinkClick action="ppaction://hlinksldjump" r:id="rId6">
                      <a:extLst>
                        <a:ext uri="{A12FA001-AC4F-418D-AE19-62706E023703}">
                          <ahyp:hlinkClr val="tx"/>
                        </a:ext>
                      </a:extLst>
                    </a:hlinkClick>
                  </a:rPr>
                  <a:t>Model lain – DBScan</a:t>
                </a:r>
                <a:endParaRPr b="0" i="0" sz="2200" u="none" cap="none" strike="noStrike">
                  <a:solidFill>
                    <a:schemeClr val="lt1"/>
                  </a:solidFill>
                  <a:latin typeface="Corbel"/>
                  <a:ea typeface="Corbel"/>
                  <a:cs typeface="Corbel"/>
                  <a:sym typeface="Corbel"/>
                </a:endParaRPr>
              </a:p>
            </p:txBody>
          </p:sp>
          <p:sp>
            <p:nvSpPr>
              <p:cNvPr id="494" name="Google Shape;494;p18"/>
              <p:cNvSpPr/>
              <p:nvPr/>
            </p:nvSpPr>
            <p:spPr>
              <a:xfrm>
                <a:off x="0" y="2591356"/>
                <a:ext cx="6194299" cy="52767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95" name="Google Shape;495;p18"/>
              <p:cNvSpPr txBox="1"/>
              <p:nvPr/>
            </p:nvSpPr>
            <p:spPr>
              <a:xfrm>
                <a:off x="25759" y="2617115"/>
                <a:ext cx="6142781" cy="476152"/>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orbel"/>
                  <a:buNone/>
                </a:pPr>
                <a:r>
                  <a:rPr b="0" i="0" lang="en-GB" sz="2200" u="sng" cap="none" strike="noStrike">
                    <a:solidFill>
                      <a:schemeClr val="lt1"/>
                    </a:solidFill>
                    <a:latin typeface="Corbel"/>
                    <a:ea typeface="Corbel"/>
                    <a:cs typeface="Corbel"/>
                    <a:sym typeface="Corbel"/>
                    <a:hlinkClick action="ppaction://hlinksldjump" r:id="rId7">
                      <a:extLst>
                        <a:ext uri="{A12FA001-AC4F-418D-AE19-62706E023703}">
                          <ahyp:hlinkClr val="tx"/>
                        </a:ext>
                      </a:extLst>
                    </a:hlinkClick>
                  </a:rPr>
                  <a:t>Model lain – Agglomerative</a:t>
                </a:r>
                <a:endParaRPr b="0" i="0" sz="2200" u="none" cap="none" strike="noStrike">
                  <a:solidFill>
                    <a:schemeClr val="lt1"/>
                  </a:solidFill>
                  <a:latin typeface="Corbel"/>
                  <a:ea typeface="Corbel"/>
                  <a:cs typeface="Corbel"/>
                  <a:sym typeface="Corbel"/>
                </a:endParaRPr>
              </a:p>
            </p:txBody>
          </p:sp>
        </p:grpSp>
        <p:grpSp>
          <p:nvGrpSpPr>
            <p:cNvPr id="496" name="Google Shape;496;p18"/>
            <p:cNvGrpSpPr/>
            <p:nvPr/>
          </p:nvGrpSpPr>
          <p:grpSpPr>
            <a:xfrm>
              <a:off x="2108454" y="1134363"/>
              <a:ext cx="512063" cy="2891791"/>
              <a:chOff x="0" y="45973"/>
              <a:chExt cx="512063" cy="2891791"/>
            </a:xfrm>
          </p:grpSpPr>
          <p:sp>
            <p:nvSpPr>
              <p:cNvPr id="497" name="Google Shape;497;p18"/>
              <p:cNvSpPr/>
              <p:nvPr/>
            </p:nvSpPr>
            <p:spPr>
              <a:xfrm>
                <a:off x="0" y="45973"/>
                <a:ext cx="512063" cy="52767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98" name="Google Shape;498;p18"/>
              <p:cNvSpPr txBox="1"/>
              <p:nvPr/>
            </p:nvSpPr>
            <p:spPr>
              <a:xfrm>
                <a:off x="24997" y="70970"/>
                <a:ext cx="462069" cy="477676"/>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orbel"/>
                  <a:buNone/>
                </a:pPr>
                <a:r>
                  <a:rPr b="0" i="0" lang="en-GB" sz="2200" u="none" cap="none" strike="noStrike">
                    <a:solidFill>
                      <a:schemeClr val="lt1"/>
                    </a:solidFill>
                    <a:latin typeface="Corbel"/>
                    <a:ea typeface="Corbel"/>
                    <a:cs typeface="Corbel"/>
                    <a:sym typeface="Corbel"/>
                  </a:rPr>
                  <a:t>1</a:t>
                </a:r>
                <a:endParaRPr b="0" i="0" sz="1400" u="none" cap="none" strike="noStrike">
                  <a:solidFill>
                    <a:schemeClr val="lt1"/>
                  </a:solidFill>
                  <a:latin typeface="Arial"/>
                  <a:ea typeface="Arial"/>
                  <a:cs typeface="Arial"/>
                  <a:sym typeface="Arial"/>
                </a:endParaRPr>
              </a:p>
            </p:txBody>
          </p:sp>
          <p:sp>
            <p:nvSpPr>
              <p:cNvPr id="499" name="Google Shape;499;p18"/>
              <p:cNvSpPr/>
              <p:nvPr/>
            </p:nvSpPr>
            <p:spPr>
              <a:xfrm>
                <a:off x="0" y="637003"/>
                <a:ext cx="512063" cy="52767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00" name="Google Shape;500;p18"/>
              <p:cNvSpPr txBox="1"/>
              <p:nvPr/>
            </p:nvSpPr>
            <p:spPr>
              <a:xfrm>
                <a:off x="24997" y="662000"/>
                <a:ext cx="462069" cy="477676"/>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orbel"/>
                  <a:buNone/>
                </a:pPr>
                <a:r>
                  <a:rPr b="0" i="0" lang="en-GB" sz="2200" u="none" cap="none" strike="noStrike">
                    <a:solidFill>
                      <a:schemeClr val="lt1"/>
                    </a:solidFill>
                    <a:latin typeface="Corbel"/>
                    <a:ea typeface="Corbel"/>
                    <a:cs typeface="Corbel"/>
                    <a:sym typeface="Corbel"/>
                  </a:rPr>
                  <a:t>2</a:t>
                </a:r>
                <a:endParaRPr b="0" i="0" sz="1400" u="none" cap="none" strike="noStrike">
                  <a:solidFill>
                    <a:schemeClr val="lt1"/>
                  </a:solidFill>
                  <a:latin typeface="Arial"/>
                  <a:ea typeface="Arial"/>
                  <a:cs typeface="Arial"/>
                  <a:sym typeface="Arial"/>
                </a:endParaRPr>
              </a:p>
            </p:txBody>
          </p:sp>
          <p:sp>
            <p:nvSpPr>
              <p:cNvPr id="501" name="Google Shape;501;p18"/>
              <p:cNvSpPr/>
              <p:nvPr/>
            </p:nvSpPr>
            <p:spPr>
              <a:xfrm>
                <a:off x="0" y="1228034"/>
                <a:ext cx="512063" cy="52767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02" name="Google Shape;502;p18"/>
              <p:cNvSpPr txBox="1"/>
              <p:nvPr/>
            </p:nvSpPr>
            <p:spPr>
              <a:xfrm>
                <a:off x="24997" y="1253031"/>
                <a:ext cx="462069" cy="477676"/>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orbel"/>
                  <a:buNone/>
                </a:pPr>
                <a:r>
                  <a:rPr b="0" i="0" lang="en-GB" sz="2200" u="none" cap="none" strike="noStrike">
                    <a:solidFill>
                      <a:schemeClr val="lt1"/>
                    </a:solidFill>
                    <a:latin typeface="Corbel"/>
                    <a:ea typeface="Corbel"/>
                    <a:cs typeface="Corbel"/>
                    <a:sym typeface="Corbel"/>
                  </a:rPr>
                  <a:t>3</a:t>
                </a:r>
                <a:endParaRPr b="0" i="0" sz="1400" u="none" cap="none" strike="noStrike">
                  <a:solidFill>
                    <a:schemeClr val="lt1"/>
                  </a:solidFill>
                  <a:latin typeface="Arial"/>
                  <a:ea typeface="Arial"/>
                  <a:cs typeface="Arial"/>
                  <a:sym typeface="Arial"/>
                </a:endParaRPr>
              </a:p>
            </p:txBody>
          </p:sp>
          <p:sp>
            <p:nvSpPr>
              <p:cNvPr id="503" name="Google Shape;503;p18"/>
              <p:cNvSpPr/>
              <p:nvPr/>
            </p:nvSpPr>
            <p:spPr>
              <a:xfrm>
                <a:off x="0" y="1819064"/>
                <a:ext cx="512063" cy="52767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04" name="Google Shape;504;p18"/>
              <p:cNvSpPr txBox="1"/>
              <p:nvPr/>
            </p:nvSpPr>
            <p:spPr>
              <a:xfrm>
                <a:off x="24997" y="1844061"/>
                <a:ext cx="462069" cy="477676"/>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orbel"/>
                  <a:buNone/>
                </a:pPr>
                <a:r>
                  <a:rPr b="0" i="0" lang="en-GB" sz="2200" u="none" cap="none" strike="noStrike">
                    <a:solidFill>
                      <a:schemeClr val="lt1"/>
                    </a:solidFill>
                    <a:latin typeface="Corbel"/>
                    <a:ea typeface="Corbel"/>
                    <a:cs typeface="Corbel"/>
                    <a:sym typeface="Corbel"/>
                  </a:rPr>
                  <a:t>4</a:t>
                </a:r>
                <a:endParaRPr b="0" i="0" sz="1400" u="none" cap="none" strike="noStrike">
                  <a:solidFill>
                    <a:schemeClr val="lt1"/>
                  </a:solidFill>
                  <a:latin typeface="Arial"/>
                  <a:ea typeface="Arial"/>
                  <a:cs typeface="Arial"/>
                  <a:sym typeface="Arial"/>
                </a:endParaRPr>
              </a:p>
            </p:txBody>
          </p:sp>
          <p:sp>
            <p:nvSpPr>
              <p:cNvPr id="505" name="Google Shape;505;p18"/>
              <p:cNvSpPr/>
              <p:nvPr/>
            </p:nvSpPr>
            <p:spPr>
              <a:xfrm>
                <a:off x="0" y="2410094"/>
                <a:ext cx="512063" cy="52767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06" name="Google Shape;506;p18"/>
              <p:cNvSpPr txBox="1"/>
              <p:nvPr/>
            </p:nvSpPr>
            <p:spPr>
              <a:xfrm>
                <a:off x="24997" y="2435091"/>
                <a:ext cx="462069" cy="477676"/>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orbel"/>
                  <a:buNone/>
                </a:pPr>
                <a:r>
                  <a:rPr b="0" i="0" lang="en-GB" sz="2200" u="none" cap="none" strike="noStrike">
                    <a:solidFill>
                      <a:schemeClr val="lt1"/>
                    </a:solidFill>
                    <a:latin typeface="Corbel"/>
                    <a:ea typeface="Corbel"/>
                    <a:cs typeface="Corbel"/>
                    <a:sym typeface="Corbel"/>
                  </a:rPr>
                  <a:t>5</a:t>
                </a:r>
                <a:endParaRPr b="0" i="0" sz="1400" u="none" cap="none" strike="noStrike">
                  <a:solidFill>
                    <a:schemeClr val="lt1"/>
                  </a:solidFill>
                  <a:latin typeface="Arial"/>
                  <a:ea typeface="Arial"/>
                  <a:cs typeface="Arial"/>
                  <a:sym typeface="Arial"/>
                </a:endParaRPr>
              </a:p>
            </p:txBody>
          </p:sp>
        </p:grpSp>
      </p:grpSp>
      <p:sp>
        <p:nvSpPr>
          <p:cNvPr id="507" name="Google Shape;507;p18"/>
          <p:cNvSpPr txBox="1"/>
          <p:nvPr>
            <p:ph type="title"/>
          </p:nvPr>
        </p:nvSpPr>
        <p:spPr>
          <a:xfrm>
            <a:off x="189689" y="842878"/>
            <a:ext cx="2210612" cy="34508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13800"/>
              <a:buFont typeface="Corbel"/>
              <a:buNone/>
            </a:pPr>
            <a:r>
              <a:rPr lang="en-GB" sz="3200"/>
              <a:t>Modeling</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19"/>
          <p:cNvSpPr txBox="1"/>
          <p:nvPr>
            <p:ph type="title"/>
          </p:nvPr>
        </p:nvSpPr>
        <p:spPr>
          <a:xfrm>
            <a:off x="189689" y="842878"/>
            <a:ext cx="2210612" cy="34508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13800"/>
              <a:buFont typeface="Corbel"/>
              <a:buNone/>
            </a:pPr>
            <a:r>
              <a:rPr lang="en-GB" sz="13800"/>
              <a:t>1. </a:t>
            </a:r>
            <a:endParaRPr/>
          </a:p>
        </p:txBody>
      </p:sp>
      <p:sp>
        <p:nvSpPr>
          <p:cNvPr id="513" name="Google Shape;513;p19"/>
          <p:cNvSpPr txBox="1"/>
          <p:nvPr>
            <p:ph idx="1" type="body"/>
          </p:nvPr>
        </p:nvSpPr>
        <p:spPr>
          <a:xfrm>
            <a:off x="2901951" y="648081"/>
            <a:ext cx="5486400" cy="38404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GB" sz="2800"/>
              <a:t>Data with outlier VS dropped outlier</a:t>
            </a:r>
            <a:endParaRPr/>
          </a:p>
          <a:p>
            <a:pPr indent="0" lvl="0" marL="0" rtl="0" algn="l">
              <a:lnSpc>
                <a:spcPct val="90000"/>
              </a:lnSpc>
              <a:spcBef>
                <a:spcPts val="900"/>
              </a:spcBef>
              <a:spcAft>
                <a:spcPts val="0"/>
              </a:spcAft>
              <a:buSzPts val="2800"/>
              <a:buNone/>
            </a:pPr>
            <a:r>
              <a:rPr lang="en-GB" sz="2800"/>
              <a:t>Minmax scaling</a:t>
            </a:r>
            <a:endParaRPr/>
          </a:p>
          <a:p>
            <a:pPr indent="0" lvl="0" marL="0" rtl="0" algn="l">
              <a:lnSpc>
                <a:spcPct val="90000"/>
              </a:lnSpc>
              <a:spcBef>
                <a:spcPts val="900"/>
              </a:spcBef>
              <a:spcAft>
                <a:spcPts val="0"/>
              </a:spcAft>
              <a:buSzPts val="2800"/>
              <a:buNone/>
            </a:pPr>
            <a:r>
              <a:rPr lang="en-GB" sz="2800"/>
              <a:t>PCA</a:t>
            </a:r>
            <a:endParaRPr/>
          </a:p>
          <a:p>
            <a:pPr indent="0" lvl="0" marL="0" rtl="0" algn="l">
              <a:lnSpc>
                <a:spcPct val="90000"/>
              </a:lnSpc>
              <a:spcBef>
                <a:spcPts val="900"/>
              </a:spcBef>
              <a:spcAft>
                <a:spcPts val="0"/>
              </a:spcAft>
              <a:buSzPts val="2800"/>
              <a:buNone/>
            </a:pPr>
            <a:r>
              <a:rPr lang="en-GB" sz="2800"/>
              <a:t>K-Means</a:t>
            </a:r>
            <a:endParaRPr/>
          </a:p>
        </p:txBody>
      </p:sp>
      <p:pic>
        <p:nvPicPr>
          <p:cNvPr descr="Chevron arrows RTL" id="514" name="Google Shape;514;p19">
            <a:hlinkClick action="ppaction://hlinksldjump" r:id="rId3"/>
          </p:cNvPr>
          <p:cNvPicPr preferRelativeResize="0"/>
          <p:nvPr/>
        </p:nvPicPr>
        <p:blipFill rotWithShape="1">
          <a:blip r:embed="rId4">
            <a:alphaModFix/>
          </a:blip>
          <a:srcRect b="0" l="0" r="0" t="0"/>
          <a:stretch/>
        </p:blipFill>
        <p:spPr>
          <a:xfrm>
            <a:off x="189689" y="4595038"/>
            <a:ext cx="484667" cy="48466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20"/>
          <p:cNvSpPr txBox="1"/>
          <p:nvPr>
            <p:ph idx="4294967295" type="body"/>
          </p:nvPr>
        </p:nvSpPr>
        <p:spPr>
          <a:xfrm>
            <a:off x="1010094" y="3487359"/>
            <a:ext cx="6400799" cy="1560328"/>
          </a:xfrm>
          <a:prstGeom prst="rect">
            <a:avLst/>
          </a:prstGeom>
          <a:noFill/>
          <a:ln>
            <a:noFill/>
          </a:ln>
        </p:spPr>
        <p:txBody>
          <a:bodyPr anchorCtr="0" anchor="ctr" bIns="91425" lIns="91425" spcFirstLastPara="1" rIns="91425" wrap="square" tIns="91425">
            <a:normAutofit/>
          </a:bodyPr>
          <a:lstStyle/>
          <a:p>
            <a:pPr indent="0" lvl="0" marL="114300" rtl="0" algn="l">
              <a:lnSpc>
                <a:spcPct val="90000"/>
              </a:lnSpc>
              <a:spcBef>
                <a:spcPts val="0"/>
              </a:spcBef>
              <a:spcAft>
                <a:spcPts val="0"/>
              </a:spcAft>
              <a:buSzPts val="1800"/>
              <a:buNone/>
            </a:pPr>
            <a:r>
              <a:t/>
            </a:r>
            <a:endParaRPr/>
          </a:p>
          <a:p>
            <a:pPr indent="0" lvl="0" marL="114300" rtl="0" algn="l">
              <a:lnSpc>
                <a:spcPct val="90000"/>
              </a:lnSpc>
              <a:spcBef>
                <a:spcPts val="0"/>
              </a:spcBef>
              <a:spcAft>
                <a:spcPts val="0"/>
              </a:spcAft>
              <a:buSzPts val="1800"/>
              <a:buNone/>
            </a:pPr>
            <a:r>
              <a:rPr lang="en-GB"/>
              <a:t>Total variasi yang dapat dijelaskan dengan PC1 dan PC2 adalah : 63.65%</a:t>
            </a:r>
            <a:endParaRPr/>
          </a:p>
        </p:txBody>
      </p:sp>
      <p:pic>
        <p:nvPicPr>
          <p:cNvPr id="520" name="Google Shape;520;p20"/>
          <p:cNvPicPr preferRelativeResize="0"/>
          <p:nvPr/>
        </p:nvPicPr>
        <p:blipFill rotWithShape="1">
          <a:blip r:embed="rId3">
            <a:alphaModFix/>
          </a:blip>
          <a:srcRect b="0" l="0" r="0" t="0"/>
          <a:stretch/>
        </p:blipFill>
        <p:spPr>
          <a:xfrm>
            <a:off x="934050" y="1309700"/>
            <a:ext cx="5975824" cy="2676725"/>
          </a:xfrm>
          <a:prstGeom prst="rect">
            <a:avLst/>
          </a:prstGeom>
          <a:noFill/>
          <a:ln>
            <a:noFill/>
          </a:ln>
        </p:spPr>
      </p:pic>
      <p:sp>
        <p:nvSpPr>
          <p:cNvPr id="521" name="Google Shape;521;p20"/>
          <p:cNvSpPr txBox="1"/>
          <p:nvPr/>
        </p:nvSpPr>
        <p:spPr>
          <a:xfrm>
            <a:off x="467833" y="244549"/>
            <a:ext cx="8364467" cy="988828"/>
          </a:xfrm>
          <a:prstGeom prst="rect">
            <a:avLst/>
          </a:prstGeom>
          <a:noFill/>
          <a:ln>
            <a:noFill/>
          </a:ln>
        </p:spPr>
        <p:txBody>
          <a:bodyPr anchorCtr="0" anchor="t" bIns="91425" lIns="91425" spcFirstLastPara="1" rIns="91425" wrap="square" tIns="91425">
            <a:normAutofit fontScale="92500" lnSpcReduction="10000"/>
          </a:bodyPr>
          <a:lstStyle/>
          <a:p>
            <a:pPr indent="0" lvl="0" marL="0" marR="0" rtl="0" algn="l">
              <a:lnSpc>
                <a:spcPct val="90000"/>
              </a:lnSpc>
              <a:spcBef>
                <a:spcPts val="0"/>
              </a:spcBef>
              <a:spcAft>
                <a:spcPts val="0"/>
              </a:spcAft>
              <a:buClr>
                <a:srgbClr val="FFFFFF"/>
              </a:buClr>
              <a:buSzPct val="100000"/>
              <a:buFont typeface="Corbel"/>
              <a:buNone/>
            </a:pPr>
            <a:r>
              <a:rPr b="0" i="0" lang="en-GB" sz="3600" u="none" cap="none" strike="noStrike">
                <a:solidFill>
                  <a:srgbClr val="FFFFFF"/>
                </a:solidFill>
                <a:latin typeface="Corbel"/>
                <a:ea typeface="Corbel"/>
                <a:cs typeface="Corbel"/>
                <a:sym typeface="Corbel"/>
              </a:rPr>
              <a:t>PCA</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FFFFFF"/>
              </a:buClr>
              <a:buSzPct val="100000"/>
              <a:buFont typeface="Corbel"/>
              <a:buNone/>
            </a:pPr>
            <a:r>
              <a:rPr b="0" i="0" lang="en-GB" sz="3600" u="none" cap="none" strike="noStrike">
                <a:solidFill>
                  <a:srgbClr val="FFFFFF"/>
                </a:solidFill>
                <a:latin typeface="Corbel"/>
                <a:ea typeface="Corbel"/>
                <a:cs typeface="Corbel"/>
                <a:sym typeface="Corbel"/>
              </a:rPr>
              <a:t>With outlier</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1"/>
          <p:cNvSpPr txBox="1"/>
          <p:nvPr>
            <p:ph idx="4294967295" type="body"/>
          </p:nvPr>
        </p:nvSpPr>
        <p:spPr>
          <a:xfrm>
            <a:off x="1010094" y="3487359"/>
            <a:ext cx="6400799" cy="1560328"/>
          </a:xfrm>
          <a:prstGeom prst="rect">
            <a:avLst/>
          </a:prstGeom>
          <a:noFill/>
          <a:ln>
            <a:noFill/>
          </a:ln>
        </p:spPr>
        <p:txBody>
          <a:bodyPr anchorCtr="0" anchor="ctr" bIns="91425" lIns="91425" spcFirstLastPara="1" rIns="91425" wrap="square" tIns="91425">
            <a:normAutofit/>
          </a:bodyPr>
          <a:lstStyle/>
          <a:p>
            <a:pPr indent="0" lvl="0" marL="114300" rtl="0" algn="l">
              <a:lnSpc>
                <a:spcPct val="90000"/>
              </a:lnSpc>
              <a:spcBef>
                <a:spcPts val="0"/>
              </a:spcBef>
              <a:spcAft>
                <a:spcPts val="0"/>
              </a:spcAft>
              <a:buSzPts val="1800"/>
              <a:buNone/>
            </a:pPr>
            <a:r>
              <a:t/>
            </a:r>
            <a:endParaRPr/>
          </a:p>
          <a:p>
            <a:pPr indent="0" lvl="0" marL="114300" rtl="0" algn="l">
              <a:lnSpc>
                <a:spcPct val="90000"/>
              </a:lnSpc>
              <a:spcBef>
                <a:spcPts val="0"/>
              </a:spcBef>
              <a:spcAft>
                <a:spcPts val="0"/>
              </a:spcAft>
              <a:buSzPts val="1800"/>
              <a:buNone/>
            </a:pPr>
            <a:r>
              <a:rPr lang="en-GB"/>
              <a:t>Total variasi yang dapat dijelaskan dengan PC1 dan PC2 adalah : 70.26%</a:t>
            </a:r>
            <a:endParaRPr/>
          </a:p>
        </p:txBody>
      </p:sp>
      <p:sp>
        <p:nvSpPr>
          <p:cNvPr id="527" name="Google Shape;527;p21"/>
          <p:cNvSpPr txBox="1"/>
          <p:nvPr/>
        </p:nvSpPr>
        <p:spPr>
          <a:xfrm>
            <a:off x="467833" y="244549"/>
            <a:ext cx="8364467" cy="988828"/>
          </a:xfrm>
          <a:prstGeom prst="rect">
            <a:avLst/>
          </a:prstGeom>
          <a:noFill/>
          <a:ln>
            <a:noFill/>
          </a:ln>
        </p:spPr>
        <p:txBody>
          <a:bodyPr anchorCtr="0" anchor="t" bIns="91425" lIns="91425" spcFirstLastPara="1" rIns="91425" wrap="square" tIns="91425">
            <a:normAutofit fontScale="92500" lnSpcReduction="10000"/>
          </a:bodyPr>
          <a:lstStyle/>
          <a:p>
            <a:pPr indent="0" lvl="0" marL="0" marR="0" rtl="0" algn="l">
              <a:lnSpc>
                <a:spcPct val="90000"/>
              </a:lnSpc>
              <a:spcBef>
                <a:spcPts val="0"/>
              </a:spcBef>
              <a:spcAft>
                <a:spcPts val="0"/>
              </a:spcAft>
              <a:buClr>
                <a:srgbClr val="FFFFFF"/>
              </a:buClr>
              <a:buSzPct val="100000"/>
              <a:buFont typeface="Corbel"/>
              <a:buNone/>
            </a:pPr>
            <a:r>
              <a:rPr b="0" i="0" lang="en-GB" sz="3600" u="none" cap="none" strike="noStrike">
                <a:solidFill>
                  <a:srgbClr val="FFFFFF"/>
                </a:solidFill>
                <a:latin typeface="Corbel"/>
                <a:ea typeface="Corbel"/>
                <a:cs typeface="Corbel"/>
                <a:sym typeface="Corbel"/>
              </a:rPr>
              <a:t>PCA</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FFFFFF"/>
              </a:buClr>
              <a:buSzPct val="100000"/>
              <a:buFont typeface="Corbel"/>
              <a:buNone/>
            </a:pPr>
            <a:r>
              <a:rPr b="0" i="0" lang="en-GB" sz="3600" u="none" cap="none" strike="noStrike">
                <a:solidFill>
                  <a:srgbClr val="FFFFFF"/>
                </a:solidFill>
                <a:latin typeface="Corbel"/>
                <a:ea typeface="Corbel"/>
                <a:cs typeface="Corbel"/>
                <a:sym typeface="Corbel"/>
              </a:rPr>
              <a:t>Dropped outlier</a:t>
            </a:r>
            <a:endParaRPr b="0" i="0" sz="1400" u="none" cap="none" strike="noStrike">
              <a:solidFill>
                <a:srgbClr val="000000"/>
              </a:solidFill>
              <a:latin typeface="Arial"/>
              <a:ea typeface="Arial"/>
              <a:cs typeface="Arial"/>
              <a:sym typeface="Arial"/>
            </a:endParaRPr>
          </a:p>
        </p:txBody>
      </p:sp>
      <p:pic>
        <p:nvPicPr>
          <p:cNvPr id="528" name="Google Shape;528;p21"/>
          <p:cNvPicPr preferRelativeResize="0"/>
          <p:nvPr/>
        </p:nvPicPr>
        <p:blipFill rotWithShape="1">
          <a:blip r:embed="rId3">
            <a:alphaModFix/>
          </a:blip>
          <a:srcRect b="0" l="0" r="0" t="0"/>
          <a:stretch/>
        </p:blipFill>
        <p:spPr>
          <a:xfrm>
            <a:off x="1010094" y="1468946"/>
            <a:ext cx="5893520" cy="26398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pic>
        <p:nvPicPr>
          <p:cNvPr id="533" name="Google Shape;533;p22"/>
          <p:cNvPicPr preferRelativeResize="0"/>
          <p:nvPr/>
        </p:nvPicPr>
        <p:blipFill rotWithShape="1">
          <a:blip r:embed="rId3">
            <a:alphaModFix/>
          </a:blip>
          <a:srcRect b="0" l="0" r="0" t="0"/>
          <a:stretch/>
        </p:blipFill>
        <p:spPr>
          <a:xfrm>
            <a:off x="118738" y="1381465"/>
            <a:ext cx="4447389" cy="2318665"/>
          </a:xfrm>
          <a:prstGeom prst="rect">
            <a:avLst/>
          </a:prstGeom>
          <a:noFill/>
          <a:ln>
            <a:noFill/>
          </a:ln>
        </p:spPr>
      </p:pic>
      <p:sp>
        <p:nvSpPr>
          <p:cNvPr id="534" name="Google Shape;534;p22"/>
          <p:cNvSpPr txBox="1"/>
          <p:nvPr/>
        </p:nvSpPr>
        <p:spPr>
          <a:xfrm>
            <a:off x="467833" y="244548"/>
            <a:ext cx="8364467" cy="1005555"/>
          </a:xfrm>
          <a:prstGeom prst="rect">
            <a:avLst/>
          </a:prstGeom>
          <a:noFill/>
          <a:ln>
            <a:noFill/>
          </a:ln>
        </p:spPr>
        <p:txBody>
          <a:bodyPr anchorCtr="0" anchor="t" bIns="91425" lIns="91425" spcFirstLastPara="1" rIns="91425" wrap="square" tIns="91425">
            <a:normAutofit fontScale="92500" lnSpcReduction="10000"/>
          </a:bodyPr>
          <a:lstStyle/>
          <a:p>
            <a:pPr indent="0" lvl="0" marL="0" marR="0" rtl="0" algn="l">
              <a:lnSpc>
                <a:spcPct val="90000"/>
              </a:lnSpc>
              <a:spcBef>
                <a:spcPts val="0"/>
              </a:spcBef>
              <a:spcAft>
                <a:spcPts val="0"/>
              </a:spcAft>
              <a:buClr>
                <a:srgbClr val="FFFFFF"/>
              </a:buClr>
              <a:buSzPct val="100000"/>
              <a:buFont typeface="Corbel"/>
              <a:buNone/>
            </a:pPr>
            <a:r>
              <a:rPr b="0" i="0" lang="en-GB" sz="3600" u="none" cap="none" strike="noStrike">
                <a:solidFill>
                  <a:srgbClr val="FFFFFF"/>
                </a:solidFill>
                <a:latin typeface="Corbel"/>
                <a:ea typeface="Corbel"/>
                <a:cs typeface="Corbel"/>
                <a:sym typeface="Corbel"/>
              </a:rPr>
              <a:t>K-Means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FFFFFF"/>
              </a:buClr>
              <a:buSzPct val="100000"/>
              <a:buFont typeface="Corbel"/>
              <a:buNone/>
            </a:pPr>
            <a:r>
              <a:rPr b="0" i="0" lang="en-GB" sz="3600" u="none" cap="none" strike="noStrike">
                <a:solidFill>
                  <a:srgbClr val="FFFFFF"/>
                </a:solidFill>
                <a:latin typeface="Corbel"/>
                <a:ea typeface="Corbel"/>
                <a:cs typeface="Corbel"/>
                <a:sym typeface="Corbel"/>
              </a:rPr>
              <a:t>With outlier</a:t>
            </a:r>
            <a:endParaRPr b="0" i="0" sz="1400" u="none" cap="none" strike="noStrike">
              <a:solidFill>
                <a:srgbClr val="000000"/>
              </a:solidFill>
              <a:latin typeface="Arial"/>
              <a:ea typeface="Arial"/>
              <a:cs typeface="Arial"/>
              <a:sym typeface="Arial"/>
            </a:endParaRPr>
          </a:p>
        </p:txBody>
      </p:sp>
      <p:sp>
        <p:nvSpPr>
          <p:cNvPr id="535" name="Google Shape;535;p22"/>
          <p:cNvSpPr txBox="1"/>
          <p:nvPr/>
        </p:nvSpPr>
        <p:spPr>
          <a:xfrm>
            <a:off x="606056" y="3504683"/>
            <a:ext cx="8226244" cy="1755775"/>
          </a:xfrm>
          <a:prstGeom prst="rect">
            <a:avLst/>
          </a:prstGeom>
          <a:noFill/>
          <a:ln>
            <a:noFill/>
          </a:ln>
        </p:spPr>
        <p:txBody>
          <a:bodyPr anchorCtr="0" anchor="ctr" bIns="91425" lIns="91425" spcFirstLastPara="1" rIns="91425" wrap="square" tIns="91425">
            <a:normAutofit/>
          </a:bodyPr>
          <a:lstStyle/>
          <a:p>
            <a:pPr indent="0" lvl="0" marL="114300" marR="0" rtl="0" algn="l">
              <a:lnSpc>
                <a:spcPct val="90000"/>
              </a:lnSpc>
              <a:spcBef>
                <a:spcPts val="0"/>
              </a:spcBef>
              <a:spcAft>
                <a:spcPts val="0"/>
              </a:spcAft>
              <a:buClr>
                <a:schemeClr val="accent1"/>
              </a:buClr>
              <a:buSzPts val="1800"/>
              <a:buFont typeface="Noto Sans Symbols"/>
              <a:buNone/>
            </a:pPr>
            <a:r>
              <a:rPr b="0" i="0" lang="en-GB" sz="1500" u="none" cap="none" strike="noStrike">
                <a:solidFill>
                  <a:srgbClr val="E4DEDB"/>
                </a:solidFill>
                <a:latin typeface="Corbel"/>
                <a:ea typeface="Corbel"/>
                <a:cs typeface="Corbel"/>
                <a:sym typeface="Corbel"/>
              </a:rPr>
              <a:t>K cluster yang dipilih adalah 3 karena penurunan inertia ke 4 sudah tidak signifikan, serta nilai silhouette score paling tinggi (0.58)</a:t>
            </a:r>
            <a:endParaRPr b="0" i="0" sz="1400" u="none" cap="none" strike="noStrike">
              <a:solidFill>
                <a:srgbClr val="000000"/>
              </a:solidFill>
              <a:latin typeface="Arial"/>
              <a:ea typeface="Arial"/>
              <a:cs typeface="Arial"/>
              <a:sym typeface="Arial"/>
            </a:endParaRPr>
          </a:p>
        </p:txBody>
      </p:sp>
      <p:pic>
        <p:nvPicPr>
          <p:cNvPr id="536" name="Google Shape;536;p22"/>
          <p:cNvPicPr preferRelativeResize="0"/>
          <p:nvPr/>
        </p:nvPicPr>
        <p:blipFill rotWithShape="1">
          <a:blip r:embed="rId4">
            <a:alphaModFix/>
          </a:blip>
          <a:srcRect b="0" l="0" r="0" t="0"/>
          <a:stretch/>
        </p:blipFill>
        <p:spPr>
          <a:xfrm>
            <a:off x="4812451" y="1381465"/>
            <a:ext cx="4019849" cy="236042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23"/>
          <p:cNvSpPr txBox="1"/>
          <p:nvPr/>
        </p:nvSpPr>
        <p:spPr>
          <a:xfrm>
            <a:off x="467833" y="244548"/>
            <a:ext cx="8364467" cy="999461"/>
          </a:xfrm>
          <a:prstGeom prst="rect">
            <a:avLst/>
          </a:prstGeom>
          <a:noFill/>
          <a:ln>
            <a:noFill/>
          </a:ln>
        </p:spPr>
        <p:txBody>
          <a:bodyPr anchorCtr="0" anchor="t" bIns="91425" lIns="91425" spcFirstLastPara="1" rIns="91425" wrap="square" tIns="91425">
            <a:normAutofit fontScale="92500" lnSpcReduction="10000"/>
          </a:bodyPr>
          <a:lstStyle/>
          <a:p>
            <a:pPr indent="0" lvl="0" marL="0" marR="0" rtl="0" algn="l">
              <a:lnSpc>
                <a:spcPct val="90000"/>
              </a:lnSpc>
              <a:spcBef>
                <a:spcPts val="0"/>
              </a:spcBef>
              <a:spcAft>
                <a:spcPts val="0"/>
              </a:spcAft>
              <a:buClr>
                <a:srgbClr val="FFFFFF"/>
              </a:buClr>
              <a:buSzPct val="100000"/>
              <a:buFont typeface="Corbel"/>
              <a:buNone/>
            </a:pPr>
            <a:r>
              <a:rPr b="0" i="0" lang="en-GB" sz="3600" u="none" cap="none" strike="noStrike">
                <a:solidFill>
                  <a:srgbClr val="FFFFFF"/>
                </a:solidFill>
                <a:latin typeface="Corbel"/>
                <a:ea typeface="Corbel"/>
                <a:cs typeface="Corbel"/>
                <a:sym typeface="Corbel"/>
              </a:rPr>
              <a:t>K-Means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FFFFFF"/>
              </a:buClr>
              <a:buSzPct val="100000"/>
              <a:buFont typeface="Corbel"/>
              <a:buNone/>
            </a:pPr>
            <a:r>
              <a:rPr b="0" i="0" lang="en-GB" sz="3600" u="none" cap="none" strike="noStrike">
                <a:solidFill>
                  <a:srgbClr val="FFFFFF"/>
                </a:solidFill>
                <a:latin typeface="Corbel"/>
                <a:ea typeface="Corbel"/>
                <a:cs typeface="Corbel"/>
                <a:sym typeface="Corbel"/>
              </a:rPr>
              <a:t>Dropped outlier</a:t>
            </a:r>
            <a:endParaRPr b="0" i="0" sz="1400" u="none" cap="none" strike="noStrike">
              <a:solidFill>
                <a:srgbClr val="000000"/>
              </a:solidFill>
              <a:latin typeface="Arial"/>
              <a:ea typeface="Arial"/>
              <a:cs typeface="Arial"/>
              <a:sym typeface="Arial"/>
            </a:endParaRPr>
          </a:p>
        </p:txBody>
      </p:sp>
      <p:sp>
        <p:nvSpPr>
          <p:cNvPr id="542" name="Google Shape;542;p23"/>
          <p:cNvSpPr txBox="1"/>
          <p:nvPr/>
        </p:nvSpPr>
        <p:spPr>
          <a:xfrm>
            <a:off x="606057" y="3387725"/>
            <a:ext cx="8226244" cy="1755775"/>
          </a:xfrm>
          <a:prstGeom prst="rect">
            <a:avLst/>
          </a:prstGeom>
          <a:noFill/>
          <a:ln>
            <a:noFill/>
          </a:ln>
        </p:spPr>
        <p:txBody>
          <a:bodyPr anchorCtr="0" anchor="ctr" bIns="91425" lIns="91425" spcFirstLastPara="1" rIns="91425" wrap="square" tIns="91425">
            <a:normAutofit/>
          </a:bodyPr>
          <a:lstStyle/>
          <a:p>
            <a:pPr indent="0" lvl="0" marL="114300" marR="0" rtl="0" algn="l">
              <a:lnSpc>
                <a:spcPct val="90000"/>
              </a:lnSpc>
              <a:spcBef>
                <a:spcPts val="0"/>
              </a:spcBef>
              <a:spcAft>
                <a:spcPts val="0"/>
              </a:spcAft>
              <a:buClr>
                <a:schemeClr val="accent1"/>
              </a:buClr>
              <a:buSzPts val="1800"/>
              <a:buFont typeface="Noto Sans Symbols"/>
              <a:buNone/>
            </a:pPr>
            <a:r>
              <a:rPr b="0" i="0" lang="en-GB" sz="1500" u="none" cap="none" strike="noStrike">
                <a:solidFill>
                  <a:srgbClr val="E4DEDB"/>
                </a:solidFill>
                <a:latin typeface="Corbel"/>
                <a:ea typeface="Corbel"/>
                <a:cs typeface="Corbel"/>
                <a:sym typeface="Corbel"/>
              </a:rPr>
              <a:t>K cluster yang dipilih adalah 3 karena penurunan inertia ke 4 sudah tidak signifikan, serta nilai silhouette score paling tinggi (0.60)</a:t>
            </a:r>
            <a:endParaRPr b="0" i="0" sz="1400" u="none" cap="none" strike="noStrike">
              <a:solidFill>
                <a:srgbClr val="000000"/>
              </a:solidFill>
              <a:latin typeface="Arial"/>
              <a:ea typeface="Arial"/>
              <a:cs typeface="Arial"/>
              <a:sym typeface="Arial"/>
            </a:endParaRPr>
          </a:p>
        </p:txBody>
      </p:sp>
      <p:pic>
        <p:nvPicPr>
          <p:cNvPr id="543" name="Google Shape;543;p23"/>
          <p:cNvPicPr preferRelativeResize="0"/>
          <p:nvPr/>
        </p:nvPicPr>
        <p:blipFill rotWithShape="1">
          <a:blip r:embed="rId3">
            <a:alphaModFix/>
          </a:blip>
          <a:srcRect b="0" l="0" r="0" t="0"/>
          <a:stretch/>
        </p:blipFill>
        <p:spPr>
          <a:xfrm>
            <a:off x="153050" y="1361311"/>
            <a:ext cx="4566128" cy="2380570"/>
          </a:xfrm>
          <a:prstGeom prst="rect">
            <a:avLst/>
          </a:prstGeom>
          <a:noFill/>
          <a:ln>
            <a:noFill/>
          </a:ln>
        </p:spPr>
      </p:pic>
      <p:pic>
        <p:nvPicPr>
          <p:cNvPr id="544" name="Google Shape;544;p23"/>
          <p:cNvPicPr preferRelativeResize="0"/>
          <p:nvPr/>
        </p:nvPicPr>
        <p:blipFill rotWithShape="1">
          <a:blip r:embed="rId4">
            <a:alphaModFix/>
          </a:blip>
          <a:srcRect b="0" l="0" r="0" t="0"/>
          <a:stretch/>
        </p:blipFill>
        <p:spPr>
          <a:xfrm>
            <a:off x="4778151" y="1381465"/>
            <a:ext cx="4054149" cy="238057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pic>
        <p:nvPicPr>
          <p:cNvPr id="549" name="Google Shape;549;p24"/>
          <p:cNvPicPr preferRelativeResize="0"/>
          <p:nvPr/>
        </p:nvPicPr>
        <p:blipFill rotWithShape="1">
          <a:blip r:embed="rId3">
            <a:alphaModFix/>
          </a:blip>
          <a:srcRect b="0" l="0" r="0" t="0"/>
          <a:stretch/>
        </p:blipFill>
        <p:spPr>
          <a:xfrm>
            <a:off x="4171558" y="669850"/>
            <a:ext cx="4490810" cy="4221127"/>
          </a:xfrm>
          <a:prstGeom prst="rect">
            <a:avLst/>
          </a:prstGeom>
          <a:noFill/>
          <a:ln>
            <a:noFill/>
          </a:ln>
        </p:spPr>
      </p:pic>
      <p:grpSp>
        <p:nvGrpSpPr>
          <p:cNvPr id="550" name="Google Shape;550;p24"/>
          <p:cNvGrpSpPr/>
          <p:nvPr/>
        </p:nvGrpSpPr>
        <p:grpSpPr>
          <a:xfrm>
            <a:off x="1192468" y="1171788"/>
            <a:ext cx="1693685" cy="3387371"/>
            <a:chOff x="512352" y="2207"/>
            <a:chExt cx="1693685" cy="3387371"/>
          </a:xfrm>
        </p:grpSpPr>
        <p:sp>
          <p:nvSpPr>
            <p:cNvPr id="551" name="Google Shape;551;p24"/>
            <p:cNvSpPr/>
            <p:nvPr/>
          </p:nvSpPr>
          <p:spPr>
            <a:xfrm>
              <a:off x="512352" y="2207"/>
              <a:ext cx="1693685" cy="1016211"/>
            </a:xfrm>
            <a:prstGeom prst="rect">
              <a:avLst/>
            </a:prstGeom>
            <a:solidFill>
              <a:srgbClr val="93B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24"/>
            <p:cNvSpPr txBox="1"/>
            <p:nvPr/>
          </p:nvSpPr>
          <p:spPr>
            <a:xfrm>
              <a:off x="512352" y="2207"/>
              <a:ext cx="1693685" cy="1016211"/>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orbel"/>
                <a:buNone/>
              </a:pPr>
              <a:r>
                <a:rPr b="0" i="0" lang="en-GB" sz="1800" u="none" cap="none" strike="noStrike">
                  <a:solidFill>
                    <a:schemeClr val="lt1"/>
                  </a:solidFill>
                  <a:latin typeface="Corbel"/>
                  <a:ea typeface="Corbel"/>
                  <a:cs typeface="Corbel"/>
                  <a:sym typeface="Corbel"/>
                </a:rPr>
                <a:t>Cluster 0 : 2718</a:t>
              </a:r>
              <a:endParaRPr b="0" i="0" sz="1800" u="none" cap="none" strike="noStrike">
                <a:solidFill>
                  <a:schemeClr val="lt1"/>
                </a:solidFill>
                <a:latin typeface="Corbel"/>
                <a:ea typeface="Corbel"/>
                <a:cs typeface="Corbel"/>
                <a:sym typeface="Corbel"/>
              </a:endParaRPr>
            </a:p>
          </p:txBody>
        </p:sp>
        <p:sp>
          <p:nvSpPr>
            <p:cNvPr id="553" name="Google Shape;553;p24"/>
            <p:cNvSpPr/>
            <p:nvPr/>
          </p:nvSpPr>
          <p:spPr>
            <a:xfrm>
              <a:off x="512352" y="1187787"/>
              <a:ext cx="1693685" cy="1016211"/>
            </a:xfrm>
            <a:prstGeom prst="rect">
              <a:avLst/>
            </a:prstGeom>
            <a:solidFill>
              <a:srgbClr val="93B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24"/>
            <p:cNvSpPr txBox="1"/>
            <p:nvPr/>
          </p:nvSpPr>
          <p:spPr>
            <a:xfrm>
              <a:off x="512352" y="1187787"/>
              <a:ext cx="1693685" cy="1016211"/>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orbel"/>
                <a:buNone/>
              </a:pPr>
              <a:r>
                <a:rPr b="0" i="0" lang="en-GB" sz="1800" u="none" cap="none" strike="noStrike">
                  <a:solidFill>
                    <a:schemeClr val="lt1"/>
                  </a:solidFill>
                  <a:latin typeface="Corbel"/>
                  <a:ea typeface="Corbel"/>
                  <a:cs typeface="Corbel"/>
                  <a:sym typeface="Corbel"/>
                </a:rPr>
                <a:t>Cluster 1 : 4709 </a:t>
              </a:r>
              <a:endParaRPr b="0" i="0" sz="1800" u="none" cap="none" strike="noStrike">
                <a:solidFill>
                  <a:schemeClr val="lt1"/>
                </a:solidFill>
                <a:latin typeface="Corbel"/>
                <a:ea typeface="Corbel"/>
                <a:cs typeface="Corbel"/>
                <a:sym typeface="Corbel"/>
              </a:endParaRPr>
            </a:p>
          </p:txBody>
        </p:sp>
        <p:sp>
          <p:nvSpPr>
            <p:cNvPr id="555" name="Google Shape;555;p24"/>
            <p:cNvSpPr/>
            <p:nvPr/>
          </p:nvSpPr>
          <p:spPr>
            <a:xfrm>
              <a:off x="512352" y="2373367"/>
              <a:ext cx="1693685" cy="1016211"/>
            </a:xfrm>
            <a:prstGeom prst="rect">
              <a:avLst/>
            </a:prstGeom>
            <a:solidFill>
              <a:srgbClr val="93B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24"/>
            <p:cNvSpPr txBox="1"/>
            <p:nvPr/>
          </p:nvSpPr>
          <p:spPr>
            <a:xfrm>
              <a:off x="512352" y="2373367"/>
              <a:ext cx="1693685" cy="1016211"/>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orbel"/>
                <a:buNone/>
              </a:pPr>
              <a:r>
                <a:rPr b="0" i="0" lang="en-GB" sz="1800" u="none" cap="none" strike="noStrike">
                  <a:solidFill>
                    <a:schemeClr val="lt1"/>
                  </a:solidFill>
                  <a:latin typeface="Corbel"/>
                  <a:ea typeface="Corbel"/>
                  <a:cs typeface="Corbel"/>
                  <a:sym typeface="Corbel"/>
                </a:rPr>
                <a:t>Cluster 2 : 1523</a:t>
              </a:r>
              <a:endParaRPr b="0" i="0" sz="1800" u="none" cap="none" strike="noStrike">
                <a:solidFill>
                  <a:schemeClr val="lt1"/>
                </a:solidFill>
                <a:latin typeface="Corbel"/>
                <a:ea typeface="Corbel"/>
                <a:cs typeface="Corbel"/>
                <a:sym typeface="Corbel"/>
              </a:endParaRPr>
            </a:p>
          </p:txBody>
        </p:sp>
      </p:grpSp>
      <p:sp>
        <p:nvSpPr>
          <p:cNvPr id="557" name="Google Shape;557;p24"/>
          <p:cNvSpPr txBox="1"/>
          <p:nvPr/>
        </p:nvSpPr>
        <p:spPr>
          <a:xfrm>
            <a:off x="308345" y="170120"/>
            <a:ext cx="8364467" cy="999461"/>
          </a:xfrm>
          <a:prstGeom prst="rect">
            <a:avLst/>
          </a:prstGeom>
          <a:noFill/>
          <a:ln>
            <a:noFill/>
          </a:ln>
        </p:spPr>
        <p:txBody>
          <a:bodyPr anchorCtr="0" anchor="t" bIns="91425" lIns="91425" spcFirstLastPara="1" rIns="91425" wrap="square" tIns="91425">
            <a:normAutofit/>
          </a:bodyPr>
          <a:lstStyle/>
          <a:p>
            <a:pPr indent="0" lvl="0" marL="0" marR="0" rtl="0" algn="l">
              <a:lnSpc>
                <a:spcPct val="90000"/>
              </a:lnSpc>
              <a:spcBef>
                <a:spcPts val="0"/>
              </a:spcBef>
              <a:spcAft>
                <a:spcPts val="0"/>
              </a:spcAft>
              <a:buClr>
                <a:srgbClr val="FFFFFF"/>
              </a:buClr>
              <a:buSzPts val="3600"/>
              <a:buFont typeface="Corbel"/>
              <a:buNone/>
            </a:pPr>
            <a:r>
              <a:rPr b="0" i="0" lang="en-GB" sz="3600" u="none" cap="none" strike="noStrike">
                <a:solidFill>
                  <a:srgbClr val="FFFFFF"/>
                </a:solidFill>
                <a:latin typeface="Corbel"/>
                <a:ea typeface="Corbel"/>
                <a:cs typeface="Corbel"/>
                <a:sym typeface="Corbel"/>
              </a:rPr>
              <a:t>Cluster with outlier</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848374" y="1921350"/>
            <a:ext cx="8124900" cy="1300800"/>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rgbClr val="FFFFFF"/>
              </a:buClr>
              <a:buSzPts val="3600"/>
              <a:buFont typeface="Corbel"/>
              <a:buNone/>
            </a:pPr>
            <a:r>
              <a:rPr lang="en-GB" sz="4000"/>
              <a:t>Problem Statement</a:t>
            </a:r>
            <a:endParaRPr sz="4000"/>
          </a:p>
        </p:txBody>
      </p:sp>
      <p:pic>
        <p:nvPicPr>
          <p:cNvPr descr="Chevron arrows RTL" id="117" name="Google Shape;117;p3">
            <a:hlinkClick action="ppaction://hlinksldjump" r:id="rId3"/>
          </p:cNvPr>
          <p:cNvPicPr preferRelativeResize="0"/>
          <p:nvPr/>
        </p:nvPicPr>
        <p:blipFill rotWithShape="1">
          <a:blip r:embed="rId4">
            <a:alphaModFix/>
          </a:blip>
          <a:srcRect b="0" l="0" r="0" t="0"/>
          <a:stretch/>
        </p:blipFill>
        <p:spPr>
          <a:xfrm>
            <a:off x="166577" y="4042588"/>
            <a:ext cx="529412" cy="52941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grpSp>
        <p:nvGrpSpPr>
          <p:cNvPr id="562" name="Google Shape;562;p25"/>
          <p:cNvGrpSpPr/>
          <p:nvPr/>
        </p:nvGrpSpPr>
        <p:grpSpPr>
          <a:xfrm>
            <a:off x="1212238" y="1171788"/>
            <a:ext cx="1693685" cy="3387371"/>
            <a:chOff x="512352" y="2207"/>
            <a:chExt cx="1693685" cy="3387371"/>
          </a:xfrm>
        </p:grpSpPr>
        <p:sp>
          <p:nvSpPr>
            <p:cNvPr id="563" name="Google Shape;563;p25"/>
            <p:cNvSpPr/>
            <p:nvPr/>
          </p:nvSpPr>
          <p:spPr>
            <a:xfrm>
              <a:off x="512352" y="2207"/>
              <a:ext cx="1693685" cy="1016211"/>
            </a:xfrm>
            <a:prstGeom prst="rect">
              <a:avLst/>
            </a:prstGeom>
            <a:solidFill>
              <a:srgbClr val="93B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25"/>
            <p:cNvSpPr txBox="1"/>
            <p:nvPr/>
          </p:nvSpPr>
          <p:spPr>
            <a:xfrm>
              <a:off x="512352" y="2207"/>
              <a:ext cx="1693685" cy="1016211"/>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orbel"/>
                <a:buNone/>
              </a:pPr>
              <a:r>
                <a:rPr b="0" i="0" lang="en-GB" sz="1800" u="none" cap="none" strike="noStrike">
                  <a:solidFill>
                    <a:schemeClr val="lt1"/>
                  </a:solidFill>
                  <a:latin typeface="Corbel"/>
                  <a:ea typeface="Corbel"/>
                  <a:cs typeface="Corbel"/>
                  <a:sym typeface="Corbel"/>
                </a:rPr>
                <a:t>Cluster 0 : 3940</a:t>
              </a:r>
              <a:endParaRPr b="0" i="0" sz="1800" u="none" cap="none" strike="noStrike">
                <a:solidFill>
                  <a:schemeClr val="lt1"/>
                </a:solidFill>
                <a:latin typeface="Corbel"/>
                <a:ea typeface="Corbel"/>
                <a:cs typeface="Corbel"/>
                <a:sym typeface="Corbel"/>
              </a:endParaRPr>
            </a:p>
          </p:txBody>
        </p:sp>
        <p:sp>
          <p:nvSpPr>
            <p:cNvPr id="565" name="Google Shape;565;p25"/>
            <p:cNvSpPr/>
            <p:nvPr/>
          </p:nvSpPr>
          <p:spPr>
            <a:xfrm>
              <a:off x="512352" y="1187787"/>
              <a:ext cx="1693685" cy="1016211"/>
            </a:xfrm>
            <a:prstGeom prst="rect">
              <a:avLst/>
            </a:prstGeom>
            <a:solidFill>
              <a:srgbClr val="93B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25"/>
            <p:cNvSpPr txBox="1"/>
            <p:nvPr/>
          </p:nvSpPr>
          <p:spPr>
            <a:xfrm>
              <a:off x="512352" y="1187787"/>
              <a:ext cx="1693685" cy="1016211"/>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orbel"/>
                <a:buNone/>
              </a:pPr>
              <a:r>
                <a:rPr b="0" i="0" lang="en-GB" sz="1800" u="none" cap="none" strike="noStrike">
                  <a:solidFill>
                    <a:schemeClr val="lt1"/>
                  </a:solidFill>
                  <a:latin typeface="Corbel"/>
                  <a:ea typeface="Corbel"/>
                  <a:cs typeface="Corbel"/>
                  <a:sym typeface="Corbel"/>
                </a:rPr>
                <a:t>Cluster 1 : 2384 </a:t>
              </a:r>
              <a:endParaRPr b="0" i="0" sz="1800" u="none" cap="none" strike="noStrike">
                <a:solidFill>
                  <a:schemeClr val="lt1"/>
                </a:solidFill>
                <a:latin typeface="Corbel"/>
                <a:ea typeface="Corbel"/>
                <a:cs typeface="Corbel"/>
                <a:sym typeface="Corbel"/>
              </a:endParaRPr>
            </a:p>
          </p:txBody>
        </p:sp>
        <p:sp>
          <p:nvSpPr>
            <p:cNvPr id="567" name="Google Shape;567;p25"/>
            <p:cNvSpPr/>
            <p:nvPr/>
          </p:nvSpPr>
          <p:spPr>
            <a:xfrm>
              <a:off x="512352" y="2373367"/>
              <a:ext cx="1693685" cy="1016211"/>
            </a:xfrm>
            <a:prstGeom prst="rect">
              <a:avLst/>
            </a:prstGeom>
            <a:solidFill>
              <a:srgbClr val="93B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25"/>
            <p:cNvSpPr txBox="1"/>
            <p:nvPr/>
          </p:nvSpPr>
          <p:spPr>
            <a:xfrm>
              <a:off x="512352" y="2373367"/>
              <a:ext cx="1693685" cy="1016211"/>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orbel"/>
                <a:buNone/>
              </a:pPr>
              <a:r>
                <a:rPr b="0" i="0" lang="en-GB" sz="1800" u="none" cap="none" strike="noStrike">
                  <a:solidFill>
                    <a:schemeClr val="lt1"/>
                  </a:solidFill>
                  <a:latin typeface="Corbel"/>
                  <a:ea typeface="Corbel"/>
                  <a:cs typeface="Corbel"/>
                  <a:sym typeface="Corbel"/>
                </a:rPr>
                <a:t>Cluster 2 : 1110</a:t>
              </a:r>
              <a:endParaRPr b="0" i="0" sz="1800" u="none" cap="none" strike="noStrike">
                <a:solidFill>
                  <a:schemeClr val="lt1"/>
                </a:solidFill>
                <a:latin typeface="Corbel"/>
                <a:ea typeface="Corbel"/>
                <a:cs typeface="Corbel"/>
                <a:sym typeface="Corbel"/>
              </a:endParaRPr>
            </a:p>
          </p:txBody>
        </p:sp>
      </p:grpSp>
      <p:pic>
        <p:nvPicPr>
          <p:cNvPr id="569" name="Google Shape;569;p25"/>
          <p:cNvPicPr preferRelativeResize="0"/>
          <p:nvPr/>
        </p:nvPicPr>
        <p:blipFill rotWithShape="1">
          <a:blip r:embed="rId3">
            <a:alphaModFix/>
          </a:blip>
          <a:srcRect b="0" l="0" r="0" t="0"/>
          <a:stretch/>
        </p:blipFill>
        <p:spPr>
          <a:xfrm>
            <a:off x="4276260" y="669850"/>
            <a:ext cx="4396552" cy="4178595"/>
          </a:xfrm>
          <a:prstGeom prst="rect">
            <a:avLst/>
          </a:prstGeom>
          <a:noFill/>
          <a:ln>
            <a:noFill/>
          </a:ln>
        </p:spPr>
      </p:pic>
      <p:sp>
        <p:nvSpPr>
          <p:cNvPr id="570" name="Google Shape;570;p25"/>
          <p:cNvSpPr txBox="1"/>
          <p:nvPr/>
        </p:nvSpPr>
        <p:spPr>
          <a:xfrm>
            <a:off x="308345" y="170120"/>
            <a:ext cx="8364467" cy="999461"/>
          </a:xfrm>
          <a:prstGeom prst="rect">
            <a:avLst/>
          </a:prstGeom>
          <a:noFill/>
          <a:ln>
            <a:noFill/>
          </a:ln>
        </p:spPr>
        <p:txBody>
          <a:bodyPr anchorCtr="0" anchor="t" bIns="91425" lIns="91425" spcFirstLastPara="1" rIns="91425" wrap="square" tIns="91425">
            <a:normAutofit/>
          </a:bodyPr>
          <a:lstStyle/>
          <a:p>
            <a:pPr indent="0" lvl="0" marL="0" marR="0" rtl="0" algn="l">
              <a:lnSpc>
                <a:spcPct val="90000"/>
              </a:lnSpc>
              <a:spcBef>
                <a:spcPts val="0"/>
              </a:spcBef>
              <a:spcAft>
                <a:spcPts val="0"/>
              </a:spcAft>
              <a:buClr>
                <a:srgbClr val="FFFFFF"/>
              </a:buClr>
              <a:buSzPts val="3600"/>
              <a:buFont typeface="Corbel"/>
              <a:buNone/>
            </a:pPr>
            <a:r>
              <a:rPr b="0" i="0" lang="en-GB" sz="3600" u="none" cap="none" strike="noStrike">
                <a:solidFill>
                  <a:srgbClr val="FFFFFF"/>
                </a:solidFill>
                <a:latin typeface="Corbel"/>
                <a:ea typeface="Corbel"/>
                <a:cs typeface="Corbel"/>
                <a:sym typeface="Corbel"/>
              </a:rPr>
              <a:t>Cluster dropped outlier</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26"/>
          <p:cNvSpPr txBox="1"/>
          <p:nvPr/>
        </p:nvSpPr>
        <p:spPr>
          <a:xfrm>
            <a:off x="4572000" y="322519"/>
            <a:ext cx="4444408" cy="999461"/>
          </a:xfrm>
          <a:prstGeom prst="rect">
            <a:avLst/>
          </a:prstGeom>
          <a:noFill/>
          <a:ln>
            <a:noFill/>
          </a:ln>
        </p:spPr>
        <p:txBody>
          <a:bodyPr anchorCtr="0" anchor="t" bIns="91425" lIns="91425" spcFirstLastPara="1" rIns="91425" wrap="square" tIns="91425">
            <a:normAutofit fontScale="92500"/>
          </a:bodyPr>
          <a:lstStyle/>
          <a:p>
            <a:pPr indent="0" lvl="0" marL="0" marR="0" rtl="0" algn="l">
              <a:lnSpc>
                <a:spcPct val="90000"/>
              </a:lnSpc>
              <a:spcBef>
                <a:spcPts val="0"/>
              </a:spcBef>
              <a:spcAft>
                <a:spcPts val="0"/>
              </a:spcAft>
              <a:buClr>
                <a:srgbClr val="FFFFFF"/>
              </a:buClr>
              <a:buSzPct val="108108"/>
              <a:buFont typeface="Corbel"/>
              <a:buNone/>
            </a:pPr>
            <a:r>
              <a:rPr b="0" i="0" lang="en-GB" sz="3600" u="none" cap="none" strike="noStrike">
                <a:solidFill>
                  <a:srgbClr val="FFFFFF"/>
                </a:solidFill>
                <a:latin typeface="Corbel"/>
                <a:ea typeface="Corbel"/>
                <a:cs typeface="Corbel"/>
                <a:sym typeface="Corbel"/>
              </a:rPr>
              <a:t>Cluster dropped outlier</a:t>
            </a:r>
            <a:endParaRPr b="0" i="0" sz="1400" u="none" cap="none" strike="noStrike">
              <a:solidFill>
                <a:srgbClr val="000000"/>
              </a:solidFill>
              <a:latin typeface="Arial"/>
              <a:ea typeface="Arial"/>
              <a:cs typeface="Arial"/>
              <a:sym typeface="Arial"/>
            </a:endParaRPr>
          </a:p>
        </p:txBody>
      </p:sp>
      <p:sp>
        <p:nvSpPr>
          <p:cNvPr id="576" name="Google Shape;576;p26"/>
          <p:cNvSpPr txBox="1"/>
          <p:nvPr/>
        </p:nvSpPr>
        <p:spPr>
          <a:xfrm>
            <a:off x="460745" y="322520"/>
            <a:ext cx="3664688" cy="999461"/>
          </a:xfrm>
          <a:prstGeom prst="rect">
            <a:avLst/>
          </a:prstGeom>
          <a:noFill/>
          <a:ln>
            <a:noFill/>
          </a:ln>
        </p:spPr>
        <p:txBody>
          <a:bodyPr anchorCtr="0" anchor="t" bIns="91425" lIns="91425" spcFirstLastPara="1" rIns="91425" wrap="square" tIns="91425">
            <a:normAutofit fontScale="92500"/>
          </a:bodyPr>
          <a:lstStyle/>
          <a:p>
            <a:pPr indent="0" lvl="0" marL="0" marR="0" rtl="0" algn="l">
              <a:lnSpc>
                <a:spcPct val="90000"/>
              </a:lnSpc>
              <a:spcBef>
                <a:spcPts val="0"/>
              </a:spcBef>
              <a:spcAft>
                <a:spcPts val="0"/>
              </a:spcAft>
              <a:buClr>
                <a:srgbClr val="FFFFFF"/>
              </a:buClr>
              <a:buSzPct val="108108"/>
              <a:buFont typeface="Corbel"/>
              <a:buNone/>
            </a:pPr>
            <a:r>
              <a:rPr b="0" i="0" lang="en-GB" sz="3600" u="none" cap="none" strike="noStrike">
                <a:solidFill>
                  <a:srgbClr val="FFFFFF"/>
                </a:solidFill>
                <a:latin typeface="Corbel"/>
                <a:ea typeface="Corbel"/>
                <a:cs typeface="Corbel"/>
                <a:sym typeface="Corbel"/>
              </a:rPr>
              <a:t>Cluster with outlier</a:t>
            </a:r>
            <a:endParaRPr b="0" i="0" sz="1400" u="none" cap="none" strike="noStrike">
              <a:solidFill>
                <a:srgbClr val="000000"/>
              </a:solidFill>
              <a:latin typeface="Arial"/>
              <a:ea typeface="Arial"/>
              <a:cs typeface="Arial"/>
              <a:sym typeface="Arial"/>
            </a:endParaRPr>
          </a:p>
        </p:txBody>
      </p:sp>
      <p:pic>
        <p:nvPicPr>
          <p:cNvPr id="577" name="Google Shape;577;p26"/>
          <p:cNvPicPr preferRelativeResize="0"/>
          <p:nvPr/>
        </p:nvPicPr>
        <p:blipFill rotWithShape="1">
          <a:blip r:embed="rId3">
            <a:alphaModFix/>
          </a:blip>
          <a:srcRect b="0" l="0" r="0" t="0"/>
          <a:stretch/>
        </p:blipFill>
        <p:spPr>
          <a:xfrm>
            <a:off x="263473" y="1321980"/>
            <a:ext cx="4062624" cy="2437574"/>
          </a:xfrm>
          <a:prstGeom prst="rect">
            <a:avLst/>
          </a:prstGeom>
          <a:noFill/>
          <a:ln>
            <a:noFill/>
          </a:ln>
        </p:spPr>
      </p:pic>
      <p:pic>
        <p:nvPicPr>
          <p:cNvPr id="578" name="Google Shape;578;p26"/>
          <p:cNvPicPr preferRelativeResize="0"/>
          <p:nvPr/>
        </p:nvPicPr>
        <p:blipFill rotWithShape="1">
          <a:blip r:embed="rId4">
            <a:alphaModFix/>
          </a:blip>
          <a:srcRect b="0" l="0" r="0" t="0"/>
          <a:stretch/>
        </p:blipFill>
        <p:spPr>
          <a:xfrm>
            <a:off x="4714629" y="1321980"/>
            <a:ext cx="4055876" cy="2433526"/>
          </a:xfrm>
          <a:prstGeom prst="rect">
            <a:avLst/>
          </a:prstGeom>
          <a:noFill/>
          <a:ln>
            <a:noFill/>
          </a:ln>
        </p:spPr>
      </p:pic>
      <p:sp>
        <p:nvSpPr>
          <p:cNvPr id="579" name="Google Shape;579;p26"/>
          <p:cNvSpPr txBox="1"/>
          <p:nvPr/>
        </p:nvSpPr>
        <p:spPr>
          <a:xfrm>
            <a:off x="616689" y="3252234"/>
            <a:ext cx="8226244" cy="1891266"/>
          </a:xfrm>
          <a:prstGeom prst="rect">
            <a:avLst/>
          </a:prstGeom>
          <a:noFill/>
          <a:ln>
            <a:noFill/>
          </a:ln>
        </p:spPr>
        <p:txBody>
          <a:bodyPr anchorCtr="0" anchor="ctr" bIns="91425" lIns="91425" spcFirstLastPara="1" rIns="91425" wrap="square" tIns="91425">
            <a:normAutofit/>
          </a:bodyPr>
          <a:lstStyle/>
          <a:p>
            <a:pPr indent="-285750" lvl="0" marL="400050" marR="0" rtl="0" algn="l">
              <a:lnSpc>
                <a:spcPct val="90000"/>
              </a:lnSpc>
              <a:spcBef>
                <a:spcPts val="0"/>
              </a:spcBef>
              <a:spcAft>
                <a:spcPts val="0"/>
              </a:spcAft>
              <a:buClr>
                <a:schemeClr val="accent1"/>
              </a:buClr>
              <a:buSzPts val="1800"/>
              <a:buFont typeface="Noto Sans Symbols"/>
              <a:buChar char="●"/>
            </a:pPr>
            <a:r>
              <a:rPr b="0" i="0" lang="en-GB" sz="1500" u="none" cap="none" strike="noStrike">
                <a:solidFill>
                  <a:srgbClr val="E4DEDB"/>
                </a:solidFill>
                <a:latin typeface="Corbel"/>
                <a:ea typeface="Corbel"/>
                <a:cs typeface="Corbel"/>
                <a:sym typeface="Corbel"/>
              </a:rPr>
              <a:t>Tidak terdapat perbedaan yang signifikan dalam cluster yang terbentuk</a:t>
            </a:r>
            <a:endParaRPr b="0" i="0" sz="1500" u="none" cap="none" strike="noStrike">
              <a:solidFill>
                <a:srgbClr val="E4DEDB"/>
              </a:solidFill>
              <a:latin typeface="Corbel"/>
              <a:ea typeface="Corbel"/>
              <a:cs typeface="Corbel"/>
              <a:sym typeface="Corbel"/>
            </a:endParaRPr>
          </a:p>
          <a:p>
            <a:pPr indent="-285750" lvl="0" marL="400050" marR="0" rtl="0" algn="l">
              <a:lnSpc>
                <a:spcPct val="90000"/>
              </a:lnSpc>
              <a:spcBef>
                <a:spcPts val="0"/>
              </a:spcBef>
              <a:spcAft>
                <a:spcPts val="0"/>
              </a:spcAft>
              <a:buClr>
                <a:schemeClr val="accent1"/>
              </a:buClr>
              <a:buSzPts val="1800"/>
              <a:buFont typeface="Noto Sans Symbols"/>
              <a:buChar char="●"/>
            </a:pPr>
            <a:r>
              <a:rPr b="0" i="0" lang="en-GB" sz="1500" u="none" cap="none" strike="noStrike">
                <a:solidFill>
                  <a:srgbClr val="E4DEDB"/>
                </a:solidFill>
                <a:latin typeface="Corbel"/>
                <a:ea typeface="Corbel"/>
                <a:cs typeface="Corbel"/>
                <a:sym typeface="Corbel"/>
              </a:rPr>
              <a:t>Tidak terdapat perbedaan yang signifikan pada hasil evaluasi (silhouette score)</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27"/>
          <p:cNvSpPr txBox="1"/>
          <p:nvPr/>
        </p:nvSpPr>
        <p:spPr>
          <a:xfrm>
            <a:off x="606057" y="3136605"/>
            <a:ext cx="8226244" cy="2006895"/>
          </a:xfrm>
          <a:prstGeom prst="rect">
            <a:avLst/>
          </a:prstGeom>
          <a:noFill/>
          <a:ln>
            <a:noFill/>
          </a:ln>
        </p:spPr>
        <p:txBody>
          <a:bodyPr anchorCtr="0" anchor="ctr" bIns="91425" lIns="91425" spcFirstLastPara="1" rIns="91425" wrap="square" tIns="91425">
            <a:normAutofit/>
          </a:bodyPr>
          <a:lstStyle/>
          <a:p>
            <a:pPr indent="-342900" lvl="0" marL="457200" marR="0" rtl="0" algn="l">
              <a:lnSpc>
                <a:spcPct val="90000"/>
              </a:lnSpc>
              <a:spcBef>
                <a:spcPts val="0"/>
              </a:spcBef>
              <a:spcAft>
                <a:spcPts val="0"/>
              </a:spcAft>
              <a:buClr>
                <a:schemeClr val="accent1"/>
              </a:buClr>
              <a:buSzPts val="1800"/>
              <a:buFont typeface="Corbel"/>
              <a:buAutoNum type="arabicPeriod"/>
            </a:pPr>
            <a:r>
              <a:rPr b="0" i="0" lang="en-GB" sz="1500" u="none" cap="none" strike="noStrike">
                <a:solidFill>
                  <a:schemeClr val="accent1"/>
                </a:solidFill>
                <a:latin typeface="Corbel"/>
                <a:ea typeface="Corbel"/>
                <a:cs typeface="Corbel"/>
                <a:sym typeface="Corbel"/>
              </a:rPr>
              <a:t>Cluster 0 (Garis biru)</a:t>
            </a:r>
            <a:endParaRPr b="0" i="0" sz="1400" u="none" cap="none" strike="noStrike">
              <a:solidFill>
                <a:schemeClr val="accent1"/>
              </a:solidFill>
              <a:latin typeface="Arial"/>
              <a:ea typeface="Arial"/>
              <a:cs typeface="Arial"/>
              <a:sym typeface="Arial"/>
            </a:endParaRPr>
          </a:p>
          <a:p>
            <a:pPr indent="0" lvl="1" marL="491490" marR="0" rtl="0" algn="l">
              <a:lnSpc>
                <a:spcPct val="90000"/>
              </a:lnSpc>
              <a:spcBef>
                <a:spcPts val="0"/>
              </a:spcBef>
              <a:spcAft>
                <a:spcPts val="0"/>
              </a:spcAft>
              <a:buClr>
                <a:schemeClr val="accent1"/>
              </a:buClr>
              <a:buSzPts val="1800"/>
              <a:buFont typeface="Noto Sans Symbols"/>
              <a:buNone/>
            </a:pPr>
            <a:r>
              <a:rPr b="0" i="0" lang="en-GB" sz="1350" u="none" cap="none" strike="noStrike">
                <a:solidFill>
                  <a:srgbClr val="E4DEDB"/>
                </a:solidFill>
                <a:latin typeface="Corbel"/>
                <a:ea typeface="Corbel"/>
                <a:cs typeface="Corbel"/>
                <a:sym typeface="Corbel"/>
              </a:rPr>
              <a:t>Ditandai dengan aktivitas belanja secara installment yang tinggi, sebagaimana terlihat pada fitur purchases frequency (0.87) dan purchases installment frequency (0.82)</a:t>
            </a:r>
            <a:endParaRPr b="0" i="0" sz="1350" u="none" cap="none" strike="noStrike">
              <a:solidFill>
                <a:srgbClr val="E4DEDB"/>
              </a:solidFill>
              <a:latin typeface="Corbel"/>
              <a:ea typeface="Corbel"/>
              <a:cs typeface="Corbel"/>
              <a:sym typeface="Corbel"/>
            </a:endParaRPr>
          </a:p>
          <a:p>
            <a:pPr indent="-342900" lvl="0" marL="457200" marR="0" rtl="0" algn="l">
              <a:lnSpc>
                <a:spcPct val="90000"/>
              </a:lnSpc>
              <a:spcBef>
                <a:spcPts val="188"/>
              </a:spcBef>
              <a:spcAft>
                <a:spcPts val="0"/>
              </a:spcAft>
              <a:buClr>
                <a:schemeClr val="accent1"/>
              </a:buClr>
              <a:buSzPts val="1800"/>
              <a:buFont typeface="Corbel"/>
              <a:buAutoNum type="arabicPeriod"/>
            </a:pPr>
            <a:r>
              <a:rPr b="0" i="0" lang="en-GB" sz="1500" u="none" cap="none" strike="noStrike">
                <a:solidFill>
                  <a:schemeClr val="accent2"/>
                </a:solidFill>
                <a:latin typeface="Corbel"/>
                <a:ea typeface="Corbel"/>
                <a:cs typeface="Corbel"/>
                <a:sym typeface="Corbel"/>
              </a:rPr>
              <a:t>Cluster 1 (Garis merah)</a:t>
            </a:r>
            <a:endParaRPr b="0" i="0" sz="1400" u="none" cap="none" strike="noStrike">
              <a:solidFill>
                <a:schemeClr val="accent2"/>
              </a:solidFill>
              <a:latin typeface="Arial"/>
              <a:ea typeface="Arial"/>
              <a:cs typeface="Arial"/>
              <a:sym typeface="Arial"/>
            </a:endParaRPr>
          </a:p>
          <a:p>
            <a:pPr indent="0" lvl="1" marL="491490" marR="0" rtl="0" algn="l">
              <a:lnSpc>
                <a:spcPct val="90000"/>
              </a:lnSpc>
              <a:spcBef>
                <a:spcPts val="0"/>
              </a:spcBef>
              <a:spcAft>
                <a:spcPts val="0"/>
              </a:spcAft>
              <a:buClr>
                <a:schemeClr val="accent1"/>
              </a:buClr>
              <a:buSzPts val="1800"/>
              <a:buFont typeface="Noto Sans Symbols"/>
              <a:buNone/>
            </a:pPr>
            <a:r>
              <a:rPr b="0" i="0" lang="en-GB" sz="1350" u="none" cap="none" strike="noStrike">
                <a:solidFill>
                  <a:srgbClr val="E4DEDB"/>
                </a:solidFill>
                <a:latin typeface="Corbel"/>
                <a:ea typeface="Corbel"/>
                <a:cs typeface="Corbel"/>
                <a:sym typeface="Corbel"/>
              </a:rPr>
              <a:t>Ditandai dengan aktivitas belanja yang kurang aktif dibandingkan dengan kedua cluster lain, walaupun memiliki balance lebih tinggi dibandingkan cluster 0</a:t>
            </a:r>
            <a:endParaRPr b="0" i="0" sz="1400" u="none" cap="none" strike="noStrike">
              <a:solidFill>
                <a:srgbClr val="000000"/>
              </a:solidFill>
              <a:latin typeface="Arial"/>
              <a:ea typeface="Arial"/>
              <a:cs typeface="Arial"/>
              <a:sym typeface="Arial"/>
            </a:endParaRPr>
          </a:p>
          <a:p>
            <a:pPr indent="-342900" lvl="0" marL="457200" marR="0" rtl="0" algn="l">
              <a:lnSpc>
                <a:spcPct val="90000"/>
              </a:lnSpc>
              <a:spcBef>
                <a:spcPts val="188"/>
              </a:spcBef>
              <a:spcAft>
                <a:spcPts val="0"/>
              </a:spcAft>
              <a:buClr>
                <a:schemeClr val="accent1"/>
              </a:buClr>
              <a:buSzPts val="1800"/>
              <a:buFont typeface="Corbel"/>
              <a:buAutoNum type="arabicPeriod"/>
            </a:pPr>
            <a:r>
              <a:rPr b="0" i="0" lang="en-GB" sz="1500" u="none" cap="none" strike="noStrike">
                <a:solidFill>
                  <a:schemeClr val="accent3"/>
                </a:solidFill>
                <a:latin typeface="Corbel"/>
                <a:ea typeface="Corbel"/>
                <a:cs typeface="Corbel"/>
                <a:sym typeface="Corbel"/>
              </a:rPr>
              <a:t>Cluster 2 (Garis hijau) </a:t>
            </a:r>
            <a:endParaRPr b="0" i="0" sz="1400" u="none" cap="none" strike="noStrike">
              <a:solidFill>
                <a:schemeClr val="accent3"/>
              </a:solidFill>
              <a:latin typeface="Arial"/>
              <a:ea typeface="Arial"/>
              <a:cs typeface="Arial"/>
              <a:sym typeface="Arial"/>
            </a:endParaRPr>
          </a:p>
          <a:p>
            <a:pPr indent="0" lvl="1" marL="491490" marR="0" rtl="0" algn="l">
              <a:lnSpc>
                <a:spcPct val="90000"/>
              </a:lnSpc>
              <a:spcBef>
                <a:spcPts val="0"/>
              </a:spcBef>
              <a:spcAft>
                <a:spcPts val="188"/>
              </a:spcAft>
              <a:buClr>
                <a:schemeClr val="accent1"/>
              </a:buClr>
              <a:buSzPts val="1800"/>
              <a:buFont typeface="Noto Sans Symbols"/>
              <a:buNone/>
            </a:pPr>
            <a:r>
              <a:rPr b="0" i="0" lang="en-GB" sz="1350" u="none" cap="none" strike="noStrike">
                <a:solidFill>
                  <a:srgbClr val="E4DEDB"/>
                </a:solidFill>
                <a:latin typeface="Corbel"/>
                <a:ea typeface="Corbel"/>
                <a:cs typeface="Corbel"/>
                <a:sym typeface="Corbel"/>
              </a:rPr>
              <a:t>Ditandai dengan aktivitas belanja yang paling aktif baik secara installment maupun one off purchase</a:t>
            </a:r>
            <a:endParaRPr b="0" i="0" sz="1400" u="none" cap="none" strike="noStrike">
              <a:solidFill>
                <a:srgbClr val="000000"/>
              </a:solidFill>
              <a:latin typeface="Arial"/>
              <a:ea typeface="Arial"/>
              <a:cs typeface="Arial"/>
              <a:sym typeface="Arial"/>
            </a:endParaRPr>
          </a:p>
        </p:txBody>
      </p:sp>
      <p:pic>
        <p:nvPicPr>
          <p:cNvPr id="585" name="Google Shape;585;p27"/>
          <p:cNvPicPr preferRelativeResize="0"/>
          <p:nvPr/>
        </p:nvPicPr>
        <p:blipFill rotWithShape="1">
          <a:blip r:embed="rId3">
            <a:alphaModFix/>
          </a:blip>
          <a:srcRect b="0" l="0" r="0" t="0"/>
          <a:stretch/>
        </p:blipFill>
        <p:spPr>
          <a:xfrm>
            <a:off x="2124170" y="138224"/>
            <a:ext cx="5190017" cy="311401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gf743983926_0_0"/>
          <p:cNvSpPr txBox="1"/>
          <p:nvPr/>
        </p:nvSpPr>
        <p:spPr>
          <a:xfrm>
            <a:off x="616689" y="3252234"/>
            <a:ext cx="8226300" cy="1891200"/>
          </a:xfrm>
          <a:prstGeom prst="rect">
            <a:avLst/>
          </a:prstGeom>
          <a:noFill/>
          <a:ln>
            <a:noFill/>
          </a:ln>
        </p:spPr>
        <p:txBody>
          <a:bodyPr anchorCtr="0" anchor="ctr" bIns="91425" lIns="91425" spcFirstLastPara="1" rIns="91425" wrap="square" tIns="91425">
            <a:normAutofit fontScale="92500" lnSpcReduction="10000"/>
          </a:bodyPr>
          <a:lstStyle/>
          <a:p>
            <a:pPr indent="0" lvl="0" marL="114300" marR="0" rtl="0" algn="l">
              <a:lnSpc>
                <a:spcPct val="90000"/>
              </a:lnSpc>
              <a:spcBef>
                <a:spcPts val="0"/>
              </a:spcBef>
              <a:spcAft>
                <a:spcPts val="0"/>
              </a:spcAft>
              <a:buClr>
                <a:schemeClr val="accent1"/>
              </a:buClr>
              <a:buSzPct val="129730"/>
              <a:buFont typeface="Noto Sans Symbols"/>
              <a:buNone/>
            </a:pPr>
            <a:r>
              <a:rPr b="0" i="0" lang="en-GB" sz="1500" u="none" cap="none" strike="noStrike">
                <a:solidFill>
                  <a:srgbClr val="E4DEDB"/>
                </a:solidFill>
                <a:latin typeface="Corbel"/>
                <a:ea typeface="Corbel"/>
                <a:cs typeface="Corbel"/>
                <a:sym typeface="Corbel"/>
              </a:rPr>
              <a:t>3 cluster customer tsb tidak memiliki potensi untuk menimbulkan masalah bagi stakeholder(bank) karena aktivitas transaksi yang terlihat normal</a:t>
            </a:r>
            <a:endParaRPr b="0" i="0" sz="1400" u="none" cap="none" strike="noStrike">
              <a:solidFill>
                <a:srgbClr val="000000"/>
              </a:solidFill>
              <a:latin typeface="Arial"/>
              <a:ea typeface="Arial"/>
              <a:cs typeface="Arial"/>
              <a:sym typeface="Arial"/>
            </a:endParaRPr>
          </a:p>
          <a:p>
            <a:pPr indent="-342941" lvl="0" marL="457200" marR="0" rtl="0" algn="l">
              <a:lnSpc>
                <a:spcPct val="90000"/>
              </a:lnSpc>
              <a:spcBef>
                <a:spcPts val="0"/>
              </a:spcBef>
              <a:spcAft>
                <a:spcPts val="0"/>
              </a:spcAft>
              <a:buClr>
                <a:schemeClr val="accent1"/>
              </a:buClr>
              <a:buSzPct val="129730"/>
              <a:buFont typeface="Corbel"/>
              <a:buAutoNum type="arabicPeriod"/>
            </a:pPr>
            <a:r>
              <a:rPr b="0" i="0" lang="en-GB" sz="1500" u="none" cap="none" strike="noStrike">
                <a:solidFill>
                  <a:schemeClr val="accent1"/>
                </a:solidFill>
                <a:latin typeface="Corbel"/>
                <a:ea typeface="Corbel"/>
                <a:cs typeface="Corbel"/>
                <a:sym typeface="Corbel"/>
              </a:rPr>
              <a:t>Cluster 0</a:t>
            </a:r>
            <a:endParaRPr b="0" i="0" sz="1400" u="none" cap="none" strike="noStrike">
              <a:solidFill>
                <a:schemeClr val="accent1"/>
              </a:solidFill>
              <a:latin typeface="Arial"/>
              <a:ea typeface="Arial"/>
              <a:cs typeface="Arial"/>
              <a:sym typeface="Arial"/>
            </a:endParaRPr>
          </a:p>
          <a:p>
            <a:pPr indent="0" lvl="1" marL="491490" marR="0" rtl="0" algn="l">
              <a:lnSpc>
                <a:spcPct val="90000"/>
              </a:lnSpc>
              <a:spcBef>
                <a:spcPts val="0"/>
              </a:spcBef>
              <a:spcAft>
                <a:spcPts val="0"/>
              </a:spcAft>
              <a:buClr>
                <a:schemeClr val="accent1"/>
              </a:buClr>
              <a:buSzPct val="144144"/>
              <a:buFont typeface="Noto Sans Symbols"/>
              <a:buNone/>
            </a:pPr>
            <a:r>
              <a:rPr b="0" i="0" lang="en-GB" sz="1350" u="none" cap="none" strike="noStrike">
                <a:solidFill>
                  <a:srgbClr val="E4DEDB"/>
                </a:solidFill>
                <a:latin typeface="Corbel"/>
                <a:ea typeface="Corbel"/>
                <a:cs typeface="Corbel"/>
                <a:sym typeface="Corbel"/>
              </a:rPr>
              <a:t>Perlu dimaintain agar tetap aktif dengan cara tawarkan penambahan limit, tawarkan produk-produk bank sejenis jika pembayarannya bagus</a:t>
            </a:r>
            <a:endParaRPr b="0" i="0" sz="1350" u="none" cap="none" strike="noStrike">
              <a:solidFill>
                <a:srgbClr val="E4DEDB"/>
              </a:solidFill>
              <a:latin typeface="Corbel"/>
              <a:ea typeface="Corbel"/>
              <a:cs typeface="Corbel"/>
              <a:sym typeface="Corbel"/>
            </a:endParaRPr>
          </a:p>
          <a:p>
            <a:pPr indent="-342941" lvl="0" marL="457200" marR="0" rtl="0" algn="l">
              <a:lnSpc>
                <a:spcPct val="90000"/>
              </a:lnSpc>
              <a:spcBef>
                <a:spcPts val="188"/>
              </a:spcBef>
              <a:spcAft>
                <a:spcPts val="0"/>
              </a:spcAft>
              <a:buClr>
                <a:schemeClr val="accent1"/>
              </a:buClr>
              <a:buSzPct val="129730"/>
              <a:buFont typeface="Corbel"/>
              <a:buAutoNum type="arabicPeriod"/>
            </a:pPr>
            <a:r>
              <a:rPr b="0" i="0" lang="en-GB" sz="1500" u="none" cap="none" strike="noStrike">
                <a:solidFill>
                  <a:schemeClr val="accent2"/>
                </a:solidFill>
                <a:latin typeface="Corbel"/>
                <a:ea typeface="Corbel"/>
                <a:cs typeface="Corbel"/>
                <a:sym typeface="Corbel"/>
              </a:rPr>
              <a:t>Cluster 1</a:t>
            </a:r>
            <a:endParaRPr b="0" i="0" sz="1400" u="none" cap="none" strike="noStrike">
              <a:solidFill>
                <a:schemeClr val="accent2"/>
              </a:solidFill>
              <a:latin typeface="Arial"/>
              <a:ea typeface="Arial"/>
              <a:cs typeface="Arial"/>
              <a:sym typeface="Arial"/>
            </a:endParaRPr>
          </a:p>
          <a:p>
            <a:pPr indent="0" lvl="1" marL="491490" marR="0" rtl="0" algn="l">
              <a:lnSpc>
                <a:spcPct val="90000"/>
              </a:lnSpc>
              <a:spcBef>
                <a:spcPts val="0"/>
              </a:spcBef>
              <a:spcAft>
                <a:spcPts val="0"/>
              </a:spcAft>
              <a:buClr>
                <a:schemeClr val="accent1"/>
              </a:buClr>
              <a:buSzPct val="144144"/>
              <a:buFont typeface="Noto Sans Symbols"/>
              <a:buNone/>
            </a:pPr>
            <a:r>
              <a:rPr b="0" i="0" lang="en-GB" sz="1350" u="none" cap="none" strike="noStrike">
                <a:solidFill>
                  <a:srgbClr val="E4DEDB"/>
                </a:solidFill>
                <a:latin typeface="Corbel"/>
                <a:ea typeface="Corbel"/>
                <a:cs typeface="Corbel"/>
                <a:sym typeface="Corbel"/>
              </a:rPr>
              <a:t>Tawarkan program-program untuk uang tunai (cash advance by phone dengan bunga lebih rendah) karena limit tidak terpakai</a:t>
            </a:r>
            <a:endParaRPr b="0" i="0" sz="1350" u="none" cap="none" strike="noStrike">
              <a:solidFill>
                <a:srgbClr val="E4DEDB"/>
              </a:solidFill>
              <a:latin typeface="Corbel"/>
              <a:ea typeface="Corbel"/>
              <a:cs typeface="Corbel"/>
              <a:sym typeface="Corbel"/>
            </a:endParaRPr>
          </a:p>
          <a:p>
            <a:pPr indent="-342941" lvl="0" marL="457200" marR="0" rtl="0" algn="l">
              <a:lnSpc>
                <a:spcPct val="90000"/>
              </a:lnSpc>
              <a:spcBef>
                <a:spcPts val="188"/>
              </a:spcBef>
              <a:spcAft>
                <a:spcPts val="0"/>
              </a:spcAft>
              <a:buClr>
                <a:schemeClr val="accent1"/>
              </a:buClr>
              <a:buSzPct val="129730"/>
              <a:buFont typeface="Corbel"/>
              <a:buAutoNum type="arabicPeriod"/>
            </a:pPr>
            <a:r>
              <a:rPr b="0" i="0" lang="en-GB" sz="1500" u="none" cap="none" strike="noStrike">
                <a:solidFill>
                  <a:schemeClr val="accent3"/>
                </a:solidFill>
                <a:latin typeface="Corbel"/>
                <a:ea typeface="Corbel"/>
                <a:cs typeface="Corbel"/>
                <a:sym typeface="Corbel"/>
              </a:rPr>
              <a:t>Cluster 2</a:t>
            </a:r>
            <a:endParaRPr b="0" i="0" sz="1400" u="none" cap="none" strike="noStrike">
              <a:solidFill>
                <a:schemeClr val="accent3"/>
              </a:solidFill>
              <a:latin typeface="Arial"/>
              <a:ea typeface="Arial"/>
              <a:cs typeface="Arial"/>
              <a:sym typeface="Arial"/>
            </a:endParaRPr>
          </a:p>
          <a:p>
            <a:pPr indent="0" lvl="1" marL="491490" marR="0" rtl="0" algn="l">
              <a:lnSpc>
                <a:spcPct val="90000"/>
              </a:lnSpc>
              <a:spcBef>
                <a:spcPts val="0"/>
              </a:spcBef>
              <a:spcAft>
                <a:spcPts val="188"/>
              </a:spcAft>
              <a:buClr>
                <a:schemeClr val="accent1"/>
              </a:buClr>
              <a:buSzPct val="144144"/>
              <a:buFont typeface="Noto Sans Symbols"/>
              <a:buNone/>
            </a:pPr>
            <a:r>
              <a:rPr b="0" i="0" lang="en-GB" sz="1350" u="none" cap="none" strike="noStrike">
                <a:solidFill>
                  <a:srgbClr val="E4DEDB"/>
                </a:solidFill>
                <a:latin typeface="Corbel"/>
                <a:ea typeface="Corbel"/>
                <a:cs typeface="Corbel"/>
                <a:sym typeface="Corbel"/>
              </a:rPr>
              <a:t>Memberi penawaran produk-produk bank dengan benefit yg besar agar tetap aktif melakukan transaksi</a:t>
            </a:r>
            <a:endParaRPr b="0" i="0" sz="1350" u="none" cap="none" strike="noStrike">
              <a:solidFill>
                <a:srgbClr val="E4DEDB"/>
              </a:solidFill>
              <a:latin typeface="Corbel"/>
              <a:ea typeface="Corbel"/>
              <a:cs typeface="Corbel"/>
              <a:sym typeface="Corbel"/>
            </a:endParaRPr>
          </a:p>
        </p:txBody>
      </p:sp>
      <p:pic>
        <p:nvPicPr>
          <p:cNvPr id="591" name="Google Shape;591;gf743983926_0_0"/>
          <p:cNvPicPr preferRelativeResize="0"/>
          <p:nvPr/>
        </p:nvPicPr>
        <p:blipFill rotWithShape="1">
          <a:blip r:embed="rId3">
            <a:alphaModFix/>
          </a:blip>
          <a:srcRect b="0" l="0" r="0" t="0"/>
          <a:stretch/>
        </p:blipFill>
        <p:spPr>
          <a:xfrm>
            <a:off x="2124170" y="138224"/>
            <a:ext cx="5190018" cy="311400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graphicFrame>
        <p:nvGraphicFramePr>
          <p:cNvPr id="596" name="Google Shape;596;gf743983926_0_21"/>
          <p:cNvGraphicFramePr/>
          <p:nvPr/>
        </p:nvGraphicFramePr>
        <p:xfrm>
          <a:off x="238638" y="1284613"/>
          <a:ext cx="3000000" cy="3000000"/>
        </p:xfrm>
        <a:graphic>
          <a:graphicData uri="http://schemas.openxmlformats.org/drawingml/2006/table">
            <a:tbl>
              <a:tblPr>
                <a:noFill/>
                <a:tableStyleId>{EB6D85E4-FDC3-4540-BCD9-1BCD335CDE0A}</a:tableStyleId>
              </a:tblPr>
              <a:tblGrid>
                <a:gridCol w="1280225"/>
                <a:gridCol w="2259375"/>
                <a:gridCol w="2400750"/>
                <a:gridCol w="2384325"/>
              </a:tblGrid>
              <a:tr h="71845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latin typeface="Corbel"/>
                          <a:ea typeface="Corbel"/>
                          <a:cs typeface="Corbel"/>
                          <a:sym typeface="Corbel"/>
                        </a:rPr>
                        <a:t>OUTLIER</a:t>
                      </a:r>
                      <a:endParaRPr sz="1400" u="none" cap="none" strike="noStrike">
                        <a:latin typeface="Corbel"/>
                        <a:ea typeface="Corbel"/>
                        <a:cs typeface="Corbel"/>
                        <a:sym typeface="Corbe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latin typeface="Corbel"/>
                          <a:ea typeface="Corbel"/>
                          <a:cs typeface="Corbel"/>
                          <a:sym typeface="Corbel"/>
                        </a:rPr>
                        <a:t>CLUSTER 0</a:t>
                      </a:r>
                      <a:endParaRPr sz="1400" u="none" cap="none" strike="noStrike">
                        <a:latin typeface="Corbel"/>
                        <a:ea typeface="Corbel"/>
                        <a:cs typeface="Corbel"/>
                        <a:sym typeface="Corbe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latin typeface="Corbel"/>
                          <a:ea typeface="Corbel"/>
                          <a:cs typeface="Corbel"/>
                          <a:sym typeface="Corbel"/>
                        </a:rPr>
                        <a:t>CLUSTER 1</a:t>
                      </a:r>
                      <a:endParaRPr sz="1400" u="none" cap="none" strike="noStrike">
                        <a:latin typeface="Corbel"/>
                        <a:ea typeface="Corbel"/>
                        <a:cs typeface="Corbel"/>
                        <a:sym typeface="Corbel"/>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GB" sz="1400" u="none" cap="none" strike="noStrike">
                          <a:solidFill>
                            <a:schemeClr val="dk1"/>
                          </a:solidFill>
                          <a:latin typeface="Corbel"/>
                          <a:ea typeface="Corbel"/>
                          <a:cs typeface="Corbel"/>
                          <a:sym typeface="Corbel"/>
                        </a:rPr>
                        <a:t>CLUSTER 2</a:t>
                      </a:r>
                      <a:endParaRPr sz="1400" u="none" cap="none" strike="noStrike">
                        <a:solidFill>
                          <a:schemeClr val="dk1"/>
                        </a:solidFill>
                        <a:latin typeface="Corbel"/>
                        <a:ea typeface="Corbel"/>
                        <a:cs typeface="Corbel"/>
                        <a:sym typeface="Corbel"/>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Corbel"/>
                        <a:ea typeface="Corbel"/>
                        <a:cs typeface="Corbel"/>
                        <a:sym typeface="Corbel"/>
                      </a:endParaRPr>
                    </a:p>
                  </a:txBody>
                  <a:tcPr marT="91425" marB="91425" marR="91425" marL="91425"/>
                </a:tc>
              </a:tr>
              <a:tr h="707725">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latin typeface="Corbel"/>
                          <a:ea typeface="Corbel"/>
                          <a:cs typeface="Corbel"/>
                          <a:sym typeface="Corbel"/>
                        </a:rPr>
                        <a:t>DROP</a:t>
                      </a:r>
                      <a:endParaRPr sz="1400" u="none" cap="none" strike="noStrike">
                        <a:latin typeface="Corbel"/>
                        <a:ea typeface="Corbel"/>
                        <a:cs typeface="Corbel"/>
                        <a:sym typeface="Corbe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rgbClr val="548BB7"/>
                          </a:solidFill>
                          <a:latin typeface="Corbel"/>
                          <a:ea typeface="Corbel"/>
                          <a:cs typeface="Corbel"/>
                          <a:sym typeface="Corbel"/>
                        </a:rPr>
                        <a:t>Active Transaction by Installment Purchase</a:t>
                      </a:r>
                      <a:endParaRPr sz="1400" u="none" cap="none" strike="noStrike">
                        <a:solidFill>
                          <a:srgbClr val="548BB7"/>
                        </a:solidFill>
                        <a:latin typeface="Corbel"/>
                        <a:ea typeface="Corbel"/>
                        <a:cs typeface="Corbel"/>
                        <a:sym typeface="Corbe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rgbClr val="DD7E6B"/>
                          </a:solidFill>
                          <a:latin typeface="Corbel"/>
                          <a:ea typeface="Corbel"/>
                          <a:cs typeface="Corbel"/>
                          <a:sym typeface="Corbel"/>
                        </a:rPr>
                        <a:t>Normal Transaction</a:t>
                      </a:r>
                      <a:endParaRPr sz="1400" u="none" cap="none" strike="noStrike">
                        <a:solidFill>
                          <a:srgbClr val="DD7E6B"/>
                        </a:solidFill>
                        <a:latin typeface="Corbel"/>
                        <a:ea typeface="Corbel"/>
                        <a:cs typeface="Corbel"/>
                        <a:sym typeface="Corbe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rgbClr val="93C47D"/>
                          </a:solidFill>
                          <a:latin typeface="Corbel"/>
                          <a:ea typeface="Corbel"/>
                          <a:cs typeface="Corbel"/>
                          <a:sym typeface="Corbel"/>
                        </a:rPr>
                        <a:t>Active Transaction by One-One &amp; Installment Purchase</a:t>
                      </a:r>
                      <a:endParaRPr sz="1400" u="none" cap="none" strike="noStrike">
                        <a:solidFill>
                          <a:srgbClr val="93C47D"/>
                        </a:solidFill>
                        <a:latin typeface="Corbel"/>
                        <a:ea typeface="Corbel"/>
                        <a:cs typeface="Corbel"/>
                        <a:sym typeface="Corbel"/>
                      </a:endParaRPr>
                    </a:p>
                  </a:txBody>
                  <a:tcPr marT="91425" marB="91425" marR="91425" marL="91425"/>
                </a:tc>
              </a:tr>
              <a:tr h="466975">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latin typeface="Corbel"/>
                          <a:ea typeface="Corbel"/>
                          <a:cs typeface="Corbel"/>
                          <a:sym typeface="Corbel"/>
                        </a:rPr>
                        <a:t>RETAIN</a:t>
                      </a:r>
                      <a:endParaRPr sz="1400" u="none" cap="none" strike="noStrike">
                        <a:latin typeface="Corbel"/>
                        <a:ea typeface="Corbel"/>
                        <a:cs typeface="Corbel"/>
                        <a:sym typeface="Corbe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rgbClr val="DD7E6B"/>
                          </a:solidFill>
                          <a:latin typeface="Corbel"/>
                          <a:ea typeface="Corbel"/>
                          <a:cs typeface="Corbel"/>
                          <a:sym typeface="Corbel"/>
                        </a:rPr>
                        <a:t>Normal Transaction</a:t>
                      </a:r>
                      <a:endParaRPr sz="1400" u="none" cap="none" strike="noStrike">
                        <a:solidFill>
                          <a:srgbClr val="DD7E6B"/>
                        </a:solidFill>
                        <a:latin typeface="Corbel"/>
                        <a:ea typeface="Corbel"/>
                        <a:cs typeface="Corbel"/>
                        <a:sym typeface="Corbel"/>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GB" sz="1400" u="none" cap="none" strike="noStrike">
                          <a:solidFill>
                            <a:srgbClr val="548BB7"/>
                          </a:solidFill>
                          <a:latin typeface="Corbel"/>
                          <a:ea typeface="Corbel"/>
                          <a:cs typeface="Corbel"/>
                          <a:sym typeface="Corbel"/>
                        </a:rPr>
                        <a:t>Active Transaction by Installment Purchase</a:t>
                      </a:r>
                      <a:endParaRPr sz="1400" u="none" cap="none" strike="noStrike">
                        <a:solidFill>
                          <a:srgbClr val="548BB7"/>
                        </a:solidFill>
                        <a:latin typeface="Corbel"/>
                        <a:ea typeface="Corbel"/>
                        <a:cs typeface="Corbel"/>
                        <a:sym typeface="Corbel"/>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GB" sz="1400" u="none" cap="none" strike="noStrike">
                          <a:solidFill>
                            <a:srgbClr val="93C47D"/>
                          </a:solidFill>
                          <a:latin typeface="Corbel"/>
                          <a:ea typeface="Corbel"/>
                          <a:cs typeface="Corbel"/>
                          <a:sym typeface="Corbel"/>
                        </a:rPr>
                        <a:t>Active Transaction by One-One &amp; Installment Purchase</a:t>
                      </a:r>
                      <a:endParaRPr sz="1400" u="none" cap="none" strike="noStrike">
                        <a:solidFill>
                          <a:srgbClr val="93C47D"/>
                        </a:solidFill>
                        <a:latin typeface="Corbel"/>
                        <a:ea typeface="Corbel"/>
                        <a:cs typeface="Corbel"/>
                        <a:sym typeface="Corbel"/>
                      </a:endParaRPr>
                    </a:p>
                  </a:txBody>
                  <a:tcPr marT="91425" marB="91425" marR="91425" marL="91425"/>
                </a:tc>
              </a:tr>
            </a:tbl>
          </a:graphicData>
        </a:graphic>
      </p:graphicFrame>
      <p:sp>
        <p:nvSpPr>
          <p:cNvPr id="597" name="Google Shape;597;gf743983926_0_21"/>
          <p:cNvSpPr txBox="1"/>
          <p:nvPr/>
        </p:nvSpPr>
        <p:spPr>
          <a:xfrm>
            <a:off x="221225" y="3823550"/>
            <a:ext cx="8359500" cy="7695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100000"/>
              </a:lnSpc>
              <a:spcBef>
                <a:spcPts val="0"/>
              </a:spcBef>
              <a:spcAft>
                <a:spcPts val="0"/>
              </a:spcAft>
              <a:buClr>
                <a:schemeClr val="lt1"/>
              </a:buClr>
              <a:buSzPts val="1900"/>
              <a:buFont typeface="Corbel"/>
              <a:buChar char="-"/>
            </a:pPr>
            <a:r>
              <a:rPr b="0" i="0" lang="en-GB" sz="1900" u="none" cap="none" strike="noStrike">
                <a:solidFill>
                  <a:schemeClr val="lt1"/>
                </a:solidFill>
                <a:latin typeface="Corbel"/>
                <a:ea typeface="Corbel"/>
                <a:cs typeface="Corbel"/>
                <a:sym typeface="Corbel"/>
              </a:rPr>
              <a:t>Analisa dengan atau tanpa menghilangkan outlier menghasilkan karakteristik cluster yang mirip</a:t>
            </a:r>
            <a:endParaRPr b="0" i="0" sz="1900" u="none" cap="none" strike="noStrike">
              <a:solidFill>
                <a:schemeClr val="lt1"/>
              </a:solidFill>
              <a:latin typeface="Corbel"/>
              <a:ea typeface="Corbel"/>
              <a:cs typeface="Corbel"/>
              <a:sym typeface="Corbel"/>
            </a:endParaRPr>
          </a:p>
        </p:txBody>
      </p:sp>
      <p:sp>
        <p:nvSpPr>
          <p:cNvPr id="598" name="Google Shape;598;gf743983926_0_21"/>
          <p:cNvSpPr txBox="1"/>
          <p:nvPr/>
        </p:nvSpPr>
        <p:spPr>
          <a:xfrm>
            <a:off x="180250" y="155675"/>
            <a:ext cx="8160600" cy="954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500"/>
              <a:buFont typeface="Arial"/>
              <a:buNone/>
            </a:pPr>
            <a:r>
              <a:rPr b="1" i="0" lang="en-GB" sz="2500" u="none" cap="none" strike="noStrike">
                <a:solidFill>
                  <a:schemeClr val="lt1"/>
                </a:solidFill>
                <a:latin typeface="Corbel"/>
                <a:ea typeface="Corbel"/>
                <a:cs typeface="Corbel"/>
                <a:sym typeface="Corbel"/>
              </a:rPr>
              <a:t>Apakah penghilangan Outlier mengubah karakteristik cluster ? </a:t>
            </a:r>
            <a:endParaRPr b="1" i="0" sz="2500" u="none" cap="none" strike="noStrike">
              <a:solidFill>
                <a:schemeClr val="lt1"/>
              </a:solidFill>
              <a:latin typeface="Corbel"/>
              <a:ea typeface="Corbel"/>
              <a:cs typeface="Corbel"/>
              <a:sym typeface="Corbe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graphicFrame>
        <p:nvGraphicFramePr>
          <p:cNvPr id="603" name="Google Shape;603;gf743983926_0_35"/>
          <p:cNvGraphicFramePr/>
          <p:nvPr/>
        </p:nvGraphicFramePr>
        <p:xfrm>
          <a:off x="231475" y="1554475"/>
          <a:ext cx="3000000" cy="3000000"/>
        </p:xfrm>
        <a:graphic>
          <a:graphicData uri="http://schemas.openxmlformats.org/drawingml/2006/table">
            <a:tbl>
              <a:tblPr>
                <a:noFill/>
                <a:tableStyleId>{EB6D85E4-FDC3-4540-BCD9-1BCD335CDE0A}</a:tableStyleId>
              </a:tblPr>
              <a:tblGrid>
                <a:gridCol w="1280225"/>
                <a:gridCol w="1143050"/>
                <a:gridCol w="2556350"/>
                <a:gridCol w="3345050"/>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Corbel"/>
                        <a:ea typeface="Corbel"/>
                        <a:cs typeface="Corbel"/>
                        <a:sym typeface="Corbe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Corbel"/>
                          <a:ea typeface="Corbel"/>
                          <a:cs typeface="Corbel"/>
                          <a:sym typeface="Corbel"/>
                        </a:rPr>
                        <a:t>KATEGORI</a:t>
                      </a:r>
                      <a:endParaRPr sz="1400" u="none" cap="none" strike="noStrike">
                        <a:solidFill>
                          <a:schemeClr val="lt1"/>
                        </a:solidFill>
                        <a:latin typeface="Corbel"/>
                        <a:ea typeface="Corbel"/>
                        <a:cs typeface="Corbel"/>
                        <a:sym typeface="Corbe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Corbel"/>
                          <a:ea typeface="Corbel"/>
                          <a:cs typeface="Corbel"/>
                          <a:sym typeface="Corbel"/>
                        </a:rPr>
                        <a:t>STRATEGI BISNIS</a:t>
                      </a:r>
                      <a:endParaRPr sz="1400" u="none" cap="none" strike="noStrike">
                        <a:latin typeface="Corbel"/>
                        <a:ea typeface="Corbel"/>
                        <a:cs typeface="Corbel"/>
                        <a:sym typeface="Corbe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Corbel"/>
                          <a:ea typeface="Corbel"/>
                          <a:cs typeface="Corbel"/>
                          <a:sym typeface="Corbel"/>
                        </a:rPr>
                        <a:t>EXPECTED OUTPUT</a:t>
                      </a:r>
                      <a:endParaRPr sz="1400" u="none" cap="none" strike="noStrike">
                        <a:latin typeface="Corbel"/>
                        <a:ea typeface="Corbel"/>
                        <a:cs typeface="Corbel"/>
                        <a:sym typeface="Corbe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Corbel"/>
                          <a:ea typeface="Corbel"/>
                          <a:cs typeface="Corbel"/>
                          <a:sym typeface="Corbel"/>
                        </a:rPr>
                        <a:t>CLUSTER 0</a:t>
                      </a:r>
                      <a:endParaRPr sz="1400" u="none" cap="none" strike="noStrike">
                        <a:latin typeface="Corbel"/>
                        <a:ea typeface="Corbel"/>
                        <a:cs typeface="Corbel"/>
                        <a:sym typeface="Corbe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Corbel"/>
                          <a:ea typeface="Corbel"/>
                          <a:cs typeface="Corbel"/>
                          <a:sym typeface="Corbel"/>
                        </a:rPr>
                        <a:t>Aman</a:t>
                      </a:r>
                      <a:endParaRPr sz="1400" u="none" cap="none" strike="noStrike">
                        <a:solidFill>
                          <a:schemeClr val="lt1"/>
                        </a:solidFill>
                        <a:latin typeface="Corbel"/>
                        <a:ea typeface="Corbel"/>
                        <a:cs typeface="Corbel"/>
                        <a:sym typeface="Corbe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Corbel"/>
                          <a:ea typeface="Corbel"/>
                          <a:cs typeface="Corbel"/>
                          <a:sym typeface="Corbel"/>
                        </a:rPr>
                        <a:t>Penambahan Limit</a:t>
                      </a:r>
                      <a:endParaRPr sz="1400" u="none" cap="none" strike="noStrike">
                        <a:latin typeface="Corbel"/>
                        <a:ea typeface="Corbel"/>
                        <a:cs typeface="Corbel"/>
                        <a:sym typeface="Corbe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Corbel"/>
                          <a:ea typeface="Corbel"/>
                          <a:cs typeface="Corbel"/>
                          <a:sym typeface="Corbel"/>
                        </a:rPr>
                        <a:t>Frekuensi transaksi extra aktif</a:t>
                      </a:r>
                      <a:endParaRPr sz="1400" u="none" cap="none" strike="noStrike">
                        <a:latin typeface="Corbel"/>
                        <a:ea typeface="Corbel"/>
                        <a:cs typeface="Corbel"/>
                        <a:sym typeface="Corbe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Corbel"/>
                          <a:ea typeface="Corbel"/>
                          <a:cs typeface="Corbel"/>
                          <a:sym typeface="Corbel"/>
                        </a:rPr>
                        <a:t>CLUSTER 1</a:t>
                      </a:r>
                      <a:endParaRPr sz="1400" u="none" cap="none" strike="noStrike">
                        <a:latin typeface="Corbel"/>
                        <a:ea typeface="Corbel"/>
                        <a:cs typeface="Corbel"/>
                        <a:sym typeface="Corbe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Corbel"/>
                          <a:ea typeface="Corbel"/>
                          <a:cs typeface="Corbel"/>
                          <a:sym typeface="Corbel"/>
                        </a:rPr>
                        <a:t>Aman</a:t>
                      </a:r>
                      <a:endParaRPr sz="1400" u="none" cap="none" strike="noStrike">
                        <a:solidFill>
                          <a:schemeClr val="lt1"/>
                        </a:solidFill>
                        <a:latin typeface="Corbel"/>
                        <a:ea typeface="Corbel"/>
                        <a:cs typeface="Corbel"/>
                        <a:sym typeface="Corbe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Corbel"/>
                          <a:ea typeface="Corbel"/>
                          <a:cs typeface="Corbel"/>
                          <a:sym typeface="Corbel"/>
                        </a:rPr>
                        <a:t>Cash Advance dengan bunga rendah</a:t>
                      </a:r>
                      <a:endParaRPr sz="1400" u="none" cap="none" strike="noStrike">
                        <a:latin typeface="Corbel"/>
                        <a:ea typeface="Corbel"/>
                        <a:cs typeface="Corbel"/>
                        <a:sym typeface="Corbe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Corbel"/>
                          <a:ea typeface="Corbel"/>
                          <a:cs typeface="Corbel"/>
                          <a:sym typeface="Corbel"/>
                        </a:rPr>
                        <a:t>Frekuensi transaksi normal → aktif</a:t>
                      </a:r>
                      <a:endParaRPr sz="1400" u="none" cap="none" strike="noStrike">
                        <a:latin typeface="Corbel"/>
                        <a:ea typeface="Corbel"/>
                        <a:cs typeface="Corbel"/>
                        <a:sym typeface="Corbe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Corbel"/>
                          <a:ea typeface="Corbel"/>
                          <a:cs typeface="Corbel"/>
                          <a:sym typeface="Corbel"/>
                        </a:rPr>
                        <a:t>CLUSTER 2</a:t>
                      </a:r>
                      <a:endParaRPr sz="1400" u="none" cap="none" strike="noStrike">
                        <a:latin typeface="Corbel"/>
                        <a:ea typeface="Corbel"/>
                        <a:cs typeface="Corbel"/>
                        <a:sym typeface="Corbe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Corbel"/>
                          <a:ea typeface="Corbel"/>
                          <a:cs typeface="Corbel"/>
                          <a:sym typeface="Corbel"/>
                        </a:rPr>
                        <a:t>Aman</a:t>
                      </a:r>
                      <a:endParaRPr sz="1400" u="none" cap="none" strike="noStrike">
                        <a:solidFill>
                          <a:schemeClr val="lt1"/>
                        </a:solidFill>
                        <a:latin typeface="Corbel"/>
                        <a:ea typeface="Corbel"/>
                        <a:cs typeface="Corbel"/>
                        <a:sym typeface="Corbe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Corbel"/>
                          <a:ea typeface="Corbel"/>
                          <a:cs typeface="Corbel"/>
                          <a:sym typeface="Corbel"/>
                        </a:rPr>
                        <a:t>Penawaran produk perbankan lain dengan benefit yang menggiurkan</a:t>
                      </a:r>
                      <a:endParaRPr sz="1400" u="none" cap="none" strike="noStrike">
                        <a:latin typeface="Corbel"/>
                        <a:ea typeface="Corbel"/>
                        <a:cs typeface="Corbel"/>
                        <a:sym typeface="Corbe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GB" sz="1400" u="none" cap="none" strike="noStrike">
                          <a:solidFill>
                            <a:schemeClr val="dk1"/>
                          </a:solidFill>
                          <a:latin typeface="Corbel"/>
                          <a:ea typeface="Corbel"/>
                          <a:cs typeface="Corbel"/>
                          <a:sym typeface="Corbel"/>
                        </a:rPr>
                        <a:t>Frekuensi transaksi extra aktif</a:t>
                      </a:r>
                      <a:endParaRPr sz="1400" u="none" cap="none" strike="noStrike">
                        <a:solidFill>
                          <a:schemeClr val="dk1"/>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Corbel"/>
                        <a:ea typeface="Corbel"/>
                        <a:cs typeface="Corbel"/>
                        <a:sym typeface="Corbel"/>
                      </a:endParaRPr>
                    </a:p>
                  </a:txBody>
                  <a:tcPr marT="91425" marB="91425" marR="91425" marL="91425"/>
                </a:tc>
              </a:tr>
            </a:tbl>
          </a:graphicData>
        </a:graphic>
      </p:graphicFrame>
      <p:sp>
        <p:nvSpPr>
          <p:cNvPr id="604" name="Google Shape;604;gf743983926_0_35"/>
          <p:cNvSpPr txBox="1"/>
          <p:nvPr/>
        </p:nvSpPr>
        <p:spPr>
          <a:xfrm>
            <a:off x="231463" y="254000"/>
            <a:ext cx="81606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n-GB" sz="2500" u="none" cap="none" strike="noStrike">
                <a:solidFill>
                  <a:schemeClr val="lt1"/>
                </a:solidFill>
                <a:latin typeface="Corbel"/>
                <a:ea typeface="Corbel"/>
                <a:cs typeface="Corbel"/>
                <a:sym typeface="Corbel"/>
              </a:rPr>
              <a:t>Bagaimana memandang karakteristik cluster dari sudut pandang bisnis? </a:t>
            </a:r>
            <a:endParaRPr b="1" i="0" sz="2500" u="none" cap="none" strike="noStrike">
              <a:solidFill>
                <a:schemeClr val="lt1"/>
              </a:solidFill>
              <a:latin typeface="Corbel"/>
              <a:ea typeface="Corbel"/>
              <a:cs typeface="Corbel"/>
              <a:sym typeface="Corbel"/>
            </a:endParaRPr>
          </a:p>
        </p:txBody>
      </p:sp>
      <p:sp>
        <p:nvSpPr>
          <p:cNvPr id="605" name="Google Shape;605;gf743983926_0_35"/>
          <p:cNvSpPr txBox="1"/>
          <p:nvPr/>
        </p:nvSpPr>
        <p:spPr>
          <a:xfrm>
            <a:off x="278550" y="3949300"/>
            <a:ext cx="8160600" cy="96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Corbel"/>
                <a:ea typeface="Corbel"/>
                <a:cs typeface="Corbel"/>
                <a:sym typeface="Corbel"/>
              </a:rPr>
              <a:t>Follow up action : </a:t>
            </a:r>
            <a:endParaRPr b="0" i="0" sz="1700" u="none" cap="none" strike="noStrike">
              <a:solidFill>
                <a:srgbClr val="000000"/>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Corbel"/>
                <a:ea typeface="Corbel"/>
                <a:cs typeface="Corbel"/>
                <a:sym typeface="Corbel"/>
              </a:rPr>
              <a:t>Variasi Clustering dengan mengubah scaling untuk mencari kemungkinan terbentuknya cluster baru dengan karakteristik yang unik dari segi bisnis</a:t>
            </a:r>
            <a:endParaRPr b="0" i="0" sz="1700" u="none" cap="none" strike="noStrike">
              <a:solidFill>
                <a:srgbClr val="000000"/>
              </a:solidFill>
              <a:latin typeface="Corbel"/>
              <a:ea typeface="Corbel"/>
              <a:cs typeface="Corbel"/>
              <a:sym typeface="Corbe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29"/>
          <p:cNvSpPr txBox="1"/>
          <p:nvPr>
            <p:ph type="title"/>
          </p:nvPr>
        </p:nvSpPr>
        <p:spPr>
          <a:xfrm>
            <a:off x="189689" y="842878"/>
            <a:ext cx="2210612" cy="34508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13800"/>
              <a:buFont typeface="Corbel"/>
              <a:buNone/>
            </a:pPr>
            <a:r>
              <a:rPr lang="en-GB" sz="13800"/>
              <a:t>2. </a:t>
            </a:r>
            <a:endParaRPr/>
          </a:p>
        </p:txBody>
      </p:sp>
      <p:sp>
        <p:nvSpPr>
          <p:cNvPr id="611" name="Google Shape;611;p29"/>
          <p:cNvSpPr txBox="1"/>
          <p:nvPr>
            <p:ph idx="1" type="body"/>
          </p:nvPr>
        </p:nvSpPr>
        <p:spPr>
          <a:xfrm>
            <a:off x="2901951" y="648081"/>
            <a:ext cx="5486400" cy="38404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None/>
            </a:pPr>
            <a:r>
              <a:rPr lang="en-GB" sz="3200"/>
              <a:t>Data with outlier</a:t>
            </a:r>
            <a:endParaRPr/>
          </a:p>
          <a:p>
            <a:pPr indent="0" lvl="0" marL="0" rtl="0" algn="l">
              <a:lnSpc>
                <a:spcPct val="90000"/>
              </a:lnSpc>
              <a:spcBef>
                <a:spcPts val="900"/>
              </a:spcBef>
              <a:spcAft>
                <a:spcPts val="0"/>
              </a:spcAft>
              <a:buSzPts val="3200"/>
              <a:buNone/>
            </a:pPr>
            <a:r>
              <a:rPr lang="en-GB" sz="3200"/>
              <a:t>Standard scaling</a:t>
            </a:r>
            <a:endParaRPr/>
          </a:p>
          <a:p>
            <a:pPr indent="0" lvl="0" marL="0" rtl="0" algn="l">
              <a:lnSpc>
                <a:spcPct val="90000"/>
              </a:lnSpc>
              <a:spcBef>
                <a:spcPts val="900"/>
              </a:spcBef>
              <a:spcAft>
                <a:spcPts val="0"/>
              </a:spcAft>
              <a:buSzPts val="3200"/>
              <a:buNone/>
            </a:pPr>
            <a:r>
              <a:rPr lang="en-GB" sz="3200"/>
              <a:t>PCA</a:t>
            </a:r>
            <a:endParaRPr/>
          </a:p>
          <a:p>
            <a:pPr indent="0" lvl="0" marL="0" rtl="0" algn="l">
              <a:lnSpc>
                <a:spcPct val="90000"/>
              </a:lnSpc>
              <a:spcBef>
                <a:spcPts val="900"/>
              </a:spcBef>
              <a:spcAft>
                <a:spcPts val="0"/>
              </a:spcAft>
              <a:buSzPts val="3200"/>
              <a:buNone/>
            </a:pPr>
            <a:r>
              <a:rPr lang="en-GB" sz="3200"/>
              <a:t>K-Means</a:t>
            </a:r>
            <a:endParaRPr/>
          </a:p>
        </p:txBody>
      </p:sp>
      <p:pic>
        <p:nvPicPr>
          <p:cNvPr descr="Chevron arrows RTL" id="612" name="Google Shape;612;p29">
            <a:hlinkClick action="ppaction://hlinksldjump" r:id="rId3"/>
          </p:cNvPr>
          <p:cNvPicPr preferRelativeResize="0"/>
          <p:nvPr/>
        </p:nvPicPr>
        <p:blipFill rotWithShape="1">
          <a:blip r:embed="rId4">
            <a:alphaModFix/>
          </a:blip>
          <a:srcRect b="0" l="0" r="0" t="0"/>
          <a:stretch/>
        </p:blipFill>
        <p:spPr>
          <a:xfrm>
            <a:off x="189689" y="4595038"/>
            <a:ext cx="484667" cy="48466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30"/>
          <p:cNvSpPr txBox="1"/>
          <p:nvPr>
            <p:ph idx="4294967295" type="body"/>
          </p:nvPr>
        </p:nvSpPr>
        <p:spPr>
          <a:xfrm>
            <a:off x="1339149" y="3750960"/>
            <a:ext cx="7493151" cy="1262616"/>
          </a:xfrm>
          <a:prstGeom prst="rect">
            <a:avLst/>
          </a:prstGeom>
          <a:noFill/>
          <a:ln>
            <a:noFill/>
          </a:ln>
        </p:spPr>
        <p:txBody>
          <a:bodyPr anchorCtr="0" anchor="ctr" bIns="91425" lIns="91425" spcFirstLastPara="1" rIns="91425" wrap="square" tIns="91425">
            <a:normAutofit/>
          </a:bodyPr>
          <a:lstStyle/>
          <a:p>
            <a:pPr indent="0" lvl="0" marL="114300" rtl="0" algn="l">
              <a:lnSpc>
                <a:spcPct val="90000"/>
              </a:lnSpc>
              <a:spcBef>
                <a:spcPts val="0"/>
              </a:spcBef>
              <a:spcAft>
                <a:spcPts val="0"/>
              </a:spcAft>
              <a:buSzPts val="1800"/>
              <a:buNone/>
            </a:pPr>
            <a:r>
              <a:rPr lang="en-GB"/>
              <a:t>Total variasi yang dapat dijelaskan dengan PC1 dan PC2 adalah :47.62%</a:t>
            </a:r>
            <a:endParaRPr/>
          </a:p>
        </p:txBody>
      </p:sp>
      <p:sp>
        <p:nvSpPr>
          <p:cNvPr id="618" name="Google Shape;618;p30"/>
          <p:cNvSpPr txBox="1"/>
          <p:nvPr/>
        </p:nvSpPr>
        <p:spPr>
          <a:xfrm>
            <a:off x="467833" y="244549"/>
            <a:ext cx="8364467" cy="773176"/>
          </a:xfrm>
          <a:prstGeom prst="rect">
            <a:avLst/>
          </a:prstGeom>
          <a:noFill/>
          <a:ln>
            <a:noFill/>
          </a:ln>
        </p:spPr>
        <p:txBody>
          <a:bodyPr anchorCtr="0" anchor="t" bIns="91425" lIns="91425" spcFirstLastPara="1" rIns="91425" wrap="square" tIns="91425">
            <a:normAutofit/>
          </a:bodyPr>
          <a:lstStyle/>
          <a:p>
            <a:pPr indent="0" lvl="0" marL="0" marR="0" rtl="0" algn="l">
              <a:lnSpc>
                <a:spcPct val="90000"/>
              </a:lnSpc>
              <a:spcBef>
                <a:spcPts val="0"/>
              </a:spcBef>
              <a:spcAft>
                <a:spcPts val="0"/>
              </a:spcAft>
              <a:buClr>
                <a:srgbClr val="FFFFFF"/>
              </a:buClr>
              <a:buSzPts val="3600"/>
              <a:buFont typeface="Corbel"/>
              <a:buNone/>
            </a:pPr>
            <a:r>
              <a:rPr b="0" i="0" lang="en-GB" sz="3600" u="none" cap="none" strike="noStrike">
                <a:solidFill>
                  <a:srgbClr val="FFFFFF"/>
                </a:solidFill>
                <a:latin typeface="Corbel"/>
                <a:ea typeface="Corbel"/>
                <a:cs typeface="Corbel"/>
                <a:sym typeface="Corbel"/>
              </a:rPr>
              <a:t>PCA</a:t>
            </a:r>
            <a:endParaRPr b="0" i="0" sz="1400" u="none" cap="none" strike="noStrike">
              <a:solidFill>
                <a:srgbClr val="000000"/>
              </a:solidFill>
              <a:latin typeface="Arial"/>
              <a:ea typeface="Arial"/>
              <a:cs typeface="Arial"/>
              <a:sym typeface="Arial"/>
            </a:endParaRPr>
          </a:p>
        </p:txBody>
      </p:sp>
      <p:pic>
        <p:nvPicPr>
          <p:cNvPr id="619" name="Google Shape;619;p30"/>
          <p:cNvPicPr preferRelativeResize="0"/>
          <p:nvPr/>
        </p:nvPicPr>
        <p:blipFill rotWithShape="1">
          <a:blip r:embed="rId3">
            <a:alphaModFix/>
          </a:blip>
          <a:srcRect b="0" l="0" r="0" t="0"/>
          <a:stretch/>
        </p:blipFill>
        <p:spPr>
          <a:xfrm>
            <a:off x="1072611" y="745933"/>
            <a:ext cx="6998778" cy="313495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31"/>
          <p:cNvSpPr txBox="1"/>
          <p:nvPr/>
        </p:nvSpPr>
        <p:spPr>
          <a:xfrm>
            <a:off x="467833" y="244548"/>
            <a:ext cx="8364467" cy="1005555"/>
          </a:xfrm>
          <a:prstGeom prst="rect">
            <a:avLst/>
          </a:prstGeom>
          <a:noFill/>
          <a:ln>
            <a:noFill/>
          </a:ln>
        </p:spPr>
        <p:txBody>
          <a:bodyPr anchorCtr="0" anchor="t" bIns="91425" lIns="91425" spcFirstLastPara="1" rIns="91425" wrap="square" tIns="91425">
            <a:normAutofit/>
          </a:bodyPr>
          <a:lstStyle/>
          <a:p>
            <a:pPr indent="0" lvl="0" marL="0" marR="0" rtl="0" algn="l">
              <a:lnSpc>
                <a:spcPct val="90000"/>
              </a:lnSpc>
              <a:spcBef>
                <a:spcPts val="0"/>
              </a:spcBef>
              <a:spcAft>
                <a:spcPts val="0"/>
              </a:spcAft>
              <a:buClr>
                <a:srgbClr val="FFFFFF"/>
              </a:buClr>
              <a:buSzPts val="3600"/>
              <a:buFont typeface="Corbel"/>
              <a:buNone/>
            </a:pPr>
            <a:r>
              <a:rPr b="0" i="0" lang="en-GB" sz="3600" u="none" cap="none" strike="noStrike">
                <a:solidFill>
                  <a:srgbClr val="FFFFFF"/>
                </a:solidFill>
                <a:latin typeface="Corbel"/>
                <a:ea typeface="Corbel"/>
                <a:cs typeface="Corbel"/>
                <a:sym typeface="Corbel"/>
              </a:rPr>
              <a:t>K-Means</a:t>
            </a:r>
            <a:endParaRPr b="0" i="0" sz="1400" u="none" cap="none" strike="noStrike">
              <a:solidFill>
                <a:srgbClr val="000000"/>
              </a:solidFill>
              <a:latin typeface="Arial"/>
              <a:ea typeface="Arial"/>
              <a:cs typeface="Arial"/>
              <a:sym typeface="Arial"/>
            </a:endParaRPr>
          </a:p>
        </p:txBody>
      </p:sp>
      <p:sp>
        <p:nvSpPr>
          <p:cNvPr id="625" name="Google Shape;625;p31"/>
          <p:cNvSpPr txBox="1"/>
          <p:nvPr/>
        </p:nvSpPr>
        <p:spPr>
          <a:xfrm>
            <a:off x="606056" y="3504683"/>
            <a:ext cx="8226244" cy="1755775"/>
          </a:xfrm>
          <a:prstGeom prst="rect">
            <a:avLst/>
          </a:prstGeom>
          <a:noFill/>
          <a:ln>
            <a:noFill/>
          </a:ln>
        </p:spPr>
        <p:txBody>
          <a:bodyPr anchorCtr="0" anchor="ctr" bIns="91425" lIns="91425" spcFirstLastPara="1" rIns="91425" wrap="square" tIns="91425">
            <a:normAutofit/>
          </a:bodyPr>
          <a:lstStyle/>
          <a:p>
            <a:pPr indent="0" lvl="0" marL="114300" marR="0" rtl="0" algn="l">
              <a:lnSpc>
                <a:spcPct val="90000"/>
              </a:lnSpc>
              <a:spcBef>
                <a:spcPts val="0"/>
              </a:spcBef>
              <a:spcAft>
                <a:spcPts val="0"/>
              </a:spcAft>
              <a:buClr>
                <a:schemeClr val="accent1"/>
              </a:buClr>
              <a:buSzPts val="1800"/>
              <a:buFont typeface="Noto Sans Symbols"/>
              <a:buNone/>
            </a:pPr>
            <a:r>
              <a:rPr b="0" i="0" lang="en-GB" sz="1500" u="none" cap="none" strike="noStrike">
                <a:solidFill>
                  <a:srgbClr val="E4DEDB"/>
                </a:solidFill>
                <a:latin typeface="Corbel"/>
                <a:ea typeface="Corbel"/>
                <a:cs typeface="Corbel"/>
                <a:sym typeface="Corbel"/>
              </a:rPr>
              <a:t>K cluster yang dipilih adalah 3 karena penurunan inertia ke 4 sudah tidak signifikan, serta untuk meneyesuaikan pada clustering sebelumnya dengan jumlah cluster yang sama yaitu 3</a:t>
            </a:r>
            <a:endParaRPr b="0" i="0" sz="1400" u="none" cap="none" strike="noStrike">
              <a:solidFill>
                <a:srgbClr val="000000"/>
              </a:solidFill>
              <a:latin typeface="Arial"/>
              <a:ea typeface="Arial"/>
              <a:cs typeface="Arial"/>
              <a:sym typeface="Arial"/>
            </a:endParaRPr>
          </a:p>
        </p:txBody>
      </p:sp>
      <p:pic>
        <p:nvPicPr>
          <p:cNvPr id="626" name="Google Shape;626;p31"/>
          <p:cNvPicPr preferRelativeResize="0"/>
          <p:nvPr/>
        </p:nvPicPr>
        <p:blipFill rotWithShape="1">
          <a:blip r:embed="rId3">
            <a:alphaModFix/>
          </a:blip>
          <a:srcRect b="0" l="0" r="0" t="0"/>
          <a:stretch/>
        </p:blipFill>
        <p:spPr>
          <a:xfrm>
            <a:off x="170121" y="1165855"/>
            <a:ext cx="4681961" cy="2423077"/>
          </a:xfrm>
          <a:prstGeom prst="rect">
            <a:avLst/>
          </a:prstGeom>
          <a:noFill/>
          <a:ln>
            <a:noFill/>
          </a:ln>
        </p:spPr>
      </p:pic>
      <p:pic>
        <p:nvPicPr>
          <p:cNvPr id="627" name="Google Shape;627;p31"/>
          <p:cNvPicPr preferRelativeResize="0"/>
          <p:nvPr/>
        </p:nvPicPr>
        <p:blipFill rotWithShape="1">
          <a:blip r:embed="rId4">
            <a:alphaModFix/>
          </a:blip>
          <a:srcRect b="0" l="0" r="0" t="0"/>
          <a:stretch/>
        </p:blipFill>
        <p:spPr>
          <a:xfrm>
            <a:off x="4847338" y="1207979"/>
            <a:ext cx="4126541" cy="242307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grpSp>
        <p:nvGrpSpPr>
          <p:cNvPr id="632" name="Google Shape;632;p32"/>
          <p:cNvGrpSpPr/>
          <p:nvPr/>
        </p:nvGrpSpPr>
        <p:grpSpPr>
          <a:xfrm>
            <a:off x="1311240" y="878064"/>
            <a:ext cx="1693685" cy="3387371"/>
            <a:chOff x="512352" y="2207"/>
            <a:chExt cx="1693685" cy="3387371"/>
          </a:xfrm>
        </p:grpSpPr>
        <p:sp>
          <p:nvSpPr>
            <p:cNvPr id="633" name="Google Shape;633;p32"/>
            <p:cNvSpPr/>
            <p:nvPr/>
          </p:nvSpPr>
          <p:spPr>
            <a:xfrm>
              <a:off x="512352" y="2207"/>
              <a:ext cx="1693685" cy="1016211"/>
            </a:xfrm>
            <a:prstGeom prst="rect">
              <a:avLst/>
            </a:prstGeom>
            <a:solidFill>
              <a:srgbClr val="93B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2"/>
            <p:cNvSpPr txBox="1"/>
            <p:nvPr/>
          </p:nvSpPr>
          <p:spPr>
            <a:xfrm>
              <a:off x="512352" y="2207"/>
              <a:ext cx="1693685" cy="1016211"/>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orbel"/>
                <a:buNone/>
              </a:pPr>
              <a:r>
                <a:rPr b="0" i="0" lang="en-GB" sz="1800" u="none" cap="none" strike="noStrike">
                  <a:solidFill>
                    <a:schemeClr val="lt1"/>
                  </a:solidFill>
                  <a:latin typeface="Corbel"/>
                  <a:ea typeface="Corbel"/>
                  <a:cs typeface="Corbel"/>
                  <a:sym typeface="Corbel"/>
                </a:rPr>
                <a:t>Cluster 0 : 1193</a:t>
              </a:r>
              <a:endParaRPr b="0" i="0" sz="1800" u="none" cap="none" strike="noStrike">
                <a:solidFill>
                  <a:schemeClr val="lt1"/>
                </a:solidFill>
                <a:latin typeface="Corbel"/>
                <a:ea typeface="Corbel"/>
                <a:cs typeface="Corbel"/>
                <a:sym typeface="Corbel"/>
              </a:endParaRPr>
            </a:p>
          </p:txBody>
        </p:sp>
        <p:sp>
          <p:nvSpPr>
            <p:cNvPr id="635" name="Google Shape;635;p32"/>
            <p:cNvSpPr/>
            <p:nvPr/>
          </p:nvSpPr>
          <p:spPr>
            <a:xfrm>
              <a:off x="512352" y="1187787"/>
              <a:ext cx="1693685" cy="1016211"/>
            </a:xfrm>
            <a:prstGeom prst="rect">
              <a:avLst/>
            </a:prstGeom>
            <a:solidFill>
              <a:srgbClr val="93B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2"/>
            <p:cNvSpPr txBox="1"/>
            <p:nvPr/>
          </p:nvSpPr>
          <p:spPr>
            <a:xfrm>
              <a:off x="512352" y="1187787"/>
              <a:ext cx="1693685" cy="1016211"/>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orbel"/>
                <a:buNone/>
              </a:pPr>
              <a:r>
                <a:rPr b="0" i="0" lang="en-GB" sz="1800" u="none" cap="none" strike="noStrike">
                  <a:solidFill>
                    <a:schemeClr val="lt1"/>
                  </a:solidFill>
                  <a:latin typeface="Corbel"/>
                  <a:ea typeface="Corbel"/>
                  <a:cs typeface="Corbel"/>
                  <a:sym typeface="Corbel"/>
                </a:rPr>
                <a:t>Cluster 1 : 1648 </a:t>
              </a:r>
              <a:endParaRPr b="0" i="0" sz="1800" u="none" cap="none" strike="noStrike">
                <a:solidFill>
                  <a:schemeClr val="lt1"/>
                </a:solidFill>
                <a:latin typeface="Corbel"/>
                <a:ea typeface="Corbel"/>
                <a:cs typeface="Corbel"/>
                <a:sym typeface="Corbel"/>
              </a:endParaRPr>
            </a:p>
          </p:txBody>
        </p:sp>
        <p:sp>
          <p:nvSpPr>
            <p:cNvPr id="637" name="Google Shape;637;p32"/>
            <p:cNvSpPr/>
            <p:nvPr/>
          </p:nvSpPr>
          <p:spPr>
            <a:xfrm>
              <a:off x="512352" y="2373367"/>
              <a:ext cx="1693685" cy="1016211"/>
            </a:xfrm>
            <a:prstGeom prst="rect">
              <a:avLst/>
            </a:prstGeom>
            <a:solidFill>
              <a:srgbClr val="93B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2"/>
            <p:cNvSpPr txBox="1"/>
            <p:nvPr/>
          </p:nvSpPr>
          <p:spPr>
            <a:xfrm>
              <a:off x="512352" y="2373367"/>
              <a:ext cx="1693685" cy="1016211"/>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orbel"/>
                <a:buNone/>
              </a:pPr>
              <a:r>
                <a:rPr b="0" i="0" lang="en-GB" sz="1800" u="none" cap="none" strike="noStrike">
                  <a:solidFill>
                    <a:schemeClr val="lt1"/>
                  </a:solidFill>
                  <a:latin typeface="Corbel"/>
                  <a:ea typeface="Corbel"/>
                  <a:cs typeface="Corbel"/>
                  <a:sym typeface="Corbel"/>
                </a:rPr>
                <a:t>Cluster 2 : 6109</a:t>
              </a:r>
              <a:endParaRPr b="0" i="0" sz="1800" u="none" cap="none" strike="noStrike">
                <a:solidFill>
                  <a:schemeClr val="lt1"/>
                </a:solidFill>
                <a:latin typeface="Corbel"/>
                <a:ea typeface="Corbel"/>
                <a:cs typeface="Corbel"/>
                <a:sym typeface="Corbel"/>
              </a:endParaRPr>
            </a:p>
          </p:txBody>
        </p:sp>
      </p:grpSp>
      <p:pic>
        <p:nvPicPr>
          <p:cNvPr id="639" name="Google Shape;639;p32"/>
          <p:cNvPicPr preferRelativeResize="0"/>
          <p:nvPr/>
        </p:nvPicPr>
        <p:blipFill rotWithShape="1">
          <a:blip r:embed="rId3">
            <a:alphaModFix/>
          </a:blip>
          <a:srcRect b="0" l="0" r="0" t="0"/>
          <a:stretch/>
        </p:blipFill>
        <p:spPr>
          <a:xfrm>
            <a:off x="3859619" y="498630"/>
            <a:ext cx="4485493" cy="435380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f65f4bc782_1_3"/>
          <p:cNvSpPr txBox="1"/>
          <p:nvPr>
            <p:ph type="title"/>
          </p:nvPr>
        </p:nvSpPr>
        <p:spPr>
          <a:xfrm>
            <a:off x="992950" y="217100"/>
            <a:ext cx="7659300" cy="1093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GB"/>
              <a:t>STP Framework</a:t>
            </a:r>
            <a:endParaRPr/>
          </a:p>
        </p:txBody>
      </p:sp>
      <p:pic>
        <p:nvPicPr>
          <p:cNvPr id="123" name="Google Shape;123;gf65f4bc782_1_3"/>
          <p:cNvPicPr preferRelativeResize="0"/>
          <p:nvPr/>
        </p:nvPicPr>
        <p:blipFill>
          <a:blip r:embed="rId3">
            <a:alphaModFix/>
          </a:blip>
          <a:stretch>
            <a:fillRect/>
          </a:stretch>
        </p:blipFill>
        <p:spPr>
          <a:xfrm>
            <a:off x="338400" y="1274850"/>
            <a:ext cx="8264826" cy="29694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33"/>
          <p:cNvSpPr txBox="1"/>
          <p:nvPr/>
        </p:nvSpPr>
        <p:spPr>
          <a:xfrm>
            <a:off x="616689" y="3112236"/>
            <a:ext cx="8226300" cy="2064000"/>
          </a:xfrm>
          <a:prstGeom prst="rect">
            <a:avLst/>
          </a:prstGeom>
          <a:noFill/>
          <a:ln>
            <a:noFill/>
          </a:ln>
        </p:spPr>
        <p:txBody>
          <a:bodyPr anchorCtr="0" anchor="ctr" bIns="91425" lIns="91425" spcFirstLastPara="1" rIns="91425" wrap="square" tIns="91425">
            <a:normAutofit/>
          </a:bodyPr>
          <a:lstStyle/>
          <a:p>
            <a:pPr indent="-336550" lvl="0" marL="457200" marR="0" rtl="0" algn="l">
              <a:lnSpc>
                <a:spcPct val="90000"/>
              </a:lnSpc>
              <a:spcBef>
                <a:spcPts val="0"/>
              </a:spcBef>
              <a:spcAft>
                <a:spcPts val="0"/>
              </a:spcAft>
              <a:buClr>
                <a:schemeClr val="accent1"/>
              </a:buClr>
              <a:buSzPts val="1700"/>
              <a:buFont typeface="Corbel"/>
              <a:buAutoNum type="arabicPeriod"/>
            </a:pPr>
            <a:r>
              <a:rPr b="0" i="0" lang="en-GB" sz="1287" u="none" cap="none" strike="noStrike">
                <a:solidFill>
                  <a:schemeClr val="accent1"/>
                </a:solidFill>
                <a:latin typeface="Corbel"/>
                <a:ea typeface="Corbel"/>
                <a:cs typeface="Corbel"/>
                <a:sym typeface="Corbel"/>
              </a:rPr>
              <a:t>Cluster 0 (Garis biru) </a:t>
            </a:r>
            <a:endParaRPr b="0" i="0" sz="1195" u="none" cap="none" strike="noStrike">
              <a:solidFill>
                <a:schemeClr val="accent1"/>
              </a:solidFill>
              <a:latin typeface="Arial"/>
              <a:ea typeface="Arial"/>
              <a:cs typeface="Arial"/>
              <a:sym typeface="Arial"/>
            </a:endParaRPr>
          </a:p>
          <a:p>
            <a:pPr indent="0" lvl="1" marL="491490" marR="0" rtl="0" algn="l">
              <a:lnSpc>
                <a:spcPct val="90000"/>
              </a:lnSpc>
              <a:spcBef>
                <a:spcPts val="0"/>
              </a:spcBef>
              <a:spcAft>
                <a:spcPts val="0"/>
              </a:spcAft>
              <a:buClr>
                <a:schemeClr val="accent1"/>
              </a:buClr>
              <a:buSzPts val="1800"/>
              <a:buFont typeface="Noto Sans Symbols"/>
              <a:buNone/>
            </a:pPr>
            <a:r>
              <a:rPr b="0" i="0" lang="en-GB" sz="1148" u="none" cap="none" strike="noStrike">
                <a:solidFill>
                  <a:srgbClr val="E4DEDB"/>
                </a:solidFill>
                <a:latin typeface="Corbel"/>
                <a:ea typeface="Corbel"/>
                <a:cs typeface="Corbel"/>
                <a:sym typeface="Corbel"/>
              </a:rPr>
              <a:t>Ditandai dengan aktivitas belanja paling aktif baik secara installment dan one off purchase, seringkali melakukan pembayaran lunas</a:t>
            </a:r>
            <a:endParaRPr b="0" i="0" sz="1148" u="none" cap="none" strike="noStrike">
              <a:solidFill>
                <a:srgbClr val="E4DEDB"/>
              </a:solidFill>
              <a:latin typeface="Corbel"/>
              <a:ea typeface="Corbel"/>
              <a:cs typeface="Corbel"/>
              <a:sym typeface="Corbel"/>
            </a:endParaRPr>
          </a:p>
          <a:p>
            <a:pPr indent="-336550" lvl="0" marL="457200" marR="0" rtl="0" algn="l">
              <a:lnSpc>
                <a:spcPct val="90000"/>
              </a:lnSpc>
              <a:spcBef>
                <a:spcPts val="188"/>
              </a:spcBef>
              <a:spcAft>
                <a:spcPts val="0"/>
              </a:spcAft>
              <a:buClr>
                <a:schemeClr val="accent1"/>
              </a:buClr>
              <a:buSzPts val="1700"/>
              <a:buFont typeface="Corbel"/>
              <a:buAutoNum type="arabicPeriod"/>
            </a:pPr>
            <a:r>
              <a:rPr b="0" i="0" lang="en-GB" sz="1287" u="none" cap="none" strike="noStrike">
                <a:solidFill>
                  <a:schemeClr val="accent2"/>
                </a:solidFill>
                <a:latin typeface="Corbel"/>
                <a:ea typeface="Corbel"/>
                <a:cs typeface="Corbel"/>
                <a:sym typeface="Corbel"/>
              </a:rPr>
              <a:t>Cluster 1 (Garis merah) </a:t>
            </a:r>
            <a:endParaRPr b="0" i="0" sz="1195" u="none" cap="none" strike="noStrike">
              <a:solidFill>
                <a:schemeClr val="accent2"/>
              </a:solidFill>
              <a:latin typeface="Arial"/>
              <a:ea typeface="Arial"/>
              <a:cs typeface="Arial"/>
              <a:sym typeface="Arial"/>
            </a:endParaRPr>
          </a:p>
          <a:p>
            <a:pPr indent="0" lvl="1" marL="491490" marR="0" rtl="0" algn="l">
              <a:lnSpc>
                <a:spcPct val="90000"/>
              </a:lnSpc>
              <a:spcBef>
                <a:spcPts val="0"/>
              </a:spcBef>
              <a:spcAft>
                <a:spcPts val="0"/>
              </a:spcAft>
              <a:buClr>
                <a:schemeClr val="accent1"/>
              </a:buClr>
              <a:buSzPts val="1800"/>
              <a:buFont typeface="Noto Sans Symbols"/>
              <a:buNone/>
            </a:pPr>
            <a:r>
              <a:rPr b="0" i="0" lang="en-GB" sz="1148" u="none" cap="none" strike="noStrike">
                <a:solidFill>
                  <a:srgbClr val="E4DEDB"/>
                </a:solidFill>
                <a:latin typeface="Corbel"/>
                <a:ea typeface="Corbel"/>
                <a:cs typeface="Corbel"/>
                <a:sym typeface="Corbel"/>
              </a:rPr>
              <a:t>Ditandai dengan aktivitas cash advance (tarik tunai) yang sangat aktif dibandingkan dengan kedua cluster lain, namun customer pada cluster ini memiliki kecenderungan untuk tidak langsung melunasi tagihannya, serta memiliki minimum payments yang tinggi. Kecenderungan ini tergolong riskan karena mengarah pada NPL (Non-performance loan)</a:t>
            </a:r>
            <a:endParaRPr b="0" i="0" sz="1195" u="none" cap="none" strike="noStrike">
              <a:solidFill>
                <a:srgbClr val="000000"/>
              </a:solidFill>
              <a:latin typeface="Arial"/>
              <a:ea typeface="Arial"/>
              <a:cs typeface="Arial"/>
              <a:sym typeface="Arial"/>
            </a:endParaRPr>
          </a:p>
          <a:p>
            <a:pPr indent="-336550" lvl="0" marL="457200" marR="0" rtl="0" algn="l">
              <a:lnSpc>
                <a:spcPct val="90000"/>
              </a:lnSpc>
              <a:spcBef>
                <a:spcPts val="188"/>
              </a:spcBef>
              <a:spcAft>
                <a:spcPts val="0"/>
              </a:spcAft>
              <a:buClr>
                <a:schemeClr val="accent1"/>
              </a:buClr>
              <a:buSzPts val="1700"/>
              <a:buFont typeface="Corbel"/>
              <a:buAutoNum type="arabicPeriod"/>
            </a:pPr>
            <a:r>
              <a:rPr b="0" i="0" lang="en-GB" sz="1287" u="none" cap="none" strike="noStrike">
                <a:solidFill>
                  <a:schemeClr val="accent3"/>
                </a:solidFill>
                <a:latin typeface="Corbel"/>
                <a:ea typeface="Corbel"/>
                <a:cs typeface="Corbel"/>
                <a:sym typeface="Corbel"/>
              </a:rPr>
              <a:t>Cluster 2 (Garis hijau) </a:t>
            </a:r>
            <a:endParaRPr b="0" i="0" sz="1195" u="none" cap="none" strike="noStrike">
              <a:solidFill>
                <a:schemeClr val="accent3"/>
              </a:solidFill>
              <a:latin typeface="Arial"/>
              <a:ea typeface="Arial"/>
              <a:cs typeface="Arial"/>
              <a:sym typeface="Arial"/>
            </a:endParaRPr>
          </a:p>
          <a:p>
            <a:pPr indent="0" lvl="1" marL="491490" marR="0" rtl="0" algn="l">
              <a:lnSpc>
                <a:spcPct val="90000"/>
              </a:lnSpc>
              <a:spcBef>
                <a:spcPts val="0"/>
              </a:spcBef>
              <a:spcAft>
                <a:spcPts val="188"/>
              </a:spcAft>
              <a:buClr>
                <a:schemeClr val="accent1"/>
              </a:buClr>
              <a:buSzPts val="1800"/>
              <a:buFont typeface="Noto Sans Symbols"/>
              <a:buNone/>
            </a:pPr>
            <a:r>
              <a:rPr b="0" i="0" lang="en-GB" sz="1148" u="none" cap="none" strike="noStrike">
                <a:solidFill>
                  <a:srgbClr val="E4DEDB"/>
                </a:solidFill>
                <a:latin typeface="Corbel"/>
                <a:ea typeface="Corbel"/>
                <a:cs typeface="Corbel"/>
                <a:sym typeface="Corbel"/>
              </a:rPr>
              <a:t>Ditandai dengan aktivitas transaksi yang paling sedikit jika dibandingkan cluster lain. Customer pada cluster ini cenderung tergolong memiliki daya beli yang rendah.</a:t>
            </a:r>
            <a:endParaRPr b="0" i="0" sz="1195" u="none" cap="none" strike="noStrike">
              <a:solidFill>
                <a:srgbClr val="000000"/>
              </a:solidFill>
              <a:latin typeface="Arial"/>
              <a:ea typeface="Arial"/>
              <a:cs typeface="Arial"/>
              <a:sym typeface="Arial"/>
            </a:endParaRPr>
          </a:p>
        </p:txBody>
      </p:sp>
      <p:pic>
        <p:nvPicPr>
          <p:cNvPr id="645" name="Google Shape;645;p33"/>
          <p:cNvPicPr preferRelativeResize="0"/>
          <p:nvPr/>
        </p:nvPicPr>
        <p:blipFill rotWithShape="1">
          <a:blip r:embed="rId3">
            <a:alphaModFix/>
          </a:blip>
          <a:srcRect b="0" l="0" r="0" t="0"/>
          <a:stretch/>
        </p:blipFill>
        <p:spPr>
          <a:xfrm>
            <a:off x="2124170" y="138224"/>
            <a:ext cx="5190016" cy="311401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graphicFrame>
        <p:nvGraphicFramePr>
          <p:cNvPr id="650" name="Google Shape;650;gf743983926_0_44"/>
          <p:cNvGraphicFramePr/>
          <p:nvPr/>
        </p:nvGraphicFramePr>
        <p:xfrm>
          <a:off x="249838" y="2132938"/>
          <a:ext cx="3000000" cy="3000000"/>
        </p:xfrm>
        <a:graphic>
          <a:graphicData uri="http://schemas.openxmlformats.org/drawingml/2006/table">
            <a:tbl>
              <a:tblPr>
                <a:noFill/>
                <a:tableStyleId>{EB6D85E4-FDC3-4540-BCD9-1BCD335CDE0A}</a:tableStyleId>
              </a:tblPr>
              <a:tblGrid>
                <a:gridCol w="2152600"/>
                <a:gridCol w="3871225"/>
                <a:gridCol w="2450375"/>
              </a:tblGrid>
              <a:tr h="71845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latin typeface="Corbel"/>
                          <a:ea typeface="Corbel"/>
                          <a:cs typeface="Corbel"/>
                          <a:sym typeface="Corbel"/>
                        </a:rPr>
                        <a:t>CLUSTER 0</a:t>
                      </a:r>
                      <a:endParaRPr sz="1400" u="none" cap="none" strike="noStrike">
                        <a:latin typeface="Corbel"/>
                        <a:ea typeface="Corbel"/>
                        <a:cs typeface="Corbel"/>
                        <a:sym typeface="Corbe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latin typeface="Corbel"/>
                          <a:ea typeface="Corbel"/>
                          <a:cs typeface="Corbel"/>
                          <a:sym typeface="Corbel"/>
                        </a:rPr>
                        <a:t>CLUSTER 1</a:t>
                      </a:r>
                      <a:endParaRPr sz="1400" u="none" cap="none" strike="noStrike">
                        <a:latin typeface="Corbel"/>
                        <a:ea typeface="Corbel"/>
                        <a:cs typeface="Corbel"/>
                        <a:sym typeface="Corbe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chemeClr val="dk1"/>
                          </a:solidFill>
                          <a:latin typeface="Corbel"/>
                          <a:ea typeface="Corbel"/>
                          <a:cs typeface="Corbel"/>
                          <a:sym typeface="Corbel"/>
                        </a:rPr>
                        <a:t>CLUSTER 2</a:t>
                      </a:r>
                      <a:endParaRPr sz="1400" u="none" cap="none" strike="noStrike">
                        <a:solidFill>
                          <a:schemeClr val="dk1"/>
                        </a:solidFill>
                        <a:latin typeface="Corbel"/>
                        <a:ea typeface="Corbel"/>
                        <a:cs typeface="Corbel"/>
                        <a:sym typeface="Corbel"/>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Corbel"/>
                        <a:ea typeface="Corbel"/>
                        <a:cs typeface="Corbel"/>
                        <a:sym typeface="Corbel"/>
                      </a:endParaRPr>
                    </a:p>
                  </a:txBody>
                  <a:tcPr marT="91425" marB="91425" marR="91425" marL="91425"/>
                </a:tc>
              </a:tr>
              <a:tr h="82292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548BB7"/>
                          </a:solidFill>
                          <a:latin typeface="Corbel"/>
                          <a:ea typeface="Corbel"/>
                          <a:cs typeface="Corbel"/>
                          <a:sym typeface="Corbel"/>
                        </a:rPr>
                        <a:t>Active Transaction by Installment &amp; One Off Purchase</a:t>
                      </a:r>
                      <a:endParaRPr sz="1400" u="none" cap="none" strike="noStrike">
                        <a:solidFill>
                          <a:srgbClr val="548BB7"/>
                        </a:solidFill>
                        <a:latin typeface="Corbel"/>
                        <a:ea typeface="Corbel"/>
                        <a:cs typeface="Corbel"/>
                        <a:sym typeface="Corbel"/>
                      </a:endParaRPr>
                    </a:p>
                  </a:txBody>
                  <a:tcPr marT="91425" marB="91425" marR="91425" marL="91425"/>
                </a:tc>
                <a:tc>
                  <a:txBody>
                    <a:bodyPr/>
                    <a:lstStyle/>
                    <a:p>
                      <a:pPr indent="-317500" lvl="0" marL="457200" marR="0" rtl="0" algn="l">
                        <a:lnSpc>
                          <a:spcPct val="100000"/>
                        </a:lnSpc>
                        <a:spcBef>
                          <a:spcPts val="0"/>
                        </a:spcBef>
                        <a:spcAft>
                          <a:spcPts val="0"/>
                        </a:spcAft>
                        <a:buClr>
                          <a:srgbClr val="DD7E6B"/>
                        </a:buClr>
                        <a:buSzPts val="1400"/>
                        <a:buFont typeface="Arial"/>
                        <a:buChar char="-"/>
                      </a:pPr>
                      <a:r>
                        <a:rPr lang="en-GB" sz="1400" u="none" cap="none" strike="noStrike">
                          <a:solidFill>
                            <a:srgbClr val="DD7E6B"/>
                          </a:solidFill>
                          <a:latin typeface="Corbel"/>
                          <a:ea typeface="Corbel"/>
                          <a:cs typeface="Corbel"/>
                          <a:sym typeface="Corbel"/>
                        </a:rPr>
                        <a:t>Active Transaction</a:t>
                      </a:r>
                      <a:endParaRPr sz="1400" u="none" cap="none" strike="noStrike">
                        <a:solidFill>
                          <a:srgbClr val="DD7E6B"/>
                        </a:solidFill>
                        <a:latin typeface="Corbel"/>
                        <a:ea typeface="Corbel"/>
                        <a:cs typeface="Corbel"/>
                        <a:sym typeface="Corbel"/>
                      </a:endParaRPr>
                    </a:p>
                    <a:p>
                      <a:pPr indent="-317500" lvl="0" marL="457200" marR="0" rtl="0" algn="l">
                        <a:lnSpc>
                          <a:spcPct val="100000"/>
                        </a:lnSpc>
                        <a:spcBef>
                          <a:spcPts val="0"/>
                        </a:spcBef>
                        <a:spcAft>
                          <a:spcPts val="0"/>
                        </a:spcAft>
                        <a:buClr>
                          <a:srgbClr val="DD7E6B"/>
                        </a:buClr>
                        <a:buSzPts val="1400"/>
                        <a:buFont typeface="Arial"/>
                        <a:buChar char="-"/>
                      </a:pPr>
                      <a:r>
                        <a:rPr lang="en-GB" sz="1400" u="none" cap="none" strike="noStrike">
                          <a:solidFill>
                            <a:srgbClr val="DD7E6B"/>
                          </a:solidFill>
                          <a:latin typeface="Corbel"/>
                          <a:ea typeface="Corbel"/>
                          <a:cs typeface="Corbel"/>
                          <a:sym typeface="Corbel"/>
                        </a:rPr>
                        <a:t>Pembayaran dengan Cash Advance</a:t>
                      </a:r>
                      <a:endParaRPr sz="1400" u="none" cap="none" strike="noStrike">
                        <a:solidFill>
                          <a:srgbClr val="DD7E6B"/>
                        </a:solidFill>
                        <a:latin typeface="Corbel"/>
                        <a:ea typeface="Corbel"/>
                        <a:cs typeface="Corbel"/>
                        <a:sym typeface="Corbel"/>
                      </a:endParaRPr>
                    </a:p>
                    <a:p>
                      <a:pPr indent="-317500" lvl="0" marL="457200" marR="0" rtl="0" algn="l">
                        <a:lnSpc>
                          <a:spcPct val="100000"/>
                        </a:lnSpc>
                        <a:spcBef>
                          <a:spcPts val="0"/>
                        </a:spcBef>
                        <a:spcAft>
                          <a:spcPts val="0"/>
                        </a:spcAft>
                        <a:buClr>
                          <a:srgbClr val="DD7E6B"/>
                        </a:buClr>
                        <a:buSzPts val="1400"/>
                        <a:buFont typeface="Arial"/>
                        <a:buChar char="-"/>
                      </a:pPr>
                      <a:r>
                        <a:rPr lang="en-GB" sz="1400" u="none" cap="none" strike="noStrike">
                          <a:solidFill>
                            <a:srgbClr val="DD7E6B"/>
                          </a:solidFill>
                          <a:latin typeface="Corbel"/>
                          <a:ea typeface="Corbel"/>
                          <a:cs typeface="Corbel"/>
                          <a:sym typeface="Corbel"/>
                        </a:rPr>
                        <a:t>Minimum Payment Tinggi</a:t>
                      </a:r>
                      <a:endParaRPr sz="1400" u="none" cap="none" strike="noStrike">
                        <a:solidFill>
                          <a:srgbClr val="DD7E6B"/>
                        </a:solidFill>
                        <a:latin typeface="Corbel"/>
                        <a:ea typeface="Corbel"/>
                        <a:cs typeface="Corbel"/>
                        <a:sym typeface="Corbe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93C47D"/>
                          </a:solidFill>
                          <a:latin typeface="Corbel"/>
                          <a:ea typeface="Corbel"/>
                          <a:cs typeface="Corbel"/>
                          <a:sym typeface="Corbel"/>
                        </a:rPr>
                        <a:t>Minor Transaction</a:t>
                      </a:r>
                      <a:endParaRPr sz="1400" u="none" cap="none" strike="noStrike">
                        <a:solidFill>
                          <a:srgbClr val="93C47D"/>
                        </a:solidFill>
                        <a:latin typeface="Corbel"/>
                        <a:ea typeface="Corbel"/>
                        <a:cs typeface="Corbel"/>
                        <a:sym typeface="Corbel"/>
                      </a:endParaRPr>
                    </a:p>
                  </a:txBody>
                  <a:tcPr marT="91425" marB="91425" marR="91425" marL="91425"/>
                </a:tc>
              </a:tr>
            </a:tbl>
          </a:graphicData>
        </a:graphic>
      </p:graphicFrame>
      <p:sp>
        <p:nvSpPr>
          <p:cNvPr id="651" name="Google Shape;651;gf743983926_0_44"/>
          <p:cNvSpPr txBox="1"/>
          <p:nvPr/>
        </p:nvSpPr>
        <p:spPr>
          <a:xfrm>
            <a:off x="163875" y="156525"/>
            <a:ext cx="8365500" cy="1277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Corbel"/>
                <a:ea typeface="Corbel"/>
                <a:cs typeface="Corbel"/>
                <a:sym typeface="Corbel"/>
              </a:rPr>
              <a:t>KARAKTERISTIK CLUSTER DENGAN MIN-MAX SCALING :</a:t>
            </a:r>
            <a:endParaRPr b="0" i="0" sz="2000" u="none" cap="none" strike="noStrike">
              <a:solidFill>
                <a:schemeClr val="lt1"/>
              </a:solidFill>
              <a:latin typeface="Corbel"/>
              <a:ea typeface="Corbel"/>
              <a:cs typeface="Corbel"/>
              <a:sym typeface="Corbel"/>
            </a:endParaRPr>
          </a:p>
          <a:p>
            <a:pPr indent="-336550" lvl="0" marL="457200" marR="0" rtl="0" algn="l">
              <a:lnSpc>
                <a:spcPct val="100000"/>
              </a:lnSpc>
              <a:spcBef>
                <a:spcPts val="0"/>
              </a:spcBef>
              <a:spcAft>
                <a:spcPts val="0"/>
              </a:spcAft>
              <a:buClr>
                <a:schemeClr val="lt1"/>
              </a:buClr>
              <a:buSzPts val="1700"/>
              <a:buFont typeface="Corbel"/>
              <a:buChar char="-"/>
            </a:pPr>
            <a:r>
              <a:rPr b="0" i="0" lang="en-GB" sz="1700" u="none" cap="none" strike="noStrike">
                <a:solidFill>
                  <a:schemeClr val="lt1"/>
                </a:solidFill>
                <a:latin typeface="Corbel"/>
                <a:ea typeface="Corbel"/>
                <a:cs typeface="Corbel"/>
                <a:sym typeface="Corbel"/>
              </a:rPr>
              <a:t>Normal Transaction</a:t>
            </a:r>
            <a:endParaRPr b="0" i="0" sz="1700" u="none" cap="none" strike="noStrike">
              <a:solidFill>
                <a:schemeClr val="lt1"/>
              </a:solidFill>
              <a:latin typeface="Corbel"/>
              <a:ea typeface="Corbel"/>
              <a:cs typeface="Corbel"/>
              <a:sym typeface="Corbel"/>
            </a:endParaRPr>
          </a:p>
          <a:p>
            <a:pPr indent="-336550" lvl="0" marL="457200" marR="0" rtl="0" algn="l">
              <a:lnSpc>
                <a:spcPct val="100000"/>
              </a:lnSpc>
              <a:spcBef>
                <a:spcPts val="0"/>
              </a:spcBef>
              <a:spcAft>
                <a:spcPts val="0"/>
              </a:spcAft>
              <a:buClr>
                <a:schemeClr val="lt1"/>
              </a:buClr>
              <a:buSzPts val="1700"/>
              <a:buFont typeface="Corbel"/>
              <a:buChar char="-"/>
            </a:pPr>
            <a:r>
              <a:rPr b="0" i="0" lang="en-GB" sz="1700" u="none" cap="none" strike="noStrike">
                <a:solidFill>
                  <a:schemeClr val="lt1"/>
                </a:solidFill>
                <a:latin typeface="Corbel"/>
                <a:ea typeface="Corbel"/>
                <a:cs typeface="Corbel"/>
                <a:sym typeface="Corbel"/>
              </a:rPr>
              <a:t>Active Transaction by Installment Purchase</a:t>
            </a:r>
            <a:endParaRPr b="0" i="0" sz="1700" u="none" cap="none" strike="noStrike">
              <a:solidFill>
                <a:schemeClr val="lt1"/>
              </a:solidFill>
              <a:latin typeface="Corbel"/>
              <a:ea typeface="Corbel"/>
              <a:cs typeface="Corbel"/>
              <a:sym typeface="Corbel"/>
            </a:endParaRPr>
          </a:p>
          <a:p>
            <a:pPr indent="-336550" lvl="0" marL="457200" marR="0" rtl="0" algn="l">
              <a:lnSpc>
                <a:spcPct val="100000"/>
              </a:lnSpc>
              <a:spcBef>
                <a:spcPts val="0"/>
              </a:spcBef>
              <a:spcAft>
                <a:spcPts val="0"/>
              </a:spcAft>
              <a:buClr>
                <a:schemeClr val="lt1"/>
              </a:buClr>
              <a:buSzPts val="1700"/>
              <a:buFont typeface="Corbel"/>
              <a:buChar char="-"/>
            </a:pPr>
            <a:r>
              <a:rPr b="0" i="0" lang="en-GB" sz="1700" u="none" cap="none" strike="noStrike">
                <a:solidFill>
                  <a:schemeClr val="lt1"/>
                </a:solidFill>
                <a:latin typeface="Corbel"/>
                <a:ea typeface="Corbel"/>
                <a:cs typeface="Corbel"/>
                <a:sym typeface="Corbel"/>
              </a:rPr>
              <a:t>Active Transaction by One-Off Installment Purchase</a:t>
            </a:r>
            <a:endParaRPr b="0" i="0" sz="1700" u="none" cap="none" strike="noStrike">
              <a:solidFill>
                <a:schemeClr val="lt1"/>
              </a:solidFill>
              <a:latin typeface="Corbel"/>
              <a:ea typeface="Corbel"/>
              <a:cs typeface="Corbel"/>
              <a:sym typeface="Corbel"/>
            </a:endParaRPr>
          </a:p>
        </p:txBody>
      </p:sp>
      <p:sp>
        <p:nvSpPr>
          <p:cNvPr id="652" name="Google Shape;652;gf743983926_0_44"/>
          <p:cNvSpPr txBox="1"/>
          <p:nvPr/>
        </p:nvSpPr>
        <p:spPr>
          <a:xfrm>
            <a:off x="163875" y="1471575"/>
            <a:ext cx="8365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Corbel"/>
                <a:ea typeface="Corbel"/>
                <a:cs typeface="Corbel"/>
                <a:sym typeface="Corbel"/>
              </a:rPr>
              <a:t>KARAKTERISTIK CLUSTER DENGAN STANDARD SCALING :</a:t>
            </a:r>
            <a:endParaRPr b="0" i="0" sz="1700" u="none" cap="none" strike="noStrike">
              <a:solidFill>
                <a:schemeClr val="lt1"/>
              </a:solidFill>
              <a:latin typeface="Corbel"/>
              <a:ea typeface="Corbel"/>
              <a:cs typeface="Corbel"/>
              <a:sym typeface="Corbel"/>
            </a:endParaRPr>
          </a:p>
        </p:txBody>
      </p:sp>
      <p:sp>
        <p:nvSpPr>
          <p:cNvPr id="653" name="Google Shape;653;gf743983926_0_44"/>
          <p:cNvSpPr txBox="1"/>
          <p:nvPr/>
        </p:nvSpPr>
        <p:spPr>
          <a:xfrm>
            <a:off x="294975" y="3834575"/>
            <a:ext cx="8474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lt1"/>
                </a:solidFill>
                <a:latin typeface="Corbel"/>
                <a:ea typeface="Corbel"/>
                <a:cs typeface="Corbel"/>
                <a:sym typeface="Corbel"/>
              </a:rPr>
              <a:t>Pola yang terbentuk hampir sama dengan clustering terdahulu, namun ditemukan satu jenis cluster baru yang unik  (Cluster 1)</a:t>
            </a:r>
            <a:endParaRPr b="0" i="0" sz="1800" u="none" cap="none" strike="noStrike">
              <a:solidFill>
                <a:schemeClr val="lt1"/>
              </a:solidFill>
              <a:latin typeface="Corbel"/>
              <a:ea typeface="Corbel"/>
              <a:cs typeface="Corbel"/>
              <a:sym typeface="Corbe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graphicFrame>
        <p:nvGraphicFramePr>
          <p:cNvPr id="658" name="Google Shape;658;gf743983926_0_50"/>
          <p:cNvGraphicFramePr/>
          <p:nvPr/>
        </p:nvGraphicFramePr>
        <p:xfrm>
          <a:off x="231475" y="1554475"/>
          <a:ext cx="3000000" cy="3000000"/>
        </p:xfrm>
        <a:graphic>
          <a:graphicData uri="http://schemas.openxmlformats.org/drawingml/2006/table">
            <a:tbl>
              <a:tblPr>
                <a:noFill/>
                <a:tableStyleId>{EB6D85E4-FDC3-4540-BCD9-1BCD335CDE0A}</a:tableStyleId>
              </a:tblPr>
              <a:tblGrid>
                <a:gridCol w="1280225"/>
                <a:gridCol w="1134850"/>
                <a:gridCol w="2564550"/>
                <a:gridCol w="3345050"/>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Corbel"/>
                        <a:ea typeface="Corbel"/>
                        <a:cs typeface="Corbel"/>
                        <a:sym typeface="Corbe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Corbel"/>
                          <a:ea typeface="Corbel"/>
                          <a:cs typeface="Corbel"/>
                          <a:sym typeface="Corbel"/>
                        </a:rPr>
                        <a:t>KATEGORI</a:t>
                      </a:r>
                      <a:endParaRPr sz="1400" u="none" cap="none" strike="noStrike">
                        <a:solidFill>
                          <a:schemeClr val="lt1"/>
                        </a:solidFill>
                        <a:latin typeface="Corbel"/>
                        <a:ea typeface="Corbel"/>
                        <a:cs typeface="Corbel"/>
                        <a:sym typeface="Corbel"/>
                      </a:endParaRPr>
                    </a:p>
                  </a:txBody>
                  <a:tcPr marT="91425" marB="91425" marR="91425" marL="91425"/>
                </a:tc>
                <a:tc gridSpan="2">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Corbel"/>
                          <a:ea typeface="Corbel"/>
                          <a:cs typeface="Corbel"/>
                          <a:sym typeface="Corbel"/>
                        </a:rPr>
                        <a:t>KETERANGAN</a:t>
                      </a:r>
                      <a:endParaRPr sz="1400" u="none" cap="none" strike="noStrike">
                        <a:latin typeface="Corbel"/>
                        <a:ea typeface="Corbel"/>
                        <a:cs typeface="Corbel"/>
                        <a:sym typeface="Corbel"/>
                      </a:endParaRPr>
                    </a:p>
                  </a:txBody>
                  <a:tcPr marT="91425" marB="91425" marR="91425" marL="91425"/>
                </a:tc>
                <a:tc hMerge="1"/>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Corbel"/>
                          <a:ea typeface="Corbel"/>
                          <a:cs typeface="Corbel"/>
                          <a:sym typeface="Corbel"/>
                        </a:rPr>
                        <a:t>CLUSTER 0</a:t>
                      </a:r>
                      <a:endParaRPr sz="1400" u="none" cap="none" strike="noStrike">
                        <a:latin typeface="Corbel"/>
                        <a:ea typeface="Corbel"/>
                        <a:cs typeface="Corbel"/>
                        <a:sym typeface="Corbe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Corbel"/>
                          <a:ea typeface="Corbel"/>
                          <a:cs typeface="Corbel"/>
                          <a:sym typeface="Corbel"/>
                        </a:rPr>
                        <a:t>Aman</a:t>
                      </a:r>
                      <a:endParaRPr sz="1400" u="none" cap="none" strike="noStrike">
                        <a:solidFill>
                          <a:schemeClr val="lt1"/>
                        </a:solidFill>
                        <a:latin typeface="Corbel"/>
                        <a:ea typeface="Corbel"/>
                        <a:cs typeface="Corbel"/>
                        <a:sym typeface="Corbel"/>
                      </a:endParaRPr>
                    </a:p>
                  </a:txBody>
                  <a:tcPr marT="91425" marB="91425" marR="91425" marL="91425"/>
                </a:tc>
                <a:tc gridSpan="2" rowSpan="3">
                  <a:txBody>
                    <a:bodyPr/>
                    <a:lstStyle/>
                    <a:p>
                      <a:pPr indent="-268899" lvl="0" marL="269999" marR="0" rtl="0" algn="l">
                        <a:lnSpc>
                          <a:spcPct val="100000"/>
                        </a:lnSpc>
                        <a:spcBef>
                          <a:spcPts val="0"/>
                        </a:spcBef>
                        <a:spcAft>
                          <a:spcPts val="0"/>
                        </a:spcAft>
                        <a:buClr>
                          <a:srgbClr val="000000"/>
                        </a:buClr>
                        <a:buSzPts val="1400"/>
                        <a:buFont typeface="Arial"/>
                        <a:buChar char="-"/>
                      </a:pPr>
                      <a:r>
                        <a:rPr lang="en-GB" sz="1400" u="none" cap="none" strike="noStrike">
                          <a:latin typeface="Corbel"/>
                          <a:ea typeface="Corbel"/>
                          <a:cs typeface="Corbel"/>
                          <a:sym typeface="Corbel"/>
                        </a:rPr>
                        <a:t>Minimum Payment yang tinggi pada Cluster 1 mungkin disebabkan oleh kecenderungan customer untuk melunasi tagihan sebatas ketentuan minimum yang ditetapkan oleh bank, sehingga jumlah yang harus dibayarkan terus terakumulasi pada bulan berikutnya</a:t>
                      </a:r>
                      <a:endParaRPr sz="1400" u="none" cap="none" strike="noStrike">
                        <a:latin typeface="Corbel"/>
                        <a:ea typeface="Corbel"/>
                        <a:cs typeface="Corbel"/>
                        <a:sym typeface="Corbel"/>
                      </a:endParaRPr>
                    </a:p>
                    <a:p>
                      <a:pPr indent="-268899" lvl="0" marL="269999" marR="0" rtl="0" algn="l">
                        <a:lnSpc>
                          <a:spcPct val="100000"/>
                        </a:lnSpc>
                        <a:spcBef>
                          <a:spcPts val="0"/>
                        </a:spcBef>
                        <a:spcAft>
                          <a:spcPts val="0"/>
                        </a:spcAft>
                        <a:buClr>
                          <a:srgbClr val="000000"/>
                        </a:buClr>
                        <a:buSzPts val="1400"/>
                        <a:buFont typeface="Arial"/>
                        <a:buChar char="-"/>
                      </a:pPr>
                      <a:r>
                        <a:rPr lang="en-GB" sz="1400" u="none" cap="none" strike="noStrike">
                          <a:latin typeface="Corbel"/>
                          <a:ea typeface="Corbel"/>
                          <a:cs typeface="Corbel"/>
                          <a:sym typeface="Corbel"/>
                        </a:rPr>
                        <a:t>Walaupun memiliki tagihan yang besar, Cluster 1 tetap melakukan transaksi dengan sangat aktif</a:t>
                      </a:r>
                      <a:endParaRPr sz="1400" u="none" cap="none" strike="noStrike">
                        <a:latin typeface="Corbel"/>
                        <a:ea typeface="Corbel"/>
                        <a:cs typeface="Corbel"/>
                        <a:sym typeface="Corbel"/>
                      </a:endParaRPr>
                    </a:p>
                    <a:p>
                      <a:pPr indent="-268899" lvl="0" marL="269999" marR="0" rtl="0" algn="l">
                        <a:lnSpc>
                          <a:spcPct val="100000"/>
                        </a:lnSpc>
                        <a:spcBef>
                          <a:spcPts val="0"/>
                        </a:spcBef>
                        <a:spcAft>
                          <a:spcPts val="0"/>
                        </a:spcAft>
                        <a:buClr>
                          <a:srgbClr val="000000"/>
                        </a:buClr>
                        <a:buSzPts val="1400"/>
                        <a:buFont typeface="Arial"/>
                        <a:buChar char="-"/>
                      </a:pPr>
                      <a:r>
                        <a:rPr lang="en-GB" sz="1400" u="none" cap="none" strike="noStrike">
                          <a:latin typeface="Corbel"/>
                          <a:ea typeface="Corbel"/>
                          <a:cs typeface="Corbel"/>
                          <a:sym typeface="Corbel"/>
                        </a:rPr>
                        <a:t>Tergolong Non-Performing Loan (NPL)</a:t>
                      </a:r>
                      <a:endParaRPr sz="1400" u="none" cap="none" strike="noStrike">
                        <a:latin typeface="Corbel"/>
                        <a:ea typeface="Corbel"/>
                        <a:cs typeface="Corbel"/>
                        <a:sym typeface="Corbel"/>
                      </a:endParaRPr>
                    </a:p>
                    <a:p>
                      <a:pPr indent="-268899" lvl="0" marL="269999" marR="0" rtl="0" algn="l">
                        <a:lnSpc>
                          <a:spcPct val="100000"/>
                        </a:lnSpc>
                        <a:spcBef>
                          <a:spcPts val="0"/>
                        </a:spcBef>
                        <a:spcAft>
                          <a:spcPts val="0"/>
                        </a:spcAft>
                        <a:buClr>
                          <a:srgbClr val="000000"/>
                        </a:buClr>
                        <a:buSzPts val="1400"/>
                        <a:buFont typeface="Arial"/>
                        <a:buChar char="-"/>
                      </a:pPr>
                      <a:r>
                        <a:rPr lang="en-GB" sz="1400" u="none" cap="none" strike="noStrike">
                          <a:solidFill>
                            <a:schemeClr val="dk1"/>
                          </a:solidFill>
                          <a:latin typeface="Corbel"/>
                          <a:ea typeface="Corbel"/>
                          <a:cs typeface="Corbel"/>
                          <a:sym typeface="Corbel"/>
                        </a:rPr>
                        <a:t>Berpotensi gagal bayar / Default</a:t>
                      </a:r>
                      <a:endParaRPr sz="1400" u="none" cap="none" strike="noStrike">
                        <a:latin typeface="Corbel"/>
                        <a:ea typeface="Corbel"/>
                        <a:cs typeface="Corbel"/>
                        <a:sym typeface="Corbel"/>
                      </a:endParaRPr>
                    </a:p>
                  </a:txBody>
                  <a:tcPr marT="91425" marB="91425" marR="91425" marL="91425"/>
                </a:tc>
                <a:tc rowSpan="3" hMerge="1"/>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Corbel"/>
                          <a:ea typeface="Corbel"/>
                          <a:cs typeface="Corbel"/>
                          <a:sym typeface="Corbel"/>
                        </a:rPr>
                        <a:t>CLUSTER 1</a:t>
                      </a:r>
                      <a:endParaRPr sz="1400" u="none" cap="none" strike="noStrike">
                        <a:latin typeface="Corbel"/>
                        <a:ea typeface="Corbel"/>
                        <a:cs typeface="Corbel"/>
                        <a:sym typeface="Corbe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Corbel"/>
                          <a:ea typeface="Corbel"/>
                          <a:cs typeface="Corbel"/>
                          <a:sym typeface="Corbel"/>
                        </a:rPr>
                        <a:t>Berbahaya</a:t>
                      </a:r>
                      <a:endParaRPr sz="1400" u="none" cap="none" strike="noStrike">
                        <a:solidFill>
                          <a:schemeClr val="lt1"/>
                        </a:solidFill>
                        <a:latin typeface="Corbel"/>
                        <a:ea typeface="Corbel"/>
                        <a:cs typeface="Corbel"/>
                        <a:sym typeface="Corbel"/>
                      </a:endParaRPr>
                    </a:p>
                  </a:txBody>
                  <a:tcPr marT="91425" marB="91425" marR="91425" marL="91425"/>
                </a:tc>
                <a:tc gridSpan="2" vMerge="1"/>
                <a:tc hMerge="1" vMerge="1"/>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Corbel"/>
                          <a:ea typeface="Corbel"/>
                          <a:cs typeface="Corbel"/>
                          <a:sym typeface="Corbel"/>
                        </a:rPr>
                        <a:t>CLUSTER 2</a:t>
                      </a:r>
                      <a:endParaRPr sz="1400" u="none" cap="none" strike="noStrike">
                        <a:latin typeface="Corbel"/>
                        <a:ea typeface="Corbel"/>
                        <a:cs typeface="Corbel"/>
                        <a:sym typeface="Corbe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lt1"/>
                          </a:solidFill>
                          <a:latin typeface="Corbel"/>
                          <a:ea typeface="Corbel"/>
                          <a:cs typeface="Corbel"/>
                          <a:sym typeface="Corbel"/>
                        </a:rPr>
                        <a:t>Aman</a:t>
                      </a:r>
                      <a:endParaRPr sz="1400" u="none" cap="none" strike="noStrike">
                        <a:solidFill>
                          <a:schemeClr val="lt1"/>
                        </a:solidFill>
                        <a:latin typeface="Corbel"/>
                        <a:ea typeface="Corbel"/>
                        <a:cs typeface="Corbel"/>
                        <a:sym typeface="Corbel"/>
                      </a:endParaRPr>
                    </a:p>
                  </a:txBody>
                  <a:tcPr marT="91425" marB="91425" marR="91425" marL="91425"/>
                </a:tc>
                <a:tc gridSpan="2" vMerge="1"/>
                <a:tc hMerge="1" vMerge="1"/>
              </a:tr>
            </a:tbl>
          </a:graphicData>
        </a:graphic>
      </p:graphicFrame>
      <p:sp>
        <p:nvSpPr>
          <p:cNvPr id="659" name="Google Shape;659;gf743983926_0_50"/>
          <p:cNvSpPr txBox="1"/>
          <p:nvPr/>
        </p:nvSpPr>
        <p:spPr>
          <a:xfrm>
            <a:off x="231463" y="254000"/>
            <a:ext cx="81606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n-GB" sz="2500" u="none" cap="none" strike="noStrike">
                <a:solidFill>
                  <a:schemeClr val="lt1"/>
                </a:solidFill>
                <a:latin typeface="Corbel"/>
                <a:ea typeface="Corbel"/>
                <a:cs typeface="Corbel"/>
                <a:sym typeface="Corbel"/>
              </a:rPr>
              <a:t>Bagaimana memandang karakteristik cluster baru dari sudut pandang bisnis? </a:t>
            </a:r>
            <a:endParaRPr b="1" i="0" sz="2500" u="none" cap="none" strike="noStrike">
              <a:solidFill>
                <a:schemeClr val="lt1"/>
              </a:solidFill>
              <a:latin typeface="Corbel"/>
              <a:ea typeface="Corbel"/>
              <a:cs typeface="Corbel"/>
              <a:sym typeface="Corbel"/>
            </a:endParaRPr>
          </a:p>
        </p:txBody>
      </p:sp>
      <p:sp>
        <p:nvSpPr>
          <p:cNvPr id="660" name="Google Shape;660;gf743983926_0_50"/>
          <p:cNvSpPr txBox="1"/>
          <p:nvPr/>
        </p:nvSpPr>
        <p:spPr>
          <a:xfrm>
            <a:off x="278550" y="3949300"/>
            <a:ext cx="8160600" cy="96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Corbel"/>
                <a:ea typeface="Corbel"/>
                <a:cs typeface="Corbel"/>
                <a:sym typeface="Corbel"/>
              </a:rPr>
              <a:t>Follow up action : </a:t>
            </a:r>
            <a:endParaRPr b="0" i="0" sz="1700" u="none" cap="none" strike="noStrike">
              <a:solidFill>
                <a:srgbClr val="000000"/>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Corbel"/>
                <a:ea typeface="Corbel"/>
                <a:cs typeface="Corbel"/>
                <a:sym typeface="Corbel"/>
              </a:rPr>
              <a:t>Variasi Clustering dengan scaling lain untuk melihat apakah terdapat kemiripan pola cluster</a:t>
            </a:r>
            <a:endParaRPr b="0" i="0" sz="1700" u="none" cap="none" strike="noStrike">
              <a:solidFill>
                <a:srgbClr val="000000"/>
              </a:solidFill>
              <a:latin typeface="Corbel"/>
              <a:ea typeface="Corbel"/>
              <a:cs typeface="Corbel"/>
              <a:sym typeface="Corbe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35"/>
          <p:cNvSpPr txBox="1"/>
          <p:nvPr>
            <p:ph type="title"/>
          </p:nvPr>
        </p:nvSpPr>
        <p:spPr>
          <a:xfrm>
            <a:off x="189689" y="842878"/>
            <a:ext cx="2210612" cy="34508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13800"/>
              <a:buFont typeface="Corbel"/>
              <a:buNone/>
            </a:pPr>
            <a:r>
              <a:rPr lang="en-GB" sz="13800"/>
              <a:t>3. </a:t>
            </a:r>
            <a:endParaRPr/>
          </a:p>
        </p:txBody>
      </p:sp>
      <p:sp>
        <p:nvSpPr>
          <p:cNvPr id="666" name="Google Shape;666;p35"/>
          <p:cNvSpPr txBox="1"/>
          <p:nvPr>
            <p:ph idx="1" type="body"/>
          </p:nvPr>
        </p:nvSpPr>
        <p:spPr>
          <a:xfrm>
            <a:off x="2901951" y="648081"/>
            <a:ext cx="5486400" cy="38404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None/>
            </a:pPr>
            <a:r>
              <a:rPr lang="en-GB" sz="3200"/>
              <a:t>Data with dropped outlier</a:t>
            </a:r>
            <a:endParaRPr/>
          </a:p>
          <a:p>
            <a:pPr indent="0" lvl="0" marL="0" rtl="0" algn="l">
              <a:lnSpc>
                <a:spcPct val="90000"/>
              </a:lnSpc>
              <a:spcBef>
                <a:spcPts val="900"/>
              </a:spcBef>
              <a:spcAft>
                <a:spcPts val="0"/>
              </a:spcAft>
              <a:buSzPts val="3200"/>
              <a:buNone/>
            </a:pPr>
            <a:r>
              <a:rPr lang="en-GB" sz="3200"/>
              <a:t>Robust scaling</a:t>
            </a:r>
            <a:endParaRPr/>
          </a:p>
          <a:p>
            <a:pPr indent="0" lvl="0" marL="0" rtl="0" algn="l">
              <a:lnSpc>
                <a:spcPct val="90000"/>
              </a:lnSpc>
              <a:spcBef>
                <a:spcPts val="900"/>
              </a:spcBef>
              <a:spcAft>
                <a:spcPts val="0"/>
              </a:spcAft>
              <a:buSzPts val="3200"/>
              <a:buNone/>
            </a:pPr>
            <a:r>
              <a:rPr lang="en-GB" sz="3200"/>
              <a:t>PCA</a:t>
            </a:r>
            <a:endParaRPr/>
          </a:p>
          <a:p>
            <a:pPr indent="0" lvl="0" marL="0" rtl="0" algn="l">
              <a:lnSpc>
                <a:spcPct val="90000"/>
              </a:lnSpc>
              <a:spcBef>
                <a:spcPts val="900"/>
              </a:spcBef>
              <a:spcAft>
                <a:spcPts val="0"/>
              </a:spcAft>
              <a:buSzPts val="3200"/>
              <a:buNone/>
            </a:pPr>
            <a:r>
              <a:rPr lang="en-GB" sz="3200"/>
              <a:t>K-Means</a:t>
            </a:r>
            <a:endParaRPr/>
          </a:p>
        </p:txBody>
      </p:sp>
      <p:pic>
        <p:nvPicPr>
          <p:cNvPr descr="Chevron arrows RTL" id="667" name="Google Shape;667;p35">
            <a:hlinkClick action="ppaction://hlinksldjump" r:id="rId3"/>
          </p:cNvPr>
          <p:cNvPicPr preferRelativeResize="0"/>
          <p:nvPr/>
        </p:nvPicPr>
        <p:blipFill rotWithShape="1">
          <a:blip r:embed="rId4">
            <a:alphaModFix/>
          </a:blip>
          <a:srcRect b="0" l="0" r="0" t="0"/>
          <a:stretch/>
        </p:blipFill>
        <p:spPr>
          <a:xfrm>
            <a:off x="189689" y="4595038"/>
            <a:ext cx="484667" cy="48466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36"/>
          <p:cNvSpPr txBox="1"/>
          <p:nvPr>
            <p:ph idx="4294967295" type="body"/>
          </p:nvPr>
        </p:nvSpPr>
        <p:spPr>
          <a:xfrm>
            <a:off x="1339149" y="3750960"/>
            <a:ext cx="7493151" cy="1262616"/>
          </a:xfrm>
          <a:prstGeom prst="rect">
            <a:avLst/>
          </a:prstGeom>
          <a:noFill/>
          <a:ln>
            <a:noFill/>
          </a:ln>
        </p:spPr>
        <p:txBody>
          <a:bodyPr anchorCtr="0" anchor="ctr" bIns="91425" lIns="91425" spcFirstLastPara="1" rIns="91425" wrap="square" tIns="91425">
            <a:normAutofit/>
          </a:bodyPr>
          <a:lstStyle/>
          <a:p>
            <a:pPr indent="0" lvl="0" marL="114300" rtl="0" algn="l">
              <a:lnSpc>
                <a:spcPct val="90000"/>
              </a:lnSpc>
              <a:spcBef>
                <a:spcPts val="0"/>
              </a:spcBef>
              <a:spcAft>
                <a:spcPts val="0"/>
              </a:spcAft>
              <a:buSzPts val="1800"/>
              <a:buNone/>
            </a:pPr>
            <a:r>
              <a:rPr lang="en-GB"/>
              <a:t>Total variasi yang dapat dijelaskan dengan PC1 dan PC2 adalah :50.04%</a:t>
            </a:r>
            <a:endParaRPr/>
          </a:p>
        </p:txBody>
      </p:sp>
      <p:sp>
        <p:nvSpPr>
          <p:cNvPr id="673" name="Google Shape;673;p36"/>
          <p:cNvSpPr txBox="1"/>
          <p:nvPr/>
        </p:nvSpPr>
        <p:spPr>
          <a:xfrm>
            <a:off x="467833" y="244549"/>
            <a:ext cx="8364467" cy="773176"/>
          </a:xfrm>
          <a:prstGeom prst="rect">
            <a:avLst/>
          </a:prstGeom>
          <a:noFill/>
          <a:ln>
            <a:noFill/>
          </a:ln>
        </p:spPr>
        <p:txBody>
          <a:bodyPr anchorCtr="0" anchor="t" bIns="91425" lIns="91425" spcFirstLastPara="1" rIns="91425" wrap="square" tIns="91425">
            <a:normAutofit/>
          </a:bodyPr>
          <a:lstStyle/>
          <a:p>
            <a:pPr indent="0" lvl="0" marL="0" marR="0" rtl="0" algn="l">
              <a:lnSpc>
                <a:spcPct val="90000"/>
              </a:lnSpc>
              <a:spcBef>
                <a:spcPts val="0"/>
              </a:spcBef>
              <a:spcAft>
                <a:spcPts val="0"/>
              </a:spcAft>
              <a:buClr>
                <a:srgbClr val="FFFFFF"/>
              </a:buClr>
              <a:buSzPts val="3600"/>
              <a:buFont typeface="Corbel"/>
              <a:buNone/>
            </a:pPr>
            <a:r>
              <a:rPr b="0" i="0" lang="en-GB" sz="3600" u="none" cap="none" strike="noStrike">
                <a:solidFill>
                  <a:srgbClr val="FFFFFF"/>
                </a:solidFill>
                <a:latin typeface="Corbel"/>
                <a:ea typeface="Corbel"/>
                <a:cs typeface="Corbel"/>
                <a:sym typeface="Corbel"/>
              </a:rPr>
              <a:t>PCA</a:t>
            </a:r>
            <a:endParaRPr b="0" i="0" sz="1400" u="none" cap="none" strike="noStrike">
              <a:solidFill>
                <a:srgbClr val="000000"/>
              </a:solidFill>
              <a:latin typeface="Arial"/>
              <a:ea typeface="Arial"/>
              <a:cs typeface="Arial"/>
              <a:sym typeface="Arial"/>
            </a:endParaRPr>
          </a:p>
        </p:txBody>
      </p:sp>
      <p:pic>
        <p:nvPicPr>
          <p:cNvPr id="674" name="Google Shape;674;p36"/>
          <p:cNvPicPr preferRelativeResize="0"/>
          <p:nvPr/>
        </p:nvPicPr>
        <p:blipFill rotWithShape="1">
          <a:blip r:embed="rId3">
            <a:alphaModFix/>
          </a:blip>
          <a:srcRect b="0" l="0" r="0" t="0"/>
          <a:stretch/>
        </p:blipFill>
        <p:spPr>
          <a:xfrm>
            <a:off x="978306" y="1109649"/>
            <a:ext cx="6528279" cy="2924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37"/>
          <p:cNvSpPr txBox="1"/>
          <p:nvPr/>
        </p:nvSpPr>
        <p:spPr>
          <a:xfrm>
            <a:off x="467833" y="244548"/>
            <a:ext cx="8364467" cy="1005555"/>
          </a:xfrm>
          <a:prstGeom prst="rect">
            <a:avLst/>
          </a:prstGeom>
          <a:noFill/>
          <a:ln>
            <a:noFill/>
          </a:ln>
        </p:spPr>
        <p:txBody>
          <a:bodyPr anchorCtr="0" anchor="t" bIns="91425" lIns="91425" spcFirstLastPara="1" rIns="91425" wrap="square" tIns="91425">
            <a:normAutofit/>
          </a:bodyPr>
          <a:lstStyle/>
          <a:p>
            <a:pPr indent="0" lvl="0" marL="0" marR="0" rtl="0" algn="l">
              <a:lnSpc>
                <a:spcPct val="90000"/>
              </a:lnSpc>
              <a:spcBef>
                <a:spcPts val="0"/>
              </a:spcBef>
              <a:spcAft>
                <a:spcPts val="0"/>
              </a:spcAft>
              <a:buClr>
                <a:srgbClr val="FFFFFF"/>
              </a:buClr>
              <a:buSzPts val="3600"/>
              <a:buFont typeface="Corbel"/>
              <a:buNone/>
            </a:pPr>
            <a:r>
              <a:rPr b="0" i="0" lang="en-GB" sz="3600" u="none" cap="none" strike="noStrike">
                <a:solidFill>
                  <a:srgbClr val="FFFFFF"/>
                </a:solidFill>
                <a:latin typeface="Corbel"/>
                <a:ea typeface="Corbel"/>
                <a:cs typeface="Corbel"/>
                <a:sym typeface="Corbel"/>
              </a:rPr>
              <a:t>K-Means</a:t>
            </a:r>
            <a:endParaRPr b="0" i="0" sz="1400" u="none" cap="none" strike="noStrike">
              <a:solidFill>
                <a:srgbClr val="000000"/>
              </a:solidFill>
              <a:latin typeface="Arial"/>
              <a:ea typeface="Arial"/>
              <a:cs typeface="Arial"/>
              <a:sym typeface="Arial"/>
            </a:endParaRPr>
          </a:p>
        </p:txBody>
      </p:sp>
      <p:sp>
        <p:nvSpPr>
          <p:cNvPr id="680" name="Google Shape;680;p37"/>
          <p:cNvSpPr txBox="1"/>
          <p:nvPr/>
        </p:nvSpPr>
        <p:spPr>
          <a:xfrm>
            <a:off x="606056" y="3504683"/>
            <a:ext cx="8226244" cy="1755775"/>
          </a:xfrm>
          <a:prstGeom prst="rect">
            <a:avLst/>
          </a:prstGeom>
          <a:noFill/>
          <a:ln>
            <a:noFill/>
          </a:ln>
        </p:spPr>
        <p:txBody>
          <a:bodyPr anchorCtr="0" anchor="ctr" bIns="91425" lIns="91425" spcFirstLastPara="1" rIns="91425" wrap="square" tIns="91425">
            <a:normAutofit/>
          </a:bodyPr>
          <a:lstStyle/>
          <a:p>
            <a:pPr indent="0" lvl="0" marL="114300" marR="0" rtl="0" algn="l">
              <a:lnSpc>
                <a:spcPct val="90000"/>
              </a:lnSpc>
              <a:spcBef>
                <a:spcPts val="0"/>
              </a:spcBef>
              <a:spcAft>
                <a:spcPts val="0"/>
              </a:spcAft>
              <a:buClr>
                <a:schemeClr val="accent1"/>
              </a:buClr>
              <a:buSzPts val="1800"/>
              <a:buFont typeface="Noto Sans Symbols"/>
              <a:buNone/>
            </a:pPr>
            <a:r>
              <a:rPr b="0" i="0" lang="en-GB" sz="1500" u="none" cap="none" strike="noStrike">
                <a:solidFill>
                  <a:srgbClr val="E4DEDB"/>
                </a:solidFill>
                <a:latin typeface="Corbel"/>
                <a:ea typeface="Corbel"/>
                <a:cs typeface="Corbel"/>
                <a:sym typeface="Corbel"/>
              </a:rPr>
              <a:t>K cluster yang dipilih adalah 3 karena penurunan inertia ke 4 sudah tidak signifikan, serta untuk meneyesuaikan pada clustering sebelumnya dengan jumlah cluster yang sama yaitu 3</a:t>
            </a:r>
            <a:endParaRPr b="0" i="0" sz="1400" u="none" cap="none" strike="noStrike">
              <a:solidFill>
                <a:srgbClr val="000000"/>
              </a:solidFill>
              <a:latin typeface="Arial"/>
              <a:ea typeface="Arial"/>
              <a:cs typeface="Arial"/>
              <a:sym typeface="Arial"/>
            </a:endParaRPr>
          </a:p>
        </p:txBody>
      </p:sp>
      <p:pic>
        <p:nvPicPr>
          <p:cNvPr id="681" name="Google Shape;681;p37"/>
          <p:cNvPicPr preferRelativeResize="0"/>
          <p:nvPr/>
        </p:nvPicPr>
        <p:blipFill rotWithShape="1">
          <a:blip r:embed="rId3">
            <a:alphaModFix/>
          </a:blip>
          <a:srcRect b="0" l="0" r="0" t="0"/>
          <a:stretch/>
        </p:blipFill>
        <p:spPr>
          <a:xfrm>
            <a:off x="6651" y="1124781"/>
            <a:ext cx="4840687" cy="2505224"/>
          </a:xfrm>
          <a:prstGeom prst="rect">
            <a:avLst/>
          </a:prstGeom>
          <a:noFill/>
          <a:ln>
            <a:noFill/>
          </a:ln>
        </p:spPr>
      </p:pic>
      <p:pic>
        <p:nvPicPr>
          <p:cNvPr id="682" name="Google Shape;682;p37"/>
          <p:cNvPicPr preferRelativeResize="0"/>
          <p:nvPr/>
        </p:nvPicPr>
        <p:blipFill rotWithShape="1">
          <a:blip r:embed="rId4">
            <a:alphaModFix/>
          </a:blip>
          <a:srcRect b="0" l="0" r="0" t="0"/>
          <a:stretch/>
        </p:blipFill>
        <p:spPr>
          <a:xfrm>
            <a:off x="4847338" y="1124781"/>
            <a:ext cx="4266437" cy="250522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grpSp>
        <p:nvGrpSpPr>
          <p:cNvPr id="687" name="Google Shape;687;p38"/>
          <p:cNvGrpSpPr/>
          <p:nvPr/>
        </p:nvGrpSpPr>
        <p:grpSpPr>
          <a:xfrm>
            <a:off x="1311240" y="878064"/>
            <a:ext cx="1693685" cy="3387371"/>
            <a:chOff x="512352" y="2207"/>
            <a:chExt cx="1693685" cy="3387371"/>
          </a:xfrm>
        </p:grpSpPr>
        <p:sp>
          <p:nvSpPr>
            <p:cNvPr id="688" name="Google Shape;688;p38"/>
            <p:cNvSpPr/>
            <p:nvPr/>
          </p:nvSpPr>
          <p:spPr>
            <a:xfrm>
              <a:off x="512352" y="2207"/>
              <a:ext cx="1693685" cy="1016211"/>
            </a:xfrm>
            <a:prstGeom prst="rect">
              <a:avLst/>
            </a:prstGeom>
            <a:solidFill>
              <a:srgbClr val="93B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8"/>
            <p:cNvSpPr txBox="1"/>
            <p:nvPr/>
          </p:nvSpPr>
          <p:spPr>
            <a:xfrm>
              <a:off x="512352" y="2207"/>
              <a:ext cx="1693685" cy="1016211"/>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orbel"/>
                <a:buNone/>
              </a:pPr>
              <a:r>
                <a:rPr b="0" i="0" lang="en-GB" sz="1800" u="none" cap="none" strike="noStrike">
                  <a:solidFill>
                    <a:schemeClr val="lt1"/>
                  </a:solidFill>
                  <a:latin typeface="Corbel"/>
                  <a:ea typeface="Corbel"/>
                  <a:cs typeface="Corbel"/>
                  <a:sym typeface="Corbel"/>
                </a:rPr>
                <a:t>Cluster 0 : 1330</a:t>
              </a:r>
              <a:endParaRPr b="0" i="0" sz="1800" u="none" cap="none" strike="noStrike">
                <a:solidFill>
                  <a:schemeClr val="lt1"/>
                </a:solidFill>
                <a:latin typeface="Corbel"/>
                <a:ea typeface="Corbel"/>
                <a:cs typeface="Corbel"/>
                <a:sym typeface="Corbel"/>
              </a:endParaRPr>
            </a:p>
          </p:txBody>
        </p:sp>
        <p:sp>
          <p:nvSpPr>
            <p:cNvPr id="690" name="Google Shape;690;p38"/>
            <p:cNvSpPr/>
            <p:nvPr/>
          </p:nvSpPr>
          <p:spPr>
            <a:xfrm>
              <a:off x="512352" y="1187787"/>
              <a:ext cx="1693685" cy="1016211"/>
            </a:xfrm>
            <a:prstGeom prst="rect">
              <a:avLst/>
            </a:prstGeom>
            <a:solidFill>
              <a:srgbClr val="93B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38"/>
            <p:cNvSpPr txBox="1"/>
            <p:nvPr/>
          </p:nvSpPr>
          <p:spPr>
            <a:xfrm>
              <a:off x="512352" y="1187787"/>
              <a:ext cx="1693685" cy="1016211"/>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orbel"/>
                <a:buNone/>
              </a:pPr>
              <a:r>
                <a:rPr b="0" i="0" lang="en-GB" sz="1800" u="none" cap="none" strike="noStrike">
                  <a:solidFill>
                    <a:schemeClr val="lt1"/>
                  </a:solidFill>
                  <a:latin typeface="Corbel"/>
                  <a:ea typeface="Corbel"/>
                  <a:cs typeface="Corbel"/>
                  <a:sym typeface="Corbel"/>
                </a:rPr>
                <a:t>Cluster 1 : 4750 </a:t>
              </a:r>
              <a:endParaRPr b="0" i="0" sz="1800" u="none" cap="none" strike="noStrike">
                <a:solidFill>
                  <a:schemeClr val="lt1"/>
                </a:solidFill>
                <a:latin typeface="Corbel"/>
                <a:ea typeface="Corbel"/>
                <a:cs typeface="Corbel"/>
                <a:sym typeface="Corbel"/>
              </a:endParaRPr>
            </a:p>
          </p:txBody>
        </p:sp>
        <p:sp>
          <p:nvSpPr>
            <p:cNvPr id="692" name="Google Shape;692;p38"/>
            <p:cNvSpPr/>
            <p:nvPr/>
          </p:nvSpPr>
          <p:spPr>
            <a:xfrm>
              <a:off x="512352" y="2373367"/>
              <a:ext cx="1693685" cy="1016211"/>
            </a:xfrm>
            <a:prstGeom prst="rect">
              <a:avLst/>
            </a:prstGeom>
            <a:solidFill>
              <a:srgbClr val="93B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38"/>
            <p:cNvSpPr txBox="1"/>
            <p:nvPr/>
          </p:nvSpPr>
          <p:spPr>
            <a:xfrm>
              <a:off x="512352" y="2373367"/>
              <a:ext cx="1693685" cy="1016211"/>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orbel"/>
                <a:buNone/>
              </a:pPr>
              <a:r>
                <a:rPr b="0" i="0" lang="en-GB" sz="1800" u="none" cap="none" strike="noStrike">
                  <a:solidFill>
                    <a:schemeClr val="lt1"/>
                  </a:solidFill>
                  <a:latin typeface="Corbel"/>
                  <a:ea typeface="Corbel"/>
                  <a:cs typeface="Corbel"/>
                  <a:sym typeface="Corbel"/>
                </a:rPr>
                <a:t>Cluster 2 : 1354</a:t>
              </a:r>
              <a:endParaRPr b="0" i="0" sz="1800" u="none" cap="none" strike="noStrike">
                <a:solidFill>
                  <a:schemeClr val="lt1"/>
                </a:solidFill>
                <a:latin typeface="Corbel"/>
                <a:ea typeface="Corbel"/>
                <a:cs typeface="Corbel"/>
                <a:sym typeface="Corbel"/>
              </a:endParaRPr>
            </a:p>
          </p:txBody>
        </p:sp>
      </p:grpSp>
      <p:pic>
        <p:nvPicPr>
          <p:cNvPr id="694" name="Google Shape;694;p38"/>
          <p:cNvPicPr preferRelativeResize="0"/>
          <p:nvPr/>
        </p:nvPicPr>
        <p:blipFill rotWithShape="1">
          <a:blip r:embed="rId3">
            <a:alphaModFix/>
          </a:blip>
          <a:srcRect b="0" l="0" r="0" t="0"/>
          <a:stretch/>
        </p:blipFill>
        <p:spPr>
          <a:xfrm>
            <a:off x="4175606" y="620675"/>
            <a:ext cx="4052694" cy="39021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39"/>
          <p:cNvSpPr txBox="1"/>
          <p:nvPr/>
        </p:nvSpPr>
        <p:spPr>
          <a:xfrm>
            <a:off x="616689" y="3157870"/>
            <a:ext cx="8226244" cy="2094610"/>
          </a:xfrm>
          <a:prstGeom prst="rect">
            <a:avLst/>
          </a:prstGeom>
          <a:noFill/>
          <a:ln>
            <a:noFill/>
          </a:ln>
        </p:spPr>
        <p:txBody>
          <a:bodyPr anchorCtr="0" anchor="ctr" bIns="91425" lIns="91425" spcFirstLastPara="1" rIns="91425" wrap="square" tIns="91425">
            <a:normAutofit/>
          </a:bodyPr>
          <a:lstStyle/>
          <a:p>
            <a:pPr indent="-336550" lvl="0" marL="457200" marR="0" rtl="0" algn="l">
              <a:lnSpc>
                <a:spcPct val="90000"/>
              </a:lnSpc>
              <a:spcBef>
                <a:spcPts val="0"/>
              </a:spcBef>
              <a:spcAft>
                <a:spcPts val="0"/>
              </a:spcAft>
              <a:buClr>
                <a:schemeClr val="accent1"/>
              </a:buClr>
              <a:buSzPts val="1700"/>
              <a:buFont typeface="Corbel"/>
              <a:buAutoNum type="arabicPeriod"/>
            </a:pPr>
            <a:r>
              <a:rPr b="0" i="0" lang="en-GB" sz="1287" u="none" cap="none" strike="noStrike">
                <a:solidFill>
                  <a:schemeClr val="accent1"/>
                </a:solidFill>
                <a:latin typeface="Corbel"/>
                <a:ea typeface="Corbel"/>
                <a:cs typeface="Corbel"/>
                <a:sym typeface="Corbel"/>
              </a:rPr>
              <a:t>Cluster 0 (Garis biru)</a:t>
            </a:r>
            <a:endParaRPr b="0" i="0" sz="1195" u="none" cap="none" strike="noStrike">
              <a:solidFill>
                <a:schemeClr val="accent1"/>
              </a:solidFill>
              <a:latin typeface="Arial"/>
              <a:ea typeface="Arial"/>
              <a:cs typeface="Arial"/>
              <a:sym typeface="Arial"/>
            </a:endParaRPr>
          </a:p>
          <a:p>
            <a:pPr indent="0" lvl="1" marL="491490" marR="0" rtl="0" algn="l">
              <a:lnSpc>
                <a:spcPct val="90000"/>
              </a:lnSpc>
              <a:spcBef>
                <a:spcPts val="0"/>
              </a:spcBef>
              <a:spcAft>
                <a:spcPts val="0"/>
              </a:spcAft>
              <a:buClr>
                <a:schemeClr val="accent1"/>
              </a:buClr>
              <a:buSzPts val="1800"/>
              <a:buFont typeface="Noto Sans Symbols"/>
              <a:buNone/>
            </a:pPr>
            <a:r>
              <a:rPr b="0" i="0" lang="en-GB" sz="1148" u="none" cap="none" strike="noStrike">
                <a:solidFill>
                  <a:srgbClr val="E4DEDB"/>
                </a:solidFill>
                <a:latin typeface="Corbel"/>
                <a:ea typeface="Corbel"/>
                <a:cs typeface="Corbel"/>
                <a:sym typeface="Corbel"/>
              </a:rPr>
              <a:t>Ditandai dengan aktivitas belanja yang paling tidak aktif, namun cukup sering dalam melakukan transaksi full payment</a:t>
            </a:r>
            <a:endParaRPr b="0" i="0" sz="1195" u="none" cap="none" strike="noStrike">
              <a:solidFill>
                <a:srgbClr val="000000"/>
              </a:solidFill>
              <a:latin typeface="Arial"/>
              <a:ea typeface="Arial"/>
              <a:cs typeface="Arial"/>
              <a:sym typeface="Arial"/>
            </a:endParaRPr>
          </a:p>
          <a:p>
            <a:pPr indent="-336550" lvl="0" marL="457200" marR="0" rtl="0" algn="l">
              <a:lnSpc>
                <a:spcPct val="90000"/>
              </a:lnSpc>
              <a:spcBef>
                <a:spcPts val="188"/>
              </a:spcBef>
              <a:spcAft>
                <a:spcPts val="0"/>
              </a:spcAft>
              <a:buClr>
                <a:schemeClr val="accent1"/>
              </a:buClr>
              <a:buSzPts val="1700"/>
              <a:buFont typeface="Corbel"/>
              <a:buAutoNum type="arabicPeriod"/>
            </a:pPr>
            <a:r>
              <a:rPr b="0" i="0" lang="en-GB" sz="1287" u="none" cap="none" strike="noStrike">
                <a:solidFill>
                  <a:schemeClr val="accent2"/>
                </a:solidFill>
                <a:latin typeface="Corbel"/>
                <a:ea typeface="Corbel"/>
                <a:cs typeface="Corbel"/>
                <a:sym typeface="Corbel"/>
              </a:rPr>
              <a:t>Cluster 1 (Garis merah)</a:t>
            </a:r>
            <a:endParaRPr b="0" i="0" sz="1195" u="none" cap="none" strike="noStrike">
              <a:solidFill>
                <a:schemeClr val="accent2"/>
              </a:solidFill>
              <a:latin typeface="Arial"/>
              <a:ea typeface="Arial"/>
              <a:cs typeface="Arial"/>
              <a:sym typeface="Arial"/>
            </a:endParaRPr>
          </a:p>
          <a:p>
            <a:pPr indent="0" lvl="1" marL="491490" marR="0" rtl="0" algn="l">
              <a:lnSpc>
                <a:spcPct val="90000"/>
              </a:lnSpc>
              <a:spcBef>
                <a:spcPts val="0"/>
              </a:spcBef>
              <a:spcAft>
                <a:spcPts val="0"/>
              </a:spcAft>
              <a:buClr>
                <a:schemeClr val="accent1"/>
              </a:buClr>
              <a:buSzPts val="1800"/>
              <a:buFont typeface="Noto Sans Symbols"/>
              <a:buNone/>
            </a:pPr>
            <a:r>
              <a:rPr b="0" i="0" lang="en-GB" sz="1148" u="none" cap="none" strike="noStrike">
                <a:solidFill>
                  <a:srgbClr val="E4DEDB"/>
                </a:solidFill>
                <a:latin typeface="Corbel"/>
                <a:ea typeface="Corbel"/>
                <a:cs typeface="Corbel"/>
                <a:sym typeface="Corbel"/>
              </a:rPr>
              <a:t>Ditandai dengan aktivitas cash advance (tarik tunai) yang paling aktif dibandingkan dengan kedua cluster lain, serta memiliki minimum payments yang tinggi. Customer pada cluster ini memiliki kecenderungan untuk tidak langsung melunasi tagihannya. Kecenderungan ini tergolong riskan karena mengarah pada NPL </a:t>
            </a:r>
            <a:endParaRPr b="0" i="0" sz="1195" u="none" cap="none" strike="noStrike">
              <a:solidFill>
                <a:srgbClr val="000000"/>
              </a:solidFill>
              <a:latin typeface="Arial"/>
              <a:ea typeface="Arial"/>
              <a:cs typeface="Arial"/>
              <a:sym typeface="Arial"/>
            </a:endParaRPr>
          </a:p>
          <a:p>
            <a:pPr indent="-336550" lvl="0" marL="457200" marR="0" rtl="0" algn="l">
              <a:lnSpc>
                <a:spcPct val="90000"/>
              </a:lnSpc>
              <a:spcBef>
                <a:spcPts val="188"/>
              </a:spcBef>
              <a:spcAft>
                <a:spcPts val="0"/>
              </a:spcAft>
              <a:buClr>
                <a:schemeClr val="accent1"/>
              </a:buClr>
              <a:buSzPts val="1700"/>
              <a:buFont typeface="Corbel"/>
              <a:buAutoNum type="arabicPeriod"/>
            </a:pPr>
            <a:r>
              <a:rPr b="0" i="0" lang="en-GB" sz="1287" u="none" cap="none" strike="noStrike">
                <a:solidFill>
                  <a:schemeClr val="accent3"/>
                </a:solidFill>
                <a:latin typeface="Corbel"/>
                <a:ea typeface="Corbel"/>
                <a:cs typeface="Corbel"/>
                <a:sym typeface="Corbel"/>
              </a:rPr>
              <a:t>Cluster 2 (Garis hijau)</a:t>
            </a:r>
            <a:endParaRPr b="0" i="0" sz="1195" u="none" cap="none" strike="noStrike">
              <a:solidFill>
                <a:schemeClr val="accent3"/>
              </a:solidFill>
              <a:latin typeface="Arial"/>
              <a:ea typeface="Arial"/>
              <a:cs typeface="Arial"/>
              <a:sym typeface="Arial"/>
            </a:endParaRPr>
          </a:p>
          <a:p>
            <a:pPr indent="0" lvl="1" marL="491490" marR="0" rtl="0" algn="l">
              <a:lnSpc>
                <a:spcPct val="90000"/>
              </a:lnSpc>
              <a:spcBef>
                <a:spcPts val="0"/>
              </a:spcBef>
              <a:spcAft>
                <a:spcPts val="188"/>
              </a:spcAft>
              <a:buClr>
                <a:schemeClr val="accent1"/>
              </a:buClr>
              <a:buSzPts val="1800"/>
              <a:buFont typeface="Noto Sans Symbols"/>
              <a:buNone/>
            </a:pPr>
            <a:r>
              <a:rPr b="0" i="0" lang="en-GB" sz="1148" u="none" cap="none" strike="noStrike">
                <a:solidFill>
                  <a:srgbClr val="E4DEDB"/>
                </a:solidFill>
                <a:latin typeface="Corbel"/>
                <a:ea typeface="Corbel"/>
                <a:cs typeface="Corbel"/>
                <a:sym typeface="Corbel"/>
              </a:rPr>
              <a:t>Ditandai dengan aktivitas transaksi yang paling aktif, terutama pada transaksi one off purchase, serta paling sering untuk melakukan transaksi full payment dibandingkan kedua cluster lainnya</a:t>
            </a:r>
            <a:endParaRPr b="0" i="0" sz="1148" u="none" cap="none" strike="noStrike">
              <a:solidFill>
                <a:srgbClr val="E4DEDB"/>
              </a:solidFill>
              <a:latin typeface="Corbel"/>
              <a:ea typeface="Corbel"/>
              <a:cs typeface="Corbel"/>
              <a:sym typeface="Corbel"/>
            </a:endParaRPr>
          </a:p>
        </p:txBody>
      </p:sp>
      <p:pic>
        <p:nvPicPr>
          <p:cNvPr id="700" name="Google Shape;700;p39"/>
          <p:cNvPicPr preferRelativeResize="0"/>
          <p:nvPr/>
        </p:nvPicPr>
        <p:blipFill rotWithShape="1">
          <a:blip r:embed="rId3">
            <a:alphaModFix/>
          </a:blip>
          <a:srcRect b="0" l="0" r="0" t="0"/>
          <a:stretch/>
        </p:blipFill>
        <p:spPr>
          <a:xfrm>
            <a:off x="2124170" y="138224"/>
            <a:ext cx="5190016" cy="311400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graphicFrame>
        <p:nvGraphicFramePr>
          <p:cNvPr id="705" name="Google Shape;705;gf743983926_0_61"/>
          <p:cNvGraphicFramePr/>
          <p:nvPr/>
        </p:nvGraphicFramePr>
        <p:xfrm>
          <a:off x="261213" y="2846238"/>
          <a:ext cx="3000000" cy="3000000"/>
        </p:xfrm>
        <a:graphic>
          <a:graphicData uri="http://schemas.openxmlformats.org/drawingml/2006/table">
            <a:tbl>
              <a:tblPr>
                <a:noFill/>
                <a:tableStyleId>{EB6D85E4-FDC3-4540-BCD9-1BCD335CDE0A}</a:tableStyleId>
              </a:tblPr>
              <a:tblGrid>
                <a:gridCol w="2152600"/>
                <a:gridCol w="3871225"/>
                <a:gridCol w="2450375"/>
              </a:tblGrid>
              <a:tr h="71845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latin typeface="Corbel"/>
                          <a:ea typeface="Corbel"/>
                          <a:cs typeface="Corbel"/>
                          <a:sym typeface="Corbel"/>
                        </a:rPr>
                        <a:t>CLUSTER 0</a:t>
                      </a:r>
                      <a:endParaRPr sz="1400" u="none" cap="none" strike="noStrike">
                        <a:latin typeface="Corbel"/>
                        <a:ea typeface="Corbel"/>
                        <a:cs typeface="Corbel"/>
                        <a:sym typeface="Corbe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latin typeface="Corbel"/>
                          <a:ea typeface="Corbel"/>
                          <a:cs typeface="Corbel"/>
                          <a:sym typeface="Corbel"/>
                        </a:rPr>
                        <a:t>CLUSTER 1</a:t>
                      </a:r>
                      <a:endParaRPr sz="1400" u="none" cap="none" strike="noStrike">
                        <a:latin typeface="Corbel"/>
                        <a:ea typeface="Corbel"/>
                        <a:cs typeface="Corbel"/>
                        <a:sym typeface="Corbe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chemeClr val="dk1"/>
                          </a:solidFill>
                          <a:latin typeface="Corbel"/>
                          <a:ea typeface="Corbel"/>
                          <a:cs typeface="Corbel"/>
                          <a:sym typeface="Corbel"/>
                        </a:rPr>
                        <a:t>CLUSTER 2</a:t>
                      </a:r>
                      <a:endParaRPr sz="1400" u="none" cap="none" strike="noStrike">
                        <a:solidFill>
                          <a:schemeClr val="dk1"/>
                        </a:solidFill>
                        <a:latin typeface="Corbel"/>
                        <a:ea typeface="Corbel"/>
                        <a:cs typeface="Corbel"/>
                        <a:sym typeface="Corbel"/>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Corbel"/>
                        <a:ea typeface="Corbel"/>
                        <a:cs typeface="Corbel"/>
                        <a:sym typeface="Corbel"/>
                      </a:endParaRPr>
                    </a:p>
                  </a:txBody>
                  <a:tcPr marT="91425" marB="91425" marR="91425" marL="91425"/>
                </a:tc>
              </a:tr>
              <a:tr h="82292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548BB7"/>
                          </a:solidFill>
                          <a:latin typeface="Corbel"/>
                          <a:ea typeface="Corbel"/>
                          <a:cs typeface="Corbel"/>
                          <a:sym typeface="Corbel"/>
                        </a:rPr>
                        <a:t>Normal Transaction</a:t>
                      </a:r>
                      <a:endParaRPr sz="1400" u="none" cap="none" strike="noStrike">
                        <a:solidFill>
                          <a:srgbClr val="548BB7"/>
                        </a:solidFill>
                        <a:latin typeface="Corbel"/>
                        <a:ea typeface="Corbel"/>
                        <a:cs typeface="Corbel"/>
                        <a:sym typeface="Corbel"/>
                      </a:endParaRPr>
                    </a:p>
                  </a:txBody>
                  <a:tcPr marT="91425" marB="91425" marR="91425" marL="91425"/>
                </a:tc>
                <a:tc>
                  <a:txBody>
                    <a:bodyPr/>
                    <a:lstStyle/>
                    <a:p>
                      <a:pPr indent="-317500" lvl="0" marL="457200" marR="0" rtl="0" algn="l">
                        <a:lnSpc>
                          <a:spcPct val="100000"/>
                        </a:lnSpc>
                        <a:spcBef>
                          <a:spcPts val="0"/>
                        </a:spcBef>
                        <a:spcAft>
                          <a:spcPts val="0"/>
                        </a:spcAft>
                        <a:buClr>
                          <a:srgbClr val="DD7E6B"/>
                        </a:buClr>
                        <a:buSzPts val="1400"/>
                        <a:buFont typeface="Arial"/>
                        <a:buChar char="-"/>
                      </a:pPr>
                      <a:r>
                        <a:rPr lang="en-GB" sz="1400" u="none" cap="none" strike="noStrike">
                          <a:solidFill>
                            <a:srgbClr val="DD7E6B"/>
                          </a:solidFill>
                          <a:latin typeface="Corbel"/>
                          <a:ea typeface="Corbel"/>
                          <a:cs typeface="Corbel"/>
                          <a:sym typeface="Corbel"/>
                        </a:rPr>
                        <a:t>Active Transaction</a:t>
                      </a:r>
                      <a:endParaRPr sz="1400" u="none" cap="none" strike="noStrike">
                        <a:solidFill>
                          <a:srgbClr val="DD7E6B"/>
                        </a:solidFill>
                        <a:latin typeface="Corbel"/>
                        <a:ea typeface="Corbel"/>
                        <a:cs typeface="Corbel"/>
                        <a:sym typeface="Corbel"/>
                      </a:endParaRPr>
                    </a:p>
                    <a:p>
                      <a:pPr indent="-317500" lvl="0" marL="457200" marR="0" rtl="0" algn="l">
                        <a:lnSpc>
                          <a:spcPct val="100000"/>
                        </a:lnSpc>
                        <a:spcBef>
                          <a:spcPts val="0"/>
                        </a:spcBef>
                        <a:spcAft>
                          <a:spcPts val="0"/>
                        </a:spcAft>
                        <a:buClr>
                          <a:srgbClr val="DD7E6B"/>
                        </a:buClr>
                        <a:buSzPts val="1400"/>
                        <a:buFont typeface="Arial"/>
                        <a:buChar char="-"/>
                      </a:pPr>
                      <a:r>
                        <a:rPr lang="en-GB" sz="1400" u="none" cap="none" strike="noStrike">
                          <a:solidFill>
                            <a:srgbClr val="DD7E6B"/>
                          </a:solidFill>
                          <a:latin typeface="Corbel"/>
                          <a:ea typeface="Corbel"/>
                          <a:cs typeface="Corbel"/>
                          <a:sym typeface="Corbel"/>
                        </a:rPr>
                        <a:t>Pembayaran dengan Cash Advance</a:t>
                      </a:r>
                      <a:endParaRPr sz="1400" u="none" cap="none" strike="noStrike">
                        <a:solidFill>
                          <a:srgbClr val="DD7E6B"/>
                        </a:solidFill>
                        <a:latin typeface="Corbel"/>
                        <a:ea typeface="Corbel"/>
                        <a:cs typeface="Corbel"/>
                        <a:sym typeface="Corbel"/>
                      </a:endParaRPr>
                    </a:p>
                    <a:p>
                      <a:pPr indent="-317500" lvl="0" marL="457200" marR="0" rtl="0" algn="l">
                        <a:lnSpc>
                          <a:spcPct val="100000"/>
                        </a:lnSpc>
                        <a:spcBef>
                          <a:spcPts val="0"/>
                        </a:spcBef>
                        <a:spcAft>
                          <a:spcPts val="0"/>
                        </a:spcAft>
                        <a:buClr>
                          <a:srgbClr val="DD7E6B"/>
                        </a:buClr>
                        <a:buSzPts val="1400"/>
                        <a:buFont typeface="Arial"/>
                        <a:buChar char="-"/>
                      </a:pPr>
                      <a:r>
                        <a:rPr lang="en-GB" sz="1400" u="none" cap="none" strike="noStrike">
                          <a:solidFill>
                            <a:srgbClr val="DD7E6B"/>
                          </a:solidFill>
                          <a:latin typeface="Corbel"/>
                          <a:ea typeface="Corbel"/>
                          <a:cs typeface="Corbel"/>
                          <a:sym typeface="Corbel"/>
                        </a:rPr>
                        <a:t>Minimum Payment Tinggi</a:t>
                      </a:r>
                      <a:endParaRPr sz="1400" u="none" cap="none" strike="noStrike">
                        <a:solidFill>
                          <a:srgbClr val="DD7E6B"/>
                        </a:solidFill>
                        <a:latin typeface="Corbel"/>
                        <a:ea typeface="Corbel"/>
                        <a:cs typeface="Corbel"/>
                        <a:sym typeface="Corbe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93C47D"/>
                          </a:solidFill>
                          <a:latin typeface="Corbel"/>
                          <a:ea typeface="Corbel"/>
                          <a:cs typeface="Corbel"/>
                          <a:sym typeface="Corbel"/>
                        </a:rPr>
                        <a:t>Active Transaction by One-Off Purchase </a:t>
                      </a:r>
                      <a:endParaRPr sz="1400" u="none" cap="none" strike="noStrike">
                        <a:solidFill>
                          <a:srgbClr val="93C47D"/>
                        </a:solidFill>
                        <a:latin typeface="Corbel"/>
                        <a:ea typeface="Corbel"/>
                        <a:cs typeface="Corbel"/>
                        <a:sym typeface="Corbel"/>
                      </a:endParaRPr>
                    </a:p>
                  </a:txBody>
                  <a:tcPr marT="91425" marB="91425" marR="91425" marL="91425"/>
                </a:tc>
              </a:tr>
            </a:tbl>
          </a:graphicData>
        </a:graphic>
      </p:graphicFrame>
      <p:sp>
        <p:nvSpPr>
          <p:cNvPr id="706" name="Google Shape;706;gf743983926_0_61"/>
          <p:cNvSpPr txBox="1"/>
          <p:nvPr/>
        </p:nvSpPr>
        <p:spPr>
          <a:xfrm>
            <a:off x="163875" y="156525"/>
            <a:ext cx="8365500" cy="1154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lt1"/>
                </a:solidFill>
                <a:latin typeface="Corbel"/>
                <a:ea typeface="Corbel"/>
                <a:cs typeface="Corbel"/>
                <a:sym typeface="Corbel"/>
              </a:rPr>
              <a:t>KARAKTERISTIK CLUSTER DENGAN MIN-MAX SCALING :</a:t>
            </a:r>
            <a:endParaRPr b="0" i="0" sz="1800" u="none" cap="none" strike="noStrike">
              <a:solidFill>
                <a:schemeClr val="lt1"/>
              </a:solidFill>
              <a:latin typeface="Corbel"/>
              <a:ea typeface="Corbel"/>
              <a:cs typeface="Corbel"/>
              <a:sym typeface="Corbel"/>
            </a:endParaRPr>
          </a:p>
          <a:p>
            <a:pPr indent="-323850" lvl="0" marL="457200" marR="0" rtl="0" algn="l">
              <a:lnSpc>
                <a:spcPct val="100000"/>
              </a:lnSpc>
              <a:spcBef>
                <a:spcPts val="0"/>
              </a:spcBef>
              <a:spcAft>
                <a:spcPts val="0"/>
              </a:spcAft>
              <a:buClr>
                <a:schemeClr val="lt1"/>
              </a:buClr>
              <a:buSzPts val="1500"/>
              <a:buFont typeface="Corbel"/>
              <a:buChar char="-"/>
            </a:pPr>
            <a:r>
              <a:rPr b="0" i="0" lang="en-GB" sz="1500" u="none" cap="none" strike="noStrike">
                <a:solidFill>
                  <a:schemeClr val="lt1"/>
                </a:solidFill>
                <a:latin typeface="Corbel"/>
                <a:ea typeface="Corbel"/>
                <a:cs typeface="Corbel"/>
                <a:sym typeface="Corbel"/>
              </a:rPr>
              <a:t>Normal Transaction</a:t>
            </a:r>
            <a:endParaRPr b="0" i="0" sz="1500" u="none" cap="none" strike="noStrike">
              <a:solidFill>
                <a:schemeClr val="lt1"/>
              </a:solidFill>
              <a:latin typeface="Corbel"/>
              <a:ea typeface="Corbel"/>
              <a:cs typeface="Corbel"/>
              <a:sym typeface="Corbel"/>
            </a:endParaRPr>
          </a:p>
          <a:p>
            <a:pPr indent="-323850" lvl="0" marL="457200" marR="0" rtl="0" algn="l">
              <a:lnSpc>
                <a:spcPct val="100000"/>
              </a:lnSpc>
              <a:spcBef>
                <a:spcPts val="0"/>
              </a:spcBef>
              <a:spcAft>
                <a:spcPts val="0"/>
              </a:spcAft>
              <a:buClr>
                <a:schemeClr val="lt1"/>
              </a:buClr>
              <a:buSzPts val="1500"/>
              <a:buFont typeface="Corbel"/>
              <a:buChar char="-"/>
            </a:pPr>
            <a:r>
              <a:rPr b="0" i="0" lang="en-GB" sz="1500" u="none" cap="none" strike="noStrike">
                <a:solidFill>
                  <a:schemeClr val="lt1"/>
                </a:solidFill>
                <a:latin typeface="Corbel"/>
                <a:ea typeface="Corbel"/>
                <a:cs typeface="Corbel"/>
                <a:sym typeface="Corbel"/>
              </a:rPr>
              <a:t>Active Transaction by Installment Purchase</a:t>
            </a:r>
            <a:endParaRPr b="0" i="0" sz="1500" u="none" cap="none" strike="noStrike">
              <a:solidFill>
                <a:schemeClr val="lt1"/>
              </a:solidFill>
              <a:latin typeface="Corbel"/>
              <a:ea typeface="Corbel"/>
              <a:cs typeface="Corbel"/>
              <a:sym typeface="Corbel"/>
            </a:endParaRPr>
          </a:p>
          <a:p>
            <a:pPr indent="-323850" lvl="0" marL="457200" marR="0" rtl="0" algn="l">
              <a:lnSpc>
                <a:spcPct val="100000"/>
              </a:lnSpc>
              <a:spcBef>
                <a:spcPts val="0"/>
              </a:spcBef>
              <a:spcAft>
                <a:spcPts val="0"/>
              </a:spcAft>
              <a:buClr>
                <a:schemeClr val="lt1"/>
              </a:buClr>
              <a:buSzPts val="1500"/>
              <a:buFont typeface="Corbel"/>
              <a:buChar char="-"/>
            </a:pPr>
            <a:r>
              <a:rPr b="0" i="0" lang="en-GB" sz="1500" u="none" cap="none" strike="noStrike">
                <a:solidFill>
                  <a:schemeClr val="lt1"/>
                </a:solidFill>
                <a:latin typeface="Corbel"/>
                <a:ea typeface="Corbel"/>
                <a:cs typeface="Corbel"/>
                <a:sym typeface="Corbel"/>
              </a:rPr>
              <a:t>Active Transaction by One-Off Installment Purchase</a:t>
            </a:r>
            <a:endParaRPr b="0" i="0" sz="1500" u="none" cap="none" strike="noStrike">
              <a:solidFill>
                <a:schemeClr val="lt1"/>
              </a:solidFill>
              <a:latin typeface="Corbel"/>
              <a:ea typeface="Corbel"/>
              <a:cs typeface="Corbel"/>
              <a:sym typeface="Corbel"/>
            </a:endParaRPr>
          </a:p>
        </p:txBody>
      </p:sp>
      <p:sp>
        <p:nvSpPr>
          <p:cNvPr id="707" name="Google Shape;707;gf743983926_0_61"/>
          <p:cNvSpPr txBox="1"/>
          <p:nvPr/>
        </p:nvSpPr>
        <p:spPr>
          <a:xfrm>
            <a:off x="163875" y="1471575"/>
            <a:ext cx="8365500" cy="1246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lt1"/>
                </a:solidFill>
                <a:latin typeface="Corbel"/>
                <a:ea typeface="Corbel"/>
                <a:cs typeface="Corbel"/>
                <a:sym typeface="Corbel"/>
              </a:rPr>
              <a:t>KARAKTERISTIK CLUSTER DENGAN STANDARD SCALING :</a:t>
            </a:r>
            <a:endParaRPr b="0" i="0" sz="1800" u="none" cap="none" strike="noStrike">
              <a:solidFill>
                <a:schemeClr val="lt1"/>
              </a:solidFill>
              <a:latin typeface="Corbel"/>
              <a:ea typeface="Corbel"/>
              <a:cs typeface="Corbel"/>
              <a:sym typeface="Corbel"/>
            </a:endParaRPr>
          </a:p>
          <a:p>
            <a:pPr indent="-342900" lvl="0" marL="457200" marR="0" rtl="0" algn="l">
              <a:lnSpc>
                <a:spcPct val="100000"/>
              </a:lnSpc>
              <a:spcBef>
                <a:spcPts val="0"/>
              </a:spcBef>
              <a:spcAft>
                <a:spcPts val="0"/>
              </a:spcAft>
              <a:buClr>
                <a:schemeClr val="lt1"/>
              </a:buClr>
              <a:buSzPts val="1800"/>
              <a:buFont typeface="Corbel"/>
              <a:buChar char="-"/>
            </a:pPr>
            <a:r>
              <a:rPr b="0" i="0" lang="en-GB" sz="1800" u="none" cap="none" strike="noStrike">
                <a:solidFill>
                  <a:schemeClr val="lt1"/>
                </a:solidFill>
                <a:latin typeface="Corbel"/>
                <a:ea typeface="Corbel"/>
                <a:cs typeface="Corbel"/>
                <a:sym typeface="Corbel"/>
              </a:rPr>
              <a:t>Minor Transaction</a:t>
            </a:r>
            <a:endParaRPr b="0" i="0" sz="1800" u="none" cap="none" strike="noStrike">
              <a:solidFill>
                <a:schemeClr val="lt1"/>
              </a:solidFill>
              <a:latin typeface="Corbel"/>
              <a:ea typeface="Corbel"/>
              <a:cs typeface="Corbel"/>
              <a:sym typeface="Corbel"/>
            </a:endParaRPr>
          </a:p>
          <a:p>
            <a:pPr indent="-342900" lvl="0" marL="457200" marR="0" rtl="0" algn="l">
              <a:lnSpc>
                <a:spcPct val="100000"/>
              </a:lnSpc>
              <a:spcBef>
                <a:spcPts val="0"/>
              </a:spcBef>
              <a:spcAft>
                <a:spcPts val="0"/>
              </a:spcAft>
              <a:buClr>
                <a:schemeClr val="lt1"/>
              </a:buClr>
              <a:buSzPts val="1800"/>
              <a:buFont typeface="Corbel"/>
              <a:buChar char="-"/>
            </a:pPr>
            <a:r>
              <a:rPr b="0" i="0" lang="en-GB" sz="1500" u="none" cap="none" strike="noStrike">
                <a:solidFill>
                  <a:schemeClr val="lt1"/>
                </a:solidFill>
                <a:latin typeface="Corbel"/>
                <a:ea typeface="Corbel"/>
                <a:cs typeface="Corbel"/>
                <a:sym typeface="Corbel"/>
              </a:rPr>
              <a:t>Active Transaction by One-Off Installment Purchase</a:t>
            </a:r>
            <a:endParaRPr b="0" i="0" sz="1500" u="none" cap="none" strike="noStrike">
              <a:solidFill>
                <a:schemeClr val="lt1"/>
              </a:solidFill>
              <a:latin typeface="Corbel"/>
              <a:ea typeface="Corbel"/>
              <a:cs typeface="Corbel"/>
              <a:sym typeface="Corbel"/>
            </a:endParaRPr>
          </a:p>
          <a:p>
            <a:pPr indent="-323850" lvl="0" marL="457200" marR="0" rtl="0" algn="l">
              <a:lnSpc>
                <a:spcPct val="100000"/>
              </a:lnSpc>
              <a:spcBef>
                <a:spcPts val="0"/>
              </a:spcBef>
              <a:spcAft>
                <a:spcPts val="0"/>
              </a:spcAft>
              <a:buClr>
                <a:schemeClr val="lt1"/>
              </a:buClr>
              <a:buSzPts val="1500"/>
              <a:buFont typeface="Corbel"/>
              <a:buChar char="-"/>
            </a:pPr>
            <a:r>
              <a:rPr b="0" i="0" lang="en-GB" sz="1500" u="none" cap="none" strike="noStrike">
                <a:solidFill>
                  <a:schemeClr val="lt1"/>
                </a:solidFill>
                <a:latin typeface="Corbel"/>
                <a:ea typeface="Corbel"/>
                <a:cs typeface="Corbel"/>
                <a:sym typeface="Corbel"/>
              </a:rPr>
              <a:t>Active Transaction by Cash-Advance with High Minimum Payment</a:t>
            </a:r>
            <a:endParaRPr b="0" i="0" sz="1500" u="none" cap="none" strike="noStrike">
              <a:solidFill>
                <a:schemeClr val="lt1"/>
              </a:solidFill>
              <a:latin typeface="Corbel"/>
              <a:ea typeface="Corbel"/>
              <a:cs typeface="Corbel"/>
              <a:sym typeface="Corbel"/>
            </a:endParaRPr>
          </a:p>
        </p:txBody>
      </p:sp>
      <p:sp>
        <p:nvSpPr>
          <p:cNvPr id="708" name="Google Shape;708;gf743983926_0_61"/>
          <p:cNvSpPr txBox="1"/>
          <p:nvPr/>
        </p:nvSpPr>
        <p:spPr>
          <a:xfrm>
            <a:off x="286775" y="4515500"/>
            <a:ext cx="842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lt1"/>
                </a:solidFill>
                <a:latin typeface="Corbel"/>
                <a:ea typeface="Corbel"/>
                <a:cs typeface="Corbel"/>
                <a:sym typeface="Corbel"/>
              </a:rPr>
              <a:t>NPL Customer kembali ditemukan pada Cluster 1</a:t>
            </a:r>
            <a:endParaRPr b="0" i="0" sz="1800" u="none" cap="none" strike="noStrike">
              <a:solidFill>
                <a:schemeClr val="lt1"/>
              </a:solidFill>
              <a:latin typeface="Corbel"/>
              <a:ea typeface="Corbel"/>
              <a:cs typeface="Corbel"/>
              <a:sym typeface="Corbe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gf743983926_0_68"/>
          <p:cNvSpPr txBox="1"/>
          <p:nvPr/>
        </p:nvSpPr>
        <p:spPr>
          <a:xfrm>
            <a:off x="231463" y="254000"/>
            <a:ext cx="81606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n-GB" sz="2500" u="none" cap="none" strike="noStrike">
                <a:solidFill>
                  <a:schemeClr val="lt1"/>
                </a:solidFill>
                <a:latin typeface="Corbel"/>
                <a:ea typeface="Corbel"/>
                <a:cs typeface="Corbel"/>
                <a:sym typeface="Corbel"/>
              </a:rPr>
              <a:t>STRATEGI BISNIS UNTUK CLUSTER 1 / NPL CUSTOMER</a:t>
            </a:r>
            <a:endParaRPr b="1" i="0" sz="2500" u="none" cap="none" strike="noStrike">
              <a:solidFill>
                <a:schemeClr val="lt1"/>
              </a:solidFill>
              <a:latin typeface="Corbel"/>
              <a:ea typeface="Corbel"/>
              <a:cs typeface="Corbel"/>
              <a:sym typeface="Corbel"/>
            </a:endParaRPr>
          </a:p>
        </p:txBody>
      </p:sp>
      <p:graphicFrame>
        <p:nvGraphicFramePr>
          <p:cNvPr id="714" name="Google Shape;714;gf743983926_0_68"/>
          <p:cNvGraphicFramePr/>
          <p:nvPr/>
        </p:nvGraphicFramePr>
        <p:xfrm>
          <a:off x="313400" y="1064289"/>
          <a:ext cx="3000000" cy="3000000"/>
        </p:xfrm>
        <a:graphic>
          <a:graphicData uri="http://schemas.openxmlformats.org/drawingml/2006/table">
            <a:tbl>
              <a:tblPr>
                <a:noFill/>
                <a:tableStyleId>{EB6D85E4-FDC3-4540-BCD9-1BCD335CDE0A}</a:tableStyleId>
              </a:tblPr>
              <a:tblGrid>
                <a:gridCol w="1726300"/>
                <a:gridCol w="2461400"/>
                <a:gridCol w="4132875"/>
              </a:tblGrid>
              <a:tr h="32437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Corbel"/>
                          <a:ea typeface="Corbel"/>
                          <a:cs typeface="Corbel"/>
                          <a:sym typeface="Corbel"/>
                        </a:rPr>
                        <a:t>STRATEGI</a:t>
                      </a:r>
                      <a:endParaRPr sz="1400" u="none" cap="none" strike="noStrike">
                        <a:latin typeface="Corbel"/>
                        <a:ea typeface="Corbel"/>
                        <a:cs typeface="Corbel"/>
                        <a:sym typeface="Corbe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Corbel"/>
                          <a:ea typeface="Corbel"/>
                          <a:cs typeface="Corbel"/>
                          <a:sym typeface="Corbel"/>
                        </a:rPr>
                        <a:t>KETERANGAN</a:t>
                      </a:r>
                      <a:endParaRPr sz="1400" u="none" cap="none" strike="noStrike">
                        <a:latin typeface="Corbel"/>
                        <a:ea typeface="Corbel"/>
                        <a:cs typeface="Corbel"/>
                        <a:sym typeface="Corbe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Corbel"/>
                          <a:ea typeface="Corbel"/>
                          <a:cs typeface="Corbel"/>
                          <a:sym typeface="Corbel"/>
                        </a:rPr>
                        <a:t>EXPECTED OUTPUT</a:t>
                      </a:r>
                      <a:endParaRPr sz="1400" u="none" cap="none" strike="noStrike">
                        <a:latin typeface="Corbel"/>
                        <a:ea typeface="Corbel"/>
                        <a:cs typeface="Corbel"/>
                        <a:sym typeface="Corbel"/>
                      </a:endParaRPr>
                    </a:p>
                  </a:txBody>
                  <a:tcPr marT="91425" marB="91425" marR="91425" marL="91425"/>
                </a:tc>
              </a:tr>
              <a:tr h="381000">
                <a:tc>
                  <a:txBody>
                    <a:bodyPr/>
                    <a:lstStyle/>
                    <a:p>
                      <a:pPr indent="0" lvl="0" marL="0" marR="0" rtl="0" algn="l">
                        <a:lnSpc>
                          <a:spcPct val="90000"/>
                        </a:lnSpc>
                        <a:spcBef>
                          <a:spcPts val="0"/>
                        </a:spcBef>
                        <a:spcAft>
                          <a:spcPts val="0"/>
                        </a:spcAft>
                        <a:buClr>
                          <a:srgbClr val="000000"/>
                        </a:buClr>
                        <a:buSzPts val="1800"/>
                        <a:buFont typeface="Arial"/>
                        <a:buNone/>
                      </a:pPr>
                      <a:r>
                        <a:rPr i="1" lang="en-GB" sz="1800" u="none" cap="none" strike="noStrike">
                          <a:solidFill>
                            <a:srgbClr val="E4DEDB"/>
                          </a:solidFill>
                          <a:latin typeface="Corbel"/>
                          <a:ea typeface="Corbel"/>
                          <a:cs typeface="Corbel"/>
                          <a:sym typeface="Corbel"/>
                        </a:rPr>
                        <a:t>CASH ADVANCE </a:t>
                      </a:r>
                      <a:r>
                        <a:rPr lang="en-GB" sz="1800" u="none" cap="none" strike="noStrike">
                          <a:solidFill>
                            <a:srgbClr val="E4DEDB"/>
                          </a:solidFill>
                          <a:latin typeface="Corbel"/>
                          <a:ea typeface="Corbel"/>
                          <a:cs typeface="Corbel"/>
                          <a:sym typeface="Corbel"/>
                        </a:rPr>
                        <a:t>via telemarketing / by phone’ with Installments</a:t>
                      </a:r>
                      <a:endParaRPr sz="1400" u="none" cap="none" strike="noStrike">
                        <a:latin typeface="Corbel"/>
                        <a:ea typeface="Corbel"/>
                        <a:cs typeface="Corbel"/>
                        <a:sym typeface="Corbel"/>
                      </a:endParaRPr>
                    </a:p>
                  </a:txBody>
                  <a:tcPr marT="91425" marB="91425" marR="91425" marL="91425"/>
                </a:tc>
                <a:tc>
                  <a:txBody>
                    <a:bodyPr/>
                    <a:lstStyle/>
                    <a:p>
                      <a:pPr indent="-268899" lvl="0" marL="269999" marR="0" rtl="0" algn="l">
                        <a:lnSpc>
                          <a:spcPct val="100000"/>
                        </a:lnSpc>
                        <a:spcBef>
                          <a:spcPts val="0"/>
                        </a:spcBef>
                        <a:spcAft>
                          <a:spcPts val="0"/>
                        </a:spcAft>
                        <a:buClr>
                          <a:srgbClr val="000000"/>
                        </a:buClr>
                        <a:buSzPts val="1400"/>
                        <a:buFont typeface="Arial"/>
                        <a:buChar char="-"/>
                      </a:pPr>
                      <a:r>
                        <a:rPr lang="en-GB" sz="1400" u="none" cap="none" strike="noStrike">
                          <a:latin typeface="Corbel"/>
                          <a:ea typeface="Corbel"/>
                          <a:cs typeface="Corbel"/>
                          <a:sym typeface="Corbel"/>
                        </a:rPr>
                        <a:t>Bank dapat mengontrol permintaan pinjaman secara langsung melalui panggilan telepon </a:t>
                      </a:r>
                      <a:endParaRPr sz="1400" u="none" cap="none" strike="noStrike">
                        <a:latin typeface="Corbel"/>
                        <a:ea typeface="Corbel"/>
                        <a:cs typeface="Corbel"/>
                        <a:sym typeface="Corbel"/>
                      </a:endParaRPr>
                    </a:p>
                    <a:p>
                      <a:pPr indent="-268899" lvl="0" marL="269999" marR="0" rtl="0" algn="l">
                        <a:lnSpc>
                          <a:spcPct val="100000"/>
                        </a:lnSpc>
                        <a:spcBef>
                          <a:spcPts val="0"/>
                        </a:spcBef>
                        <a:spcAft>
                          <a:spcPts val="0"/>
                        </a:spcAft>
                        <a:buClr>
                          <a:srgbClr val="000000"/>
                        </a:buClr>
                        <a:buSzPts val="1400"/>
                        <a:buFont typeface="Arial"/>
                        <a:buChar char="-"/>
                      </a:pPr>
                      <a:r>
                        <a:rPr lang="en-GB" sz="1400" u="none" cap="none" strike="noStrike">
                          <a:latin typeface="Corbel"/>
                          <a:ea typeface="Corbel"/>
                          <a:cs typeface="Corbel"/>
                          <a:sym typeface="Corbel"/>
                        </a:rPr>
                        <a:t>Pinjaman tanpa Monthly Installments </a:t>
                      </a:r>
                      <a:endParaRPr sz="1400" u="none" cap="none" strike="noStrike">
                        <a:latin typeface="Corbel"/>
                        <a:ea typeface="Corbel"/>
                        <a:cs typeface="Corbel"/>
                        <a:sym typeface="Corbel"/>
                      </a:endParaRPr>
                    </a:p>
                    <a:p>
                      <a:pPr indent="-268899" lvl="0" marL="269999" marR="0" rtl="0" algn="l">
                        <a:lnSpc>
                          <a:spcPct val="100000"/>
                        </a:lnSpc>
                        <a:spcBef>
                          <a:spcPts val="0"/>
                        </a:spcBef>
                        <a:spcAft>
                          <a:spcPts val="0"/>
                        </a:spcAft>
                        <a:buClr>
                          <a:srgbClr val="000000"/>
                        </a:buClr>
                        <a:buSzPts val="1400"/>
                        <a:buFont typeface="Arial"/>
                        <a:buChar char="-"/>
                      </a:pPr>
                      <a:r>
                        <a:rPr lang="en-GB" sz="1400" u="none" cap="none" strike="noStrike">
                          <a:latin typeface="Corbel"/>
                          <a:ea typeface="Corbel"/>
                          <a:cs typeface="Corbel"/>
                          <a:sym typeface="Corbel"/>
                        </a:rPr>
                        <a:t>Credit Score bukan merupakan faktor utama persetujuan pinjaman </a:t>
                      </a:r>
                      <a:endParaRPr sz="1400" u="none" cap="none" strike="noStrike">
                        <a:latin typeface="Corbel"/>
                        <a:ea typeface="Corbel"/>
                        <a:cs typeface="Corbel"/>
                        <a:sym typeface="Corbe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Corbel"/>
                          <a:ea typeface="Corbel"/>
                          <a:cs typeface="Corbel"/>
                          <a:sym typeface="Corbel"/>
                        </a:rPr>
                        <a:t>Stakeholder / Bank :</a:t>
                      </a:r>
                      <a:endParaRPr sz="1400" u="none" cap="none" strike="noStrike">
                        <a:latin typeface="Corbel"/>
                        <a:ea typeface="Corbel"/>
                        <a:cs typeface="Corbel"/>
                        <a:sym typeface="Corbel"/>
                      </a:endParaRPr>
                    </a:p>
                    <a:p>
                      <a:pPr indent="-317500" lvl="0" marL="457200" marR="0" rtl="0" algn="l">
                        <a:lnSpc>
                          <a:spcPct val="100000"/>
                        </a:lnSpc>
                        <a:spcBef>
                          <a:spcPts val="0"/>
                        </a:spcBef>
                        <a:spcAft>
                          <a:spcPts val="0"/>
                        </a:spcAft>
                        <a:buClr>
                          <a:srgbClr val="000000"/>
                        </a:buClr>
                        <a:buSzPts val="1400"/>
                        <a:buFont typeface="Arial"/>
                        <a:buChar char="-"/>
                      </a:pPr>
                      <a:r>
                        <a:rPr lang="en-GB" sz="1400" u="none" cap="none" strike="noStrike">
                          <a:latin typeface="Corbel"/>
                          <a:ea typeface="Corbel"/>
                          <a:cs typeface="Corbel"/>
                          <a:sym typeface="Corbel"/>
                        </a:rPr>
                        <a:t>Dengan berfokus pada bantuan agar nasabah dapat melunasi hutang, bank tidak akan kehilangan nasabah</a:t>
                      </a:r>
                      <a:endParaRPr sz="1400" u="none" cap="none" strike="noStrike">
                        <a:latin typeface="Corbel"/>
                        <a:ea typeface="Corbel"/>
                        <a:cs typeface="Corbel"/>
                        <a:sym typeface="Corbe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Corbel"/>
                        <a:ea typeface="Corbel"/>
                        <a:cs typeface="Corbel"/>
                        <a:sym typeface="Corbel"/>
                      </a:endParaRPr>
                    </a:p>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Corbel"/>
                          <a:ea typeface="Corbel"/>
                          <a:cs typeface="Corbel"/>
                          <a:sym typeface="Corbel"/>
                        </a:rPr>
                        <a:t>Nasabah :</a:t>
                      </a:r>
                      <a:endParaRPr sz="1400" u="none" cap="none" strike="noStrike">
                        <a:latin typeface="Corbel"/>
                        <a:ea typeface="Corbel"/>
                        <a:cs typeface="Corbel"/>
                        <a:sym typeface="Corbel"/>
                      </a:endParaRPr>
                    </a:p>
                    <a:p>
                      <a:pPr indent="-358900" lvl="0" marL="450000" marR="0" rtl="0" algn="l">
                        <a:lnSpc>
                          <a:spcPct val="100000"/>
                        </a:lnSpc>
                        <a:spcBef>
                          <a:spcPts val="0"/>
                        </a:spcBef>
                        <a:spcAft>
                          <a:spcPts val="0"/>
                        </a:spcAft>
                        <a:buClr>
                          <a:srgbClr val="000000"/>
                        </a:buClr>
                        <a:buSzPts val="1400"/>
                        <a:buFont typeface="Arial"/>
                        <a:buChar char="-"/>
                      </a:pPr>
                      <a:r>
                        <a:rPr lang="en-GB" sz="1400" u="none" cap="none" strike="noStrike">
                          <a:latin typeface="Corbel"/>
                          <a:ea typeface="Corbel"/>
                          <a:cs typeface="Corbel"/>
                          <a:sym typeface="Corbel"/>
                        </a:rPr>
                        <a:t>Terhindar dari kemungkinan gagal bayar dengan kemungkinan membayar tagihan secara berkala</a:t>
                      </a:r>
                      <a:endParaRPr sz="1400" u="none" cap="none" strike="noStrike">
                        <a:latin typeface="Corbel"/>
                        <a:ea typeface="Corbel"/>
                        <a:cs typeface="Corbel"/>
                        <a:sym typeface="Corbel"/>
                      </a:endParaRPr>
                    </a:p>
                  </a:txBody>
                  <a:tcPr marT="91425" marB="91425" marR="91425" marL="91425"/>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cxnSp>
        <p:nvCxnSpPr>
          <p:cNvPr id="128" name="Google Shape;128;gf65f4bc782_1_13"/>
          <p:cNvCxnSpPr/>
          <p:nvPr/>
        </p:nvCxnSpPr>
        <p:spPr>
          <a:xfrm>
            <a:off x="2913413" y="484675"/>
            <a:ext cx="11700" cy="3997200"/>
          </a:xfrm>
          <a:prstGeom prst="straightConnector1">
            <a:avLst/>
          </a:prstGeom>
          <a:noFill/>
          <a:ln cap="flat" cmpd="sng" w="9525">
            <a:solidFill>
              <a:srgbClr val="DA7C41"/>
            </a:solidFill>
            <a:prstDash val="solid"/>
            <a:round/>
            <a:headEnd len="sm" w="sm" type="none"/>
            <a:tailEnd len="sm" w="sm" type="none"/>
          </a:ln>
        </p:spPr>
      </p:cxnSp>
      <p:pic>
        <p:nvPicPr>
          <p:cNvPr id="129" name="Google Shape;129;gf65f4bc782_1_13"/>
          <p:cNvPicPr preferRelativeResize="0"/>
          <p:nvPr/>
        </p:nvPicPr>
        <p:blipFill>
          <a:blip r:embed="rId3">
            <a:alphaModFix/>
          </a:blip>
          <a:stretch>
            <a:fillRect/>
          </a:stretch>
        </p:blipFill>
        <p:spPr>
          <a:xfrm>
            <a:off x="103225" y="484675"/>
            <a:ext cx="2535100" cy="1256400"/>
          </a:xfrm>
          <a:prstGeom prst="rect">
            <a:avLst/>
          </a:prstGeom>
          <a:noFill/>
          <a:ln>
            <a:noFill/>
          </a:ln>
        </p:spPr>
      </p:pic>
      <p:pic>
        <p:nvPicPr>
          <p:cNvPr id="130" name="Google Shape;130;gf65f4bc782_1_13"/>
          <p:cNvPicPr preferRelativeResize="0"/>
          <p:nvPr/>
        </p:nvPicPr>
        <p:blipFill>
          <a:blip r:embed="rId4">
            <a:alphaModFix/>
          </a:blip>
          <a:stretch>
            <a:fillRect/>
          </a:stretch>
        </p:blipFill>
        <p:spPr>
          <a:xfrm>
            <a:off x="103225" y="2090798"/>
            <a:ext cx="2535100" cy="1218672"/>
          </a:xfrm>
          <a:prstGeom prst="rect">
            <a:avLst/>
          </a:prstGeom>
          <a:noFill/>
          <a:ln>
            <a:noFill/>
          </a:ln>
        </p:spPr>
      </p:pic>
      <p:pic>
        <p:nvPicPr>
          <p:cNvPr id="131" name="Google Shape;131;gf65f4bc782_1_13"/>
          <p:cNvPicPr preferRelativeResize="0"/>
          <p:nvPr/>
        </p:nvPicPr>
        <p:blipFill>
          <a:blip r:embed="rId5">
            <a:alphaModFix/>
          </a:blip>
          <a:stretch>
            <a:fillRect/>
          </a:stretch>
        </p:blipFill>
        <p:spPr>
          <a:xfrm>
            <a:off x="103224" y="3528125"/>
            <a:ext cx="2535100" cy="1278769"/>
          </a:xfrm>
          <a:prstGeom prst="rect">
            <a:avLst/>
          </a:prstGeom>
          <a:noFill/>
          <a:ln>
            <a:noFill/>
          </a:ln>
        </p:spPr>
      </p:pic>
      <p:sp>
        <p:nvSpPr>
          <p:cNvPr id="132" name="Google Shape;132;gf65f4bc782_1_13"/>
          <p:cNvSpPr txBox="1"/>
          <p:nvPr/>
        </p:nvSpPr>
        <p:spPr>
          <a:xfrm>
            <a:off x="3200225" y="484675"/>
            <a:ext cx="5098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Corbel"/>
                <a:ea typeface="Corbel"/>
                <a:cs typeface="Corbel"/>
                <a:sym typeface="Corbel"/>
              </a:rPr>
              <a:t>Membagi customer kedalam beberapa kelompok berdasarkan kesamaan tertentu</a:t>
            </a:r>
            <a:endParaRPr sz="2000">
              <a:latin typeface="Corbel"/>
              <a:ea typeface="Corbel"/>
              <a:cs typeface="Corbel"/>
              <a:sym typeface="Corbel"/>
            </a:endParaRPr>
          </a:p>
        </p:txBody>
      </p:sp>
      <p:sp>
        <p:nvSpPr>
          <p:cNvPr id="133" name="Google Shape;133;gf65f4bc782_1_13"/>
          <p:cNvSpPr txBox="1"/>
          <p:nvPr/>
        </p:nvSpPr>
        <p:spPr>
          <a:xfrm>
            <a:off x="3200225" y="1951488"/>
            <a:ext cx="52638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Corbel"/>
                <a:ea typeface="Corbel"/>
                <a:cs typeface="Corbel"/>
                <a:sym typeface="Corbel"/>
              </a:rPr>
              <a:t>Mencari metode untuk meningkatkan profit dari setiap kelompok customer dan memutuskan kelompok mana yang akan menjadi fokus bisnis</a:t>
            </a:r>
            <a:endParaRPr sz="2000">
              <a:latin typeface="Corbel"/>
              <a:ea typeface="Corbel"/>
              <a:cs typeface="Corbel"/>
              <a:sym typeface="Corbel"/>
            </a:endParaRPr>
          </a:p>
        </p:txBody>
      </p:sp>
      <p:sp>
        <p:nvSpPr>
          <p:cNvPr id="134" name="Google Shape;134;gf65f4bc782_1_13"/>
          <p:cNvSpPr txBox="1"/>
          <p:nvPr/>
        </p:nvSpPr>
        <p:spPr>
          <a:xfrm>
            <a:off x="3158300" y="3454388"/>
            <a:ext cx="5098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Corbel"/>
                <a:ea typeface="Corbel"/>
                <a:cs typeface="Corbel"/>
                <a:sym typeface="Corbel"/>
              </a:rPr>
              <a:t>Membuat daftar produk-produk mana saja yang dibutuhkan oleh setiap kelompok customer</a:t>
            </a:r>
            <a:endParaRPr sz="2000">
              <a:latin typeface="Corbel"/>
              <a:ea typeface="Corbel"/>
              <a:cs typeface="Corbel"/>
              <a:sym typeface="Corbe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41"/>
          <p:cNvSpPr txBox="1"/>
          <p:nvPr>
            <p:ph type="title"/>
          </p:nvPr>
        </p:nvSpPr>
        <p:spPr>
          <a:xfrm>
            <a:off x="189689" y="842878"/>
            <a:ext cx="2210612" cy="34508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13800"/>
              <a:buFont typeface="Corbel"/>
              <a:buNone/>
            </a:pPr>
            <a:r>
              <a:rPr lang="en-GB" sz="13800"/>
              <a:t>4. </a:t>
            </a:r>
            <a:endParaRPr/>
          </a:p>
        </p:txBody>
      </p:sp>
      <p:sp>
        <p:nvSpPr>
          <p:cNvPr id="720" name="Google Shape;720;p41"/>
          <p:cNvSpPr txBox="1"/>
          <p:nvPr>
            <p:ph idx="1" type="body"/>
          </p:nvPr>
        </p:nvSpPr>
        <p:spPr>
          <a:xfrm>
            <a:off x="2901951" y="648081"/>
            <a:ext cx="5486400" cy="38404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None/>
            </a:pPr>
            <a:r>
              <a:rPr lang="en-GB" sz="3200"/>
              <a:t>Data with outlier</a:t>
            </a:r>
            <a:endParaRPr/>
          </a:p>
          <a:p>
            <a:pPr indent="0" lvl="0" marL="0" rtl="0" algn="l">
              <a:lnSpc>
                <a:spcPct val="90000"/>
              </a:lnSpc>
              <a:spcBef>
                <a:spcPts val="900"/>
              </a:spcBef>
              <a:spcAft>
                <a:spcPts val="0"/>
              </a:spcAft>
              <a:buSzPts val="3200"/>
              <a:buNone/>
            </a:pPr>
            <a:r>
              <a:rPr lang="en-GB" sz="3200"/>
              <a:t>Minmax scaling</a:t>
            </a:r>
            <a:endParaRPr/>
          </a:p>
          <a:p>
            <a:pPr indent="0" lvl="0" marL="0" rtl="0" algn="l">
              <a:lnSpc>
                <a:spcPct val="90000"/>
              </a:lnSpc>
              <a:spcBef>
                <a:spcPts val="900"/>
              </a:spcBef>
              <a:spcAft>
                <a:spcPts val="0"/>
              </a:spcAft>
              <a:buSzPts val="3200"/>
              <a:buNone/>
            </a:pPr>
            <a:r>
              <a:rPr lang="en-GB" sz="3200"/>
              <a:t>PCA</a:t>
            </a:r>
            <a:endParaRPr/>
          </a:p>
          <a:p>
            <a:pPr indent="0" lvl="0" marL="0" rtl="0" algn="l">
              <a:lnSpc>
                <a:spcPct val="90000"/>
              </a:lnSpc>
              <a:spcBef>
                <a:spcPts val="900"/>
              </a:spcBef>
              <a:spcAft>
                <a:spcPts val="0"/>
              </a:spcAft>
              <a:buSzPts val="3200"/>
              <a:buNone/>
            </a:pPr>
            <a:r>
              <a:rPr lang="en-GB" sz="3200"/>
              <a:t>DBScan</a:t>
            </a:r>
            <a:endParaRPr sz="3200"/>
          </a:p>
        </p:txBody>
      </p:sp>
      <p:pic>
        <p:nvPicPr>
          <p:cNvPr descr="Chevron arrows RTL" id="721" name="Google Shape;721;p41">
            <a:hlinkClick action="ppaction://hlinksldjump" r:id="rId3"/>
          </p:cNvPr>
          <p:cNvPicPr preferRelativeResize="0"/>
          <p:nvPr/>
        </p:nvPicPr>
        <p:blipFill rotWithShape="1">
          <a:blip r:embed="rId4">
            <a:alphaModFix/>
          </a:blip>
          <a:srcRect b="0" l="0" r="0" t="0"/>
          <a:stretch/>
        </p:blipFill>
        <p:spPr>
          <a:xfrm>
            <a:off x="189689" y="4595038"/>
            <a:ext cx="484667" cy="48466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42"/>
          <p:cNvSpPr txBox="1"/>
          <p:nvPr/>
        </p:nvSpPr>
        <p:spPr>
          <a:xfrm>
            <a:off x="311150" y="329610"/>
            <a:ext cx="8521700" cy="4505030"/>
          </a:xfrm>
          <a:prstGeom prst="rect">
            <a:avLst/>
          </a:prstGeom>
          <a:noFill/>
          <a:ln>
            <a:noFill/>
          </a:ln>
        </p:spPr>
        <p:txBody>
          <a:bodyPr anchorCtr="0" anchor="ctr" bIns="45700" lIns="91425" spcFirstLastPara="1" rIns="91425" wrap="square" tIns="45700">
            <a:normAutofit/>
          </a:bodyPr>
          <a:lstStyle/>
          <a:p>
            <a:pPr indent="-137160" lvl="0" marL="137160" marR="0" rtl="0" algn="l">
              <a:lnSpc>
                <a:spcPct val="90000"/>
              </a:lnSpc>
              <a:spcBef>
                <a:spcPts val="0"/>
              </a:spcBef>
              <a:spcAft>
                <a:spcPts val="0"/>
              </a:spcAft>
              <a:buClr>
                <a:schemeClr val="accent1"/>
              </a:buClr>
              <a:buSzPts val="1800"/>
              <a:buFont typeface="Noto Sans Symbols"/>
              <a:buChar char="●"/>
            </a:pPr>
            <a:r>
              <a:rPr b="0" i="0" lang="en-GB" sz="1800" u="none" cap="none" strike="noStrike">
                <a:solidFill>
                  <a:srgbClr val="E4DEDB"/>
                </a:solidFill>
                <a:latin typeface="Corbel"/>
                <a:ea typeface="Corbel"/>
                <a:cs typeface="Corbel"/>
                <a:sym typeface="Corbel"/>
              </a:rPr>
              <a:t>Berdasarkan hasil Silhouette score, epsilon 0.15 dan minimum sample 330 terpilih karena memiliki Silhouette score sebesar 0.52 dengan jumlah cluster 2</a:t>
            </a:r>
            <a:endParaRPr b="0" i="0" sz="1400" u="none" cap="none" strike="noStrike">
              <a:solidFill>
                <a:srgbClr val="000000"/>
              </a:solidFill>
              <a:latin typeface="Corbel"/>
              <a:ea typeface="Corbel"/>
              <a:cs typeface="Corbel"/>
              <a:sym typeface="Corbel"/>
            </a:endParaRPr>
          </a:p>
          <a:p>
            <a:pPr indent="-22860" lvl="0" marL="137160" marR="0" rtl="0" algn="l">
              <a:lnSpc>
                <a:spcPct val="90000"/>
              </a:lnSpc>
              <a:spcBef>
                <a:spcPts val="900"/>
              </a:spcBef>
              <a:spcAft>
                <a:spcPts val="0"/>
              </a:spcAft>
              <a:buClr>
                <a:schemeClr val="accent1"/>
              </a:buClr>
              <a:buSzPts val="1800"/>
              <a:buFont typeface="Noto Sans Symbols"/>
              <a:buNone/>
            </a:pPr>
            <a:r>
              <a:t/>
            </a:r>
            <a:endParaRPr b="0" i="0" sz="1800" u="none" cap="none" strike="noStrike">
              <a:solidFill>
                <a:srgbClr val="E4DEDB"/>
              </a:solidFill>
              <a:latin typeface="Corbel"/>
              <a:ea typeface="Corbel"/>
              <a:cs typeface="Corbel"/>
              <a:sym typeface="Corbel"/>
            </a:endParaRPr>
          </a:p>
          <a:p>
            <a:pPr indent="-137160" lvl="0" marL="137160" marR="0" rtl="0" algn="l">
              <a:lnSpc>
                <a:spcPct val="90000"/>
              </a:lnSpc>
              <a:spcBef>
                <a:spcPts val="900"/>
              </a:spcBef>
              <a:spcAft>
                <a:spcPts val="0"/>
              </a:spcAft>
              <a:buClr>
                <a:schemeClr val="accent1"/>
              </a:buClr>
              <a:buSzPts val="1800"/>
              <a:buFont typeface="Noto Sans Symbols"/>
              <a:buChar char="●"/>
            </a:pPr>
            <a:r>
              <a:rPr b="0" i="0" lang="en-GB" sz="1800" u="none" cap="none" strike="noStrike">
                <a:solidFill>
                  <a:srgbClr val="E4DEDB"/>
                </a:solidFill>
                <a:latin typeface="Corbel"/>
                <a:ea typeface="Corbel"/>
                <a:cs typeface="Corbel"/>
                <a:sym typeface="Corbel"/>
              </a:rPr>
              <a:t>Pada clustering DBScan, model yang terbentuk sebagian besar memiliki jumlah cluster sebanyak 2 dan juga terlihat juga jumlah proporsi noise yang sangat besar</a:t>
            </a:r>
            <a:endParaRPr b="0" i="0" sz="1800" u="none" cap="none" strike="noStrike">
              <a:solidFill>
                <a:srgbClr val="E4DEDB"/>
              </a:solidFill>
              <a:latin typeface="Corbel"/>
              <a:ea typeface="Corbel"/>
              <a:cs typeface="Corbel"/>
              <a:sym typeface="Corbel"/>
            </a:endParaRPr>
          </a:p>
          <a:p>
            <a:pPr indent="-22860" lvl="0" marL="137160" marR="0" rtl="0" algn="l">
              <a:lnSpc>
                <a:spcPct val="90000"/>
              </a:lnSpc>
              <a:spcBef>
                <a:spcPts val="900"/>
              </a:spcBef>
              <a:spcAft>
                <a:spcPts val="0"/>
              </a:spcAft>
              <a:buClr>
                <a:schemeClr val="accent1"/>
              </a:buClr>
              <a:buSzPts val="1800"/>
              <a:buFont typeface="Noto Sans Symbols"/>
              <a:buNone/>
            </a:pPr>
            <a:r>
              <a:t/>
            </a:r>
            <a:endParaRPr b="0" i="0" sz="1800" u="none" cap="none" strike="noStrike">
              <a:solidFill>
                <a:srgbClr val="E4DEDB"/>
              </a:solidFill>
              <a:latin typeface="Corbel"/>
              <a:ea typeface="Corbel"/>
              <a:cs typeface="Corbel"/>
              <a:sym typeface="Corbel"/>
            </a:endParaRPr>
          </a:p>
          <a:p>
            <a:pPr indent="-137160" lvl="0" marL="137160" marR="0" rtl="0" algn="l">
              <a:lnSpc>
                <a:spcPct val="90000"/>
              </a:lnSpc>
              <a:spcBef>
                <a:spcPts val="900"/>
              </a:spcBef>
              <a:spcAft>
                <a:spcPts val="0"/>
              </a:spcAft>
              <a:buClr>
                <a:schemeClr val="accent1"/>
              </a:buClr>
              <a:buSzPts val="1800"/>
              <a:buFont typeface="Noto Sans Symbols"/>
              <a:buChar char="●"/>
            </a:pPr>
            <a:r>
              <a:rPr b="0" i="0" lang="en-GB" sz="1800" u="none" cap="none" strike="noStrike">
                <a:solidFill>
                  <a:srgbClr val="E4DEDB"/>
                </a:solidFill>
                <a:latin typeface="Corbel"/>
                <a:ea typeface="Corbel"/>
                <a:cs typeface="Corbel"/>
                <a:sym typeface="Corbel"/>
              </a:rPr>
              <a:t>Oleh karena itu, kami menganggap bahwa metode algoritma DBScan kurang bisa menangkap jumlah cluster yang tepat berdasarkan data yang ada</a:t>
            </a:r>
            <a:endParaRPr b="0" i="0" sz="1800" u="none" cap="none" strike="noStrike">
              <a:solidFill>
                <a:srgbClr val="E4DEDB"/>
              </a:solidFill>
              <a:latin typeface="Corbel"/>
              <a:ea typeface="Corbel"/>
              <a:cs typeface="Corbel"/>
              <a:sym typeface="Corbe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43"/>
          <p:cNvSpPr txBox="1"/>
          <p:nvPr>
            <p:ph type="title"/>
          </p:nvPr>
        </p:nvSpPr>
        <p:spPr>
          <a:xfrm>
            <a:off x="189689" y="842878"/>
            <a:ext cx="2210612" cy="34508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13800"/>
              <a:buFont typeface="Corbel"/>
              <a:buNone/>
            </a:pPr>
            <a:r>
              <a:rPr lang="en-GB" sz="13800"/>
              <a:t>5. </a:t>
            </a:r>
            <a:endParaRPr/>
          </a:p>
        </p:txBody>
      </p:sp>
      <p:sp>
        <p:nvSpPr>
          <p:cNvPr id="732" name="Google Shape;732;p43"/>
          <p:cNvSpPr txBox="1"/>
          <p:nvPr>
            <p:ph idx="1" type="body"/>
          </p:nvPr>
        </p:nvSpPr>
        <p:spPr>
          <a:xfrm>
            <a:off x="2901951" y="648081"/>
            <a:ext cx="5486400" cy="38404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None/>
            </a:pPr>
            <a:r>
              <a:rPr lang="en-GB" sz="3200"/>
              <a:t>Data with outlier</a:t>
            </a:r>
            <a:endParaRPr/>
          </a:p>
          <a:p>
            <a:pPr indent="0" lvl="0" marL="0" rtl="0" algn="l">
              <a:lnSpc>
                <a:spcPct val="90000"/>
              </a:lnSpc>
              <a:spcBef>
                <a:spcPts val="900"/>
              </a:spcBef>
              <a:spcAft>
                <a:spcPts val="0"/>
              </a:spcAft>
              <a:buSzPts val="3200"/>
              <a:buNone/>
            </a:pPr>
            <a:r>
              <a:rPr lang="en-GB" sz="3200"/>
              <a:t>Minmax scaling</a:t>
            </a:r>
            <a:endParaRPr/>
          </a:p>
          <a:p>
            <a:pPr indent="0" lvl="0" marL="0" rtl="0" algn="l">
              <a:lnSpc>
                <a:spcPct val="90000"/>
              </a:lnSpc>
              <a:spcBef>
                <a:spcPts val="900"/>
              </a:spcBef>
              <a:spcAft>
                <a:spcPts val="0"/>
              </a:spcAft>
              <a:buSzPts val="3200"/>
              <a:buNone/>
            </a:pPr>
            <a:r>
              <a:rPr lang="en-GB" sz="3200"/>
              <a:t>PCA</a:t>
            </a:r>
            <a:endParaRPr/>
          </a:p>
          <a:p>
            <a:pPr indent="0" lvl="0" marL="0" rtl="0" algn="l">
              <a:lnSpc>
                <a:spcPct val="90000"/>
              </a:lnSpc>
              <a:spcBef>
                <a:spcPts val="900"/>
              </a:spcBef>
              <a:spcAft>
                <a:spcPts val="0"/>
              </a:spcAft>
              <a:buSzPts val="3200"/>
              <a:buNone/>
            </a:pPr>
            <a:r>
              <a:rPr lang="en-GB" sz="3200"/>
              <a:t>Agglomerative clustering</a:t>
            </a:r>
            <a:endParaRPr/>
          </a:p>
        </p:txBody>
      </p:sp>
      <p:pic>
        <p:nvPicPr>
          <p:cNvPr descr="Chevron arrows RTL" id="733" name="Google Shape;733;p43">
            <a:hlinkClick action="ppaction://hlinksldjump" r:id="rId3"/>
          </p:cNvPr>
          <p:cNvPicPr preferRelativeResize="0"/>
          <p:nvPr/>
        </p:nvPicPr>
        <p:blipFill rotWithShape="1">
          <a:blip r:embed="rId4">
            <a:alphaModFix/>
          </a:blip>
          <a:srcRect b="0" l="0" r="0" t="0"/>
          <a:stretch/>
        </p:blipFill>
        <p:spPr>
          <a:xfrm>
            <a:off x="189689" y="4595038"/>
            <a:ext cx="484667" cy="48466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pic>
        <p:nvPicPr>
          <p:cNvPr id="738" name="Google Shape;738;p44"/>
          <p:cNvPicPr preferRelativeResize="0"/>
          <p:nvPr/>
        </p:nvPicPr>
        <p:blipFill rotWithShape="1">
          <a:blip r:embed="rId3">
            <a:alphaModFix/>
          </a:blip>
          <a:srcRect b="0" l="0" r="0" t="0"/>
          <a:stretch/>
        </p:blipFill>
        <p:spPr>
          <a:xfrm>
            <a:off x="298704" y="1265365"/>
            <a:ext cx="6370320" cy="3196220"/>
          </a:xfrm>
          <a:prstGeom prst="rect">
            <a:avLst/>
          </a:prstGeom>
          <a:noFill/>
          <a:ln>
            <a:noFill/>
          </a:ln>
        </p:spPr>
      </p:pic>
      <p:sp>
        <p:nvSpPr>
          <p:cNvPr id="739" name="Google Shape;739;p44"/>
          <p:cNvSpPr txBox="1"/>
          <p:nvPr/>
        </p:nvSpPr>
        <p:spPr>
          <a:xfrm>
            <a:off x="445008" y="461510"/>
            <a:ext cx="45720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chemeClr val="lt1"/>
                </a:solidFill>
                <a:latin typeface="Corbel"/>
                <a:ea typeface="Corbel"/>
                <a:cs typeface="Corbel"/>
                <a:sym typeface="Corbel"/>
              </a:rPr>
              <a:t>Linkage Ward</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45"/>
          <p:cNvSpPr txBox="1"/>
          <p:nvPr/>
        </p:nvSpPr>
        <p:spPr>
          <a:xfrm>
            <a:off x="445008" y="461510"/>
            <a:ext cx="45720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chemeClr val="lt1"/>
                </a:solidFill>
                <a:latin typeface="Corbel"/>
                <a:ea typeface="Corbel"/>
                <a:cs typeface="Corbel"/>
                <a:sym typeface="Corbel"/>
              </a:rPr>
              <a:t>Linkage Average</a:t>
            </a:r>
            <a:endParaRPr b="0" i="0" sz="1400" u="none" cap="none" strike="noStrike">
              <a:solidFill>
                <a:srgbClr val="000000"/>
              </a:solidFill>
              <a:latin typeface="Arial"/>
              <a:ea typeface="Arial"/>
              <a:cs typeface="Arial"/>
              <a:sym typeface="Arial"/>
            </a:endParaRPr>
          </a:p>
        </p:txBody>
      </p:sp>
      <p:pic>
        <p:nvPicPr>
          <p:cNvPr id="745" name="Google Shape;745;p45"/>
          <p:cNvPicPr preferRelativeResize="0"/>
          <p:nvPr/>
        </p:nvPicPr>
        <p:blipFill rotWithShape="1">
          <a:blip r:embed="rId3">
            <a:alphaModFix/>
          </a:blip>
          <a:srcRect b="0" l="0" r="0" t="0"/>
          <a:stretch/>
        </p:blipFill>
        <p:spPr>
          <a:xfrm>
            <a:off x="225552" y="1484821"/>
            <a:ext cx="5292860" cy="2648268"/>
          </a:xfrm>
          <a:prstGeom prst="rect">
            <a:avLst/>
          </a:prstGeom>
          <a:noFill/>
          <a:ln>
            <a:noFill/>
          </a:ln>
        </p:spPr>
      </p:pic>
      <p:pic>
        <p:nvPicPr>
          <p:cNvPr id="746" name="Google Shape;746;p45"/>
          <p:cNvPicPr preferRelativeResize="0"/>
          <p:nvPr/>
        </p:nvPicPr>
        <p:blipFill rotWithShape="1">
          <a:blip r:embed="rId4">
            <a:alphaModFix/>
          </a:blip>
          <a:srcRect b="0" l="0" r="0" t="0"/>
          <a:stretch/>
        </p:blipFill>
        <p:spPr>
          <a:xfrm>
            <a:off x="5518412" y="1309339"/>
            <a:ext cx="3301933" cy="299923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46"/>
          <p:cNvSpPr txBox="1"/>
          <p:nvPr/>
        </p:nvSpPr>
        <p:spPr>
          <a:xfrm>
            <a:off x="445008" y="461510"/>
            <a:ext cx="45720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chemeClr val="lt1"/>
                </a:solidFill>
                <a:latin typeface="Corbel"/>
                <a:ea typeface="Corbel"/>
                <a:cs typeface="Corbel"/>
                <a:sym typeface="Corbel"/>
              </a:rPr>
              <a:t>Linkage Complete</a:t>
            </a:r>
            <a:endParaRPr b="0" i="0" sz="1400" u="none" cap="none" strike="noStrike">
              <a:solidFill>
                <a:srgbClr val="000000"/>
              </a:solidFill>
              <a:latin typeface="Arial"/>
              <a:ea typeface="Arial"/>
              <a:cs typeface="Arial"/>
              <a:sym typeface="Arial"/>
            </a:endParaRPr>
          </a:p>
        </p:txBody>
      </p:sp>
      <p:pic>
        <p:nvPicPr>
          <p:cNvPr id="752" name="Google Shape;752;p46"/>
          <p:cNvPicPr preferRelativeResize="0"/>
          <p:nvPr/>
        </p:nvPicPr>
        <p:blipFill rotWithShape="1">
          <a:blip r:embed="rId3">
            <a:alphaModFix/>
          </a:blip>
          <a:srcRect b="0" l="0" r="0" t="0"/>
          <a:stretch/>
        </p:blipFill>
        <p:spPr>
          <a:xfrm>
            <a:off x="188976" y="1510283"/>
            <a:ext cx="5292860" cy="2648268"/>
          </a:xfrm>
          <a:prstGeom prst="rect">
            <a:avLst/>
          </a:prstGeom>
          <a:noFill/>
          <a:ln>
            <a:noFill/>
          </a:ln>
        </p:spPr>
      </p:pic>
      <p:pic>
        <p:nvPicPr>
          <p:cNvPr id="753" name="Google Shape;753;p46"/>
          <p:cNvPicPr preferRelativeResize="0"/>
          <p:nvPr/>
        </p:nvPicPr>
        <p:blipFill rotWithShape="1">
          <a:blip r:embed="rId4">
            <a:alphaModFix/>
          </a:blip>
          <a:srcRect b="0" l="0" r="0" t="0"/>
          <a:stretch/>
        </p:blipFill>
        <p:spPr>
          <a:xfrm>
            <a:off x="5679936" y="1436369"/>
            <a:ext cx="3275088" cy="297484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47"/>
          <p:cNvSpPr txBox="1"/>
          <p:nvPr/>
        </p:nvSpPr>
        <p:spPr>
          <a:xfrm>
            <a:off x="311150" y="329610"/>
            <a:ext cx="8521700" cy="4505030"/>
          </a:xfrm>
          <a:prstGeom prst="rect">
            <a:avLst/>
          </a:prstGeom>
          <a:noFill/>
          <a:ln>
            <a:noFill/>
          </a:ln>
        </p:spPr>
        <p:txBody>
          <a:bodyPr anchorCtr="0" anchor="ctr" bIns="45700" lIns="91425" spcFirstLastPara="1" rIns="91425" wrap="square" tIns="45700">
            <a:normAutofit/>
          </a:bodyPr>
          <a:lstStyle/>
          <a:p>
            <a:pPr indent="-137160" lvl="0" marL="137160" marR="0" rtl="0" algn="l">
              <a:lnSpc>
                <a:spcPct val="90000"/>
              </a:lnSpc>
              <a:spcBef>
                <a:spcPts val="0"/>
              </a:spcBef>
              <a:spcAft>
                <a:spcPts val="0"/>
              </a:spcAft>
              <a:buClr>
                <a:schemeClr val="accent1"/>
              </a:buClr>
              <a:buSzPts val="1800"/>
              <a:buFont typeface="Noto Sans Symbols"/>
              <a:buChar char="●"/>
            </a:pPr>
            <a:r>
              <a:rPr b="0" i="0" lang="en-GB" sz="1800" u="none" cap="none" strike="noStrike">
                <a:solidFill>
                  <a:srgbClr val="E4DEDB"/>
                </a:solidFill>
                <a:latin typeface="Corbel"/>
                <a:ea typeface="Corbel"/>
                <a:cs typeface="Corbel"/>
                <a:sym typeface="Corbel"/>
              </a:rPr>
              <a:t>Modeling dengan agglomerative clustering menggunakan linkage method average dan complete menghasilkan jumlah cluster yang sama dengan modeling K-Means yaitu sebanyak 3 cluster</a:t>
            </a:r>
            <a:endParaRPr b="0" i="0" sz="1400" u="none" cap="none" strike="noStrike">
              <a:solidFill>
                <a:srgbClr val="000000"/>
              </a:solidFill>
              <a:latin typeface="Arial"/>
              <a:ea typeface="Arial"/>
              <a:cs typeface="Arial"/>
              <a:sym typeface="Arial"/>
            </a:endParaRPr>
          </a:p>
          <a:p>
            <a:pPr indent="-22860" lvl="0" marL="137160" marR="0" rtl="0" algn="l">
              <a:lnSpc>
                <a:spcPct val="90000"/>
              </a:lnSpc>
              <a:spcBef>
                <a:spcPts val="900"/>
              </a:spcBef>
              <a:spcAft>
                <a:spcPts val="0"/>
              </a:spcAft>
              <a:buClr>
                <a:schemeClr val="accent1"/>
              </a:buClr>
              <a:buSzPts val="1800"/>
              <a:buFont typeface="Noto Sans Symbols"/>
              <a:buNone/>
            </a:pPr>
            <a:r>
              <a:t/>
            </a:r>
            <a:endParaRPr b="0" i="0" sz="1800" u="none" cap="none" strike="noStrike">
              <a:solidFill>
                <a:srgbClr val="E4DEDB"/>
              </a:solidFill>
              <a:latin typeface="Corbel"/>
              <a:ea typeface="Corbel"/>
              <a:cs typeface="Corbel"/>
              <a:sym typeface="Corbel"/>
            </a:endParaRPr>
          </a:p>
          <a:p>
            <a:pPr indent="-137160" lvl="0" marL="137160" marR="0" rtl="0" algn="l">
              <a:lnSpc>
                <a:spcPct val="90000"/>
              </a:lnSpc>
              <a:spcBef>
                <a:spcPts val="900"/>
              </a:spcBef>
              <a:spcAft>
                <a:spcPts val="0"/>
              </a:spcAft>
              <a:buClr>
                <a:schemeClr val="accent1"/>
              </a:buClr>
              <a:buSzPts val="1800"/>
              <a:buFont typeface="Noto Sans Symbols"/>
              <a:buChar char="●"/>
            </a:pPr>
            <a:r>
              <a:rPr b="0" i="0" lang="en-GB" sz="1800" u="none" cap="none" strike="noStrike">
                <a:solidFill>
                  <a:srgbClr val="E4DEDB"/>
                </a:solidFill>
                <a:latin typeface="Corbel"/>
                <a:ea typeface="Corbel"/>
                <a:cs typeface="Corbel"/>
                <a:sym typeface="Corbel"/>
              </a:rPr>
              <a:t>Namun, model utama yang dipilih adalah K-Means dikarenakan jumlah data yang terlalu banyak apabila dilakukan clustering secara hierarki melalui Agglomerative clustering</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48"/>
          <p:cNvSpPr txBox="1"/>
          <p:nvPr>
            <p:ph type="title"/>
          </p:nvPr>
        </p:nvSpPr>
        <p:spPr>
          <a:xfrm>
            <a:off x="189689" y="842878"/>
            <a:ext cx="2210612" cy="34508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200"/>
              <a:buFont typeface="Corbel"/>
              <a:buNone/>
            </a:pPr>
            <a:r>
              <a:rPr lang="en-GB" sz="3200"/>
              <a:t>Conclussion</a:t>
            </a:r>
            <a:endParaRPr sz="3200"/>
          </a:p>
        </p:txBody>
      </p:sp>
      <p:sp>
        <p:nvSpPr>
          <p:cNvPr id="764" name="Google Shape;764;p48"/>
          <p:cNvSpPr txBox="1"/>
          <p:nvPr>
            <p:ph idx="1" type="body"/>
          </p:nvPr>
        </p:nvSpPr>
        <p:spPr>
          <a:xfrm>
            <a:off x="2657856" y="243840"/>
            <a:ext cx="6144767" cy="4693919"/>
          </a:xfrm>
          <a:prstGeom prst="rect">
            <a:avLst/>
          </a:prstGeom>
          <a:noFill/>
          <a:ln>
            <a:noFill/>
          </a:ln>
        </p:spPr>
        <p:txBody>
          <a:bodyPr anchorCtr="0" anchor="ctr" bIns="45700" lIns="91425" spcFirstLastPara="1" rIns="91425" wrap="square" tIns="45700">
            <a:normAutofit/>
          </a:bodyPr>
          <a:lstStyle/>
          <a:p>
            <a:pPr indent="-137160" lvl="0" marL="137160" rtl="0" algn="l">
              <a:lnSpc>
                <a:spcPct val="90000"/>
              </a:lnSpc>
              <a:spcBef>
                <a:spcPts val="0"/>
              </a:spcBef>
              <a:spcAft>
                <a:spcPts val="0"/>
              </a:spcAft>
              <a:buSzPts val="1500"/>
              <a:buChar char="●"/>
            </a:pPr>
            <a:r>
              <a:rPr lang="en-GB"/>
              <a:t>Tidak ada perbedaan yang signifikan pada hasil clustering yang terbentuk, namun clustering yang disarankan untuk segmentasi customer adalah pada model K-Means dengan standard scaling dan robust scaling</a:t>
            </a:r>
            <a:endParaRPr/>
          </a:p>
          <a:p>
            <a:pPr indent="-41910" lvl="0" marL="137160" rtl="0" algn="l">
              <a:lnSpc>
                <a:spcPct val="90000"/>
              </a:lnSpc>
              <a:spcBef>
                <a:spcPts val="900"/>
              </a:spcBef>
              <a:spcAft>
                <a:spcPts val="0"/>
              </a:spcAft>
              <a:buSzPts val="1500"/>
              <a:buNone/>
            </a:pPr>
            <a:r>
              <a:t/>
            </a:r>
            <a:endParaRPr/>
          </a:p>
          <a:p>
            <a:pPr indent="-137160" lvl="0" marL="137160" rtl="0" algn="l">
              <a:lnSpc>
                <a:spcPct val="90000"/>
              </a:lnSpc>
              <a:spcBef>
                <a:spcPts val="900"/>
              </a:spcBef>
              <a:spcAft>
                <a:spcPts val="0"/>
              </a:spcAft>
              <a:buSzPts val="1500"/>
              <a:buChar char="●"/>
            </a:pPr>
            <a:r>
              <a:rPr lang="en-GB"/>
              <a:t>Melalui hasil clustering tersebut, strategi marketing yang direkomendasikan antara lain:</a:t>
            </a:r>
            <a:endParaRPr/>
          </a:p>
          <a:p>
            <a:pPr indent="-41910" lvl="0" marL="137160" rtl="0" algn="l">
              <a:lnSpc>
                <a:spcPct val="90000"/>
              </a:lnSpc>
              <a:spcBef>
                <a:spcPts val="900"/>
              </a:spcBef>
              <a:spcAft>
                <a:spcPts val="0"/>
              </a:spcAft>
              <a:buSzPts val="1500"/>
              <a:buNone/>
            </a:pPr>
            <a:r>
              <a:t/>
            </a:r>
            <a:endParaRPr/>
          </a:p>
          <a:p>
            <a:pPr indent="-342900" lvl="0" marL="342900" rtl="0" algn="l">
              <a:lnSpc>
                <a:spcPct val="90000"/>
              </a:lnSpc>
              <a:spcBef>
                <a:spcPts val="900"/>
              </a:spcBef>
              <a:spcAft>
                <a:spcPts val="0"/>
              </a:spcAft>
              <a:buSzPts val="1500"/>
              <a:buFont typeface="Corbel"/>
              <a:buAutoNum type="arabicPeriod"/>
            </a:pPr>
            <a:r>
              <a:rPr lang="en-GB"/>
              <a:t>Penawaran produk installments untuk segmen customer yang potensial, dikarenakan produk installment termasuk produk yang paling baik dalam meningkatkan revenue bank, melalui bunga dan biaya admin</a:t>
            </a:r>
            <a:endParaRPr/>
          </a:p>
          <a:p>
            <a:pPr indent="-342900" lvl="0" marL="342900" rtl="0" algn="l">
              <a:lnSpc>
                <a:spcPct val="90000"/>
              </a:lnSpc>
              <a:spcBef>
                <a:spcPts val="900"/>
              </a:spcBef>
              <a:spcAft>
                <a:spcPts val="0"/>
              </a:spcAft>
              <a:buSzPts val="1500"/>
              <a:buFont typeface="Corbel"/>
              <a:buAutoNum type="arabicPeriod"/>
            </a:pPr>
            <a:r>
              <a:rPr lang="en-GB"/>
              <a:t>Penawaran produk cash advance dengan cicilan untuk segmen customer yang cenderung tergolong riskan dimana bertujuan untuk mempermudah pembayaran bagi customer, pemanfaatan alokasi uang/limit yang tidak terpakai, serta dapat meningkatkan revenue bank melalui bunga atau biaya admin untuk cicilan 0%</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gf65f4bc782_0_0"/>
          <p:cNvSpPr txBox="1"/>
          <p:nvPr>
            <p:ph type="title"/>
          </p:nvPr>
        </p:nvSpPr>
        <p:spPr>
          <a:xfrm>
            <a:off x="189689" y="842878"/>
            <a:ext cx="2210700" cy="345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REFERENCES</a:t>
            </a:r>
            <a:endParaRPr/>
          </a:p>
        </p:txBody>
      </p:sp>
      <p:sp>
        <p:nvSpPr>
          <p:cNvPr id="770" name="Google Shape;770;gf65f4bc782_0_0"/>
          <p:cNvSpPr txBox="1"/>
          <p:nvPr>
            <p:ph idx="1" type="body"/>
          </p:nvPr>
        </p:nvSpPr>
        <p:spPr>
          <a:xfrm>
            <a:off x="2901951" y="648081"/>
            <a:ext cx="5486400" cy="38406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GB" sz="1350">
                <a:solidFill>
                  <a:schemeClr val="dk1"/>
                </a:solidFill>
                <a:latin typeface="Arial"/>
                <a:ea typeface="Arial"/>
                <a:cs typeface="Arial"/>
                <a:sym typeface="Arial"/>
              </a:rPr>
              <a:t>Lancaster G. and Massingham, L. (1988) </a:t>
            </a:r>
            <a:r>
              <a:rPr i="1" lang="en-GB" sz="1350">
                <a:solidFill>
                  <a:schemeClr val="dk1"/>
                </a:solidFill>
                <a:latin typeface="Arial"/>
                <a:ea typeface="Arial"/>
                <a:cs typeface="Arial"/>
                <a:sym typeface="Arial"/>
              </a:rPr>
              <a:t>Essentials of Marketing</a:t>
            </a:r>
            <a:r>
              <a:rPr lang="en-GB" sz="1350">
                <a:solidFill>
                  <a:schemeClr val="dk1"/>
                </a:solidFill>
                <a:latin typeface="Arial"/>
                <a:ea typeface="Arial"/>
                <a:cs typeface="Arial"/>
                <a:sym typeface="Arial"/>
              </a:rPr>
              <a:t>. Maidenhead, Berkshire, England.  McGraw-Hill.</a:t>
            </a:r>
            <a:endParaRPr sz="1350">
              <a:solidFill>
                <a:schemeClr val="dk1"/>
              </a:solidFill>
              <a:latin typeface="Arial"/>
              <a:ea typeface="Arial"/>
              <a:cs typeface="Arial"/>
              <a:sym typeface="Arial"/>
            </a:endParaRPr>
          </a:p>
          <a:p>
            <a:pPr indent="0" lvl="0" marL="0" rtl="0" algn="l">
              <a:lnSpc>
                <a:spcPct val="115000"/>
              </a:lnSpc>
              <a:spcBef>
                <a:spcPts val="150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900"/>
              </a:spcBef>
              <a:spcAft>
                <a:spcPts val="0"/>
              </a:spcAft>
              <a:buNone/>
            </a:pPr>
            <a:r>
              <a:rPr lang="en-GB" sz="1350">
                <a:solidFill>
                  <a:schemeClr val="dk1"/>
                </a:solidFill>
                <a:latin typeface="Arial"/>
                <a:ea typeface="Arial"/>
                <a:cs typeface="Arial"/>
                <a:sym typeface="Arial"/>
              </a:rPr>
              <a:t>Smith, W. R. (1956). Product differentiation and market segmentation as alternative marketing strategies. </a:t>
            </a:r>
            <a:r>
              <a:rPr i="1" lang="en-GB" sz="1350">
                <a:solidFill>
                  <a:schemeClr val="dk1"/>
                </a:solidFill>
                <a:latin typeface="Arial"/>
                <a:ea typeface="Arial"/>
                <a:cs typeface="Arial"/>
                <a:sym typeface="Arial"/>
              </a:rPr>
              <a:t>Journal of Marketing</a:t>
            </a:r>
            <a:r>
              <a:rPr lang="en-GB" sz="1350">
                <a:solidFill>
                  <a:schemeClr val="dk1"/>
                </a:solidFill>
                <a:latin typeface="Arial"/>
                <a:ea typeface="Arial"/>
                <a:cs typeface="Arial"/>
                <a:sym typeface="Arial"/>
              </a:rPr>
              <a:t>. (Vol. 21, Issue 1, July). p3-8.</a:t>
            </a:r>
            <a:endParaRPr>
              <a:solidFill>
                <a:schemeClr val="dk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49"/>
          <p:cNvSpPr txBox="1"/>
          <p:nvPr>
            <p:ph type="ctrTitle"/>
          </p:nvPr>
        </p:nvSpPr>
        <p:spPr>
          <a:xfrm>
            <a:off x="802386" y="973836"/>
            <a:ext cx="5486400" cy="244144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orbel"/>
              <a:buNone/>
            </a:pPr>
            <a:r>
              <a:rPr lang="en-GB"/>
              <a:t>Thank you !</a:t>
            </a:r>
            <a:endParaRPr/>
          </a:p>
        </p:txBody>
      </p:sp>
      <p:pic>
        <p:nvPicPr>
          <p:cNvPr descr="Chevron arrows RTL" id="776" name="Google Shape;776;p49">
            <a:hlinkClick action="ppaction://hlinksldjump" r:id="rId3"/>
          </p:cNvPr>
          <p:cNvPicPr preferRelativeResize="0"/>
          <p:nvPr/>
        </p:nvPicPr>
        <p:blipFill rotWithShape="1">
          <a:blip r:embed="rId4">
            <a:alphaModFix/>
          </a:blip>
          <a:srcRect b="0" l="0" r="0" t="0"/>
          <a:stretch/>
        </p:blipFill>
        <p:spPr>
          <a:xfrm>
            <a:off x="7630633" y="3588932"/>
            <a:ext cx="914400" cy="9144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4"/>
          <p:cNvSpPr txBox="1"/>
          <p:nvPr>
            <p:ph idx="4294967295" type="title"/>
          </p:nvPr>
        </p:nvSpPr>
        <p:spPr>
          <a:xfrm>
            <a:off x="263837" y="631825"/>
            <a:ext cx="4260850" cy="644525"/>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FFFFFF"/>
              </a:buClr>
              <a:buSzPts val="990"/>
              <a:buFont typeface="Corbel"/>
              <a:buNone/>
            </a:pPr>
            <a:r>
              <a:rPr lang="en-GB" sz="1779"/>
              <a:t>Problem Statement for Machine Learning :</a:t>
            </a:r>
            <a:endParaRPr sz="1779"/>
          </a:p>
        </p:txBody>
      </p:sp>
      <p:sp>
        <p:nvSpPr>
          <p:cNvPr id="140" name="Google Shape;140;p4"/>
          <p:cNvSpPr txBox="1"/>
          <p:nvPr>
            <p:ph idx="4294967295" type="body"/>
          </p:nvPr>
        </p:nvSpPr>
        <p:spPr>
          <a:xfrm>
            <a:off x="263837" y="1360488"/>
            <a:ext cx="4060825" cy="3151187"/>
          </a:xfrm>
          <a:prstGeom prst="rect">
            <a:avLst/>
          </a:prstGeom>
          <a:noFill/>
          <a:ln>
            <a:noFill/>
          </a:ln>
        </p:spPr>
        <p:txBody>
          <a:bodyPr anchorCtr="0" anchor="t" bIns="91425" lIns="91425" spcFirstLastPara="1" rIns="91425" wrap="square" tIns="91425">
            <a:normAutofit/>
          </a:bodyPr>
          <a:lstStyle/>
          <a:p>
            <a:pPr indent="-137160" lvl="0" marL="137160" rtl="0" algn="just">
              <a:lnSpc>
                <a:spcPct val="90000"/>
              </a:lnSpc>
              <a:spcBef>
                <a:spcPts val="0"/>
              </a:spcBef>
              <a:spcAft>
                <a:spcPts val="0"/>
              </a:spcAft>
              <a:buSzPts val="1600"/>
              <a:buFont typeface="Noto Sans Symbols"/>
              <a:buChar char="❖"/>
            </a:pPr>
            <a:r>
              <a:rPr lang="en-GB" sz="1600">
                <a:solidFill>
                  <a:schemeClr val="lt1"/>
                </a:solidFill>
              </a:rPr>
              <a:t>How to segment customers to determine the best marketing strategy aimed at attracting customers and promoting specific products ?</a:t>
            </a:r>
            <a:endParaRPr sz="1600">
              <a:solidFill>
                <a:schemeClr val="lt1"/>
              </a:solidFill>
            </a:endParaRPr>
          </a:p>
          <a:p>
            <a:pPr indent="0" lvl="0" marL="0" rtl="0" algn="l">
              <a:lnSpc>
                <a:spcPct val="90000"/>
              </a:lnSpc>
              <a:spcBef>
                <a:spcPts val="1200"/>
              </a:spcBef>
              <a:spcAft>
                <a:spcPts val="0"/>
              </a:spcAft>
              <a:buSzPts val="1600"/>
              <a:buNone/>
            </a:pPr>
            <a:r>
              <a:rPr b="1" lang="en-GB" sz="1600">
                <a:solidFill>
                  <a:schemeClr val="lt1"/>
                </a:solidFill>
              </a:rPr>
              <a:t>value : customer segmentation</a:t>
            </a:r>
            <a:endParaRPr b="1" sz="1600">
              <a:solidFill>
                <a:schemeClr val="lt1"/>
              </a:solidFill>
            </a:endParaRPr>
          </a:p>
          <a:p>
            <a:pPr indent="0" lvl="0" marL="0" rtl="0" algn="l">
              <a:lnSpc>
                <a:spcPct val="90000"/>
              </a:lnSpc>
              <a:spcBef>
                <a:spcPts val="1200"/>
              </a:spcBef>
              <a:spcAft>
                <a:spcPts val="1200"/>
              </a:spcAft>
              <a:buSzPts val="1600"/>
              <a:buNone/>
            </a:pPr>
            <a:r>
              <a:rPr b="1" lang="en-GB" sz="1600">
                <a:solidFill>
                  <a:schemeClr val="lt1"/>
                </a:solidFill>
              </a:rPr>
              <a:t>goals : to define marketing strategy</a:t>
            </a:r>
            <a:endParaRPr b="1" sz="1600">
              <a:solidFill>
                <a:schemeClr val="lt1"/>
              </a:solidFill>
            </a:endParaRPr>
          </a:p>
        </p:txBody>
      </p:sp>
      <p:sp>
        <p:nvSpPr>
          <p:cNvPr id="141" name="Google Shape;141;p4"/>
          <p:cNvSpPr txBox="1"/>
          <p:nvPr>
            <p:ph idx="4294967295" type="body"/>
          </p:nvPr>
        </p:nvSpPr>
        <p:spPr>
          <a:xfrm>
            <a:off x="4879663" y="1276350"/>
            <a:ext cx="4000500" cy="3151187"/>
          </a:xfrm>
          <a:prstGeom prst="rect">
            <a:avLst/>
          </a:prstGeom>
          <a:noFill/>
          <a:ln>
            <a:noFill/>
          </a:ln>
        </p:spPr>
        <p:txBody>
          <a:bodyPr anchorCtr="0" anchor="t" bIns="91425" lIns="91425" spcFirstLastPara="1" rIns="91425" wrap="square" tIns="91425">
            <a:normAutofit/>
          </a:bodyPr>
          <a:lstStyle/>
          <a:p>
            <a:pPr indent="-137160" lvl="0" marL="137160" rtl="0" algn="l">
              <a:lnSpc>
                <a:spcPct val="90000"/>
              </a:lnSpc>
              <a:spcBef>
                <a:spcPts val="0"/>
              </a:spcBef>
              <a:spcAft>
                <a:spcPts val="0"/>
              </a:spcAft>
              <a:buSzPts val="1600"/>
              <a:buFont typeface="Noto Sans Symbols"/>
              <a:buChar char="❖"/>
            </a:pPr>
            <a:r>
              <a:rPr lang="en-GB" sz="1600">
                <a:solidFill>
                  <a:schemeClr val="lt1"/>
                </a:solidFill>
              </a:rPr>
              <a:t>Which customer should  be </a:t>
            </a:r>
            <a:r>
              <a:rPr lang="en-GB" sz="1600">
                <a:solidFill>
                  <a:schemeClr val="lt1"/>
                </a:solidFill>
              </a:rPr>
              <a:t>targeted</a:t>
            </a:r>
            <a:r>
              <a:rPr lang="en-GB" sz="1600">
                <a:solidFill>
                  <a:schemeClr val="lt1"/>
                </a:solidFill>
              </a:rPr>
              <a:t> to increase revenue ?</a:t>
            </a:r>
            <a:endParaRPr sz="1600">
              <a:solidFill>
                <a:schemeClr val="lt1"/>
              </a:solidFill>
            </a:endParaRPr>
          </a:p>
          <a:p>
            <a:pPr indent="-137160" lvl="0" marL="137160" rtl="0" algn="l">
              <a:lnSpc>
                <a:spcPct val="90000"/>
              </a:lnSpc>
              <a:spcBef>
                <a:spcPts val="1200"/>
              </a:spcBef>
              <a:spcAft>
                <a:spcPts val="0"/>
              </a:spcAft>
              <a:buSzPts val="1600"/>
              <a:buFont typeface="Noto Sans Symbols"/>
              <a:buChar char="❖"/>
            </a:pPr>
            <a:r>
              <a:rPr lang="en-GB" sz="1600">
                <a:solidFill>
                  <a:schemeClr val="lt1"/>
                </a:solidFill>
              </a:rPr>
              <a:t>What marketing strategy should be implemented to increase revenue ?</a:t>
            </a:r>
            <a:endParaRPr sz="1600">
              <a:solidFill>
                <a:schemeClr val="lt1"/>
              </a:solidFill>
            </a:endParaRPr>
          </a:p>
          <a:p>
            <a:pPr indent="0" lvl="0" marL="0" rtl="0" algn="l">
              <a:lnSpc>
                <a:spcPct val="90000"/>
              </a:lnSpc>
              <a:spcBef>
                <a:spcPts val="1200"/>
              </a:spcBef>
              <a:spcAft>
                <a:spcPts val="0"/>
              </a:spcAft>
              <a:buSzPts val="1600"/>
              <a:buNone/>
            </a:pPr>
            <a:r>
              <a:rPr b="1" lang="en-GB" sz="1600">
                <a:solidFill>
                  <a:schemeClr val="lt1"/>
                </a:solidFill>
              </a:rPr>
              <a:t>action : targeting, marketing strategy</a:t>
            </a:r>
            <a:endParaRPr b="1" sz="1600">
              <a:solidFill>
                <a:schemeClr val="lt1"/>
              </a:solidFill>
            </a:endParaRPr>
          </a:p>
          <a:p>
            <a:pPr indent="0" lvl="0" marL="0" rtl="0" algn="l">
              <a:lnSpc>
                <a:spcPct val="90000"/>
              </a:lnSpc>
              <a:spcBef>
                <a:spcPts val="1200"/>
              </a:spcBef>
              <a:spcAft>
                <a:spcPts val="1200"/>
              </a:spcAft>
              <a:buSzPts val="1600"/>
              <a:buNone/>
            </a:pPr>
            <a:r>
              <a:rPr b="1" lang="en-GB" sz="1600">
                <a:solidFill>
                  <a:schemeClr val="lt1"/>
                </a:solidFill>
              </a:rPr>
              <a:t>goals : increase revenue</a:t>
            </a:r>
            <a:endParaRPr b="1" sz="1600">
              <a:solidFill>
                <a:schemeClr val="lt1"/>
              </a:solidFill>
            </a:endParaRPr>
          </a:p>
        </p:txBody>
      </p:sp>
      <p:sp>
        <p:nvSpPr>
          <p:cNvPr id="142" name="Google Shape;142;p4"/>
          <p:cNvSpPr txBox="1"/>
          <p:nvPr>
            <p:ph idx="4294967295" type="title"/>
          </p:nvPr>
        </p:nvSpPr>
        <p:spPr>
          <a:xfrm>
            <a:off x="4883150" y="631825"/>
            <a:ext cx="4260850" cy="644525"/>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rgbClr val="FFFFFF"/>
              </a:buClr>
              <a:buSzPts val="990"/>
              <a:buFont typeface="Corbel"/>
              <a:buNone/>
            </a:pPr>
            <a:r>
              <a:rPr lang="en-GB" sz="1779"/>
              <a:t>Problem Statement for Analytics :</a:t>
            </a:r>
            <a:endParaRPr sz="1779"/>
          </a:p>
        </p:txBody>
      </p:sp>
      <p:cxnSp>
        <p:nvCxnSpPr>
          <p:cNvPr id="143" name="Google Shape;143;p4"/>
          <p:cNvCxnSpPr/>
          <p:nvPr/>
        </p:nvCxnSpPr>
        <p:spPr>
          <a:xfrm>
            <a:off x="4568513" y="484675"/>
            <a:ext cx="3487" cy="3392381"/>
          </a:xfrm>
          <a:prstGeom prst="straightConnector1">
            <a:avLst/>
          </a:prstGeom>
          <a:noFill/>
          <a:ln cap="flat" cmpd="sng" w="9525">
            <a:solidFill>
              <a:srgbClr val="DA7C41"/>
            </a:solidFill>
            <a:prstDash val="solid"/>
            <a:round/>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5"/>
          <p:cNvSpPr txBox="1"/>
          <p:nvPr>
            <p:ph type="title"/>
          </p:nvPr>
        </p:nvSpPr>
        <p:spPr>
          <a:xfrm>
            <a:off x="1019100" y="1921350"/>
            <a:ext cx="8124900" cy="1300800"/>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rgbClr val="FFFFFF"/>
              </a:buClr>
              <a:buSzPts val="3600"/>
              <a:buFont typeface="Corbel"/>
              <a:buNone/>
            </a:pPr>
            <a:r>
              <a:rPr lang="en-GB" sz="4000"/>
              <a:t>Data understanding</a:t>
            </a:r>
            <a:endParaRPr sz="4000"/>
          </a:p>
        </p:txBody>
      </p:sp>
      <p:pic>
        <p:nvPicPr>
          <p:cNvPr descr="Chevron arrows RTL" id="149" name="Google Shape;149;p5">
            <a:hlinkClick action="ppaction://hlinksldjump" r:id="rId3"/>
          </p:cNvPr>
          <p:cNvPicPr preferRelativeResize="0"/>
          <p:nvPr/>
        </p:nvPicPr>
        <p:blipFill rotWithShape="1">
          <a:blip r:embed="rId4">
            <a:alphaModFix/>
          </a:blip>
          <a:srcRect b="0" l="0" r="0" t="0"/>
          <a:stretch/>
        </p:blipFill>
        <p:spPr>
          <a:xfrm>
            <a:off x="166577" y="4042588"/>
            <a:ext cx="529412" cy="52941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grpSp>
        <p:nvGrpSpPr>
          <p:cNvPr id="154" name="Google Shape;154;p6"/>
          <p:cNvGrpSpPr/>
          <p:nvPr/>
        </p:nvGrpSpPr>
        <p:grpSpPr>
          <a:xfrm>
            <a:off x="311150" y="882866"/>
            <a:ext cx="8521699" cy="4056958"/>
            <a:chOff x="0" y="1139"/>
            <a:chExt cx="8521699" cy="4056958"/>
          </a:xfrm>
        </p:grpSpPr>
        <p:sp>
          <p:nvSpPr>
            <p:cNvPr id="155" name="Google Shape;155;p6"/>
            <p:cNvSpPr/>
            <p:nvPr/>
          </p:nvSpPr>
          <p:spPr>
            <a:xfrm rot="5400000">
              <a:off x="5622119" y="-2510008"/>
              <a:ext cx="345272" cy="5453888"/>
            </a:xfrm>
            <a:prstGeom prst="round2SameRect">
              <a:avLst>
                <a:gd fmla="val 16667" name="adj1"/>
                <a:gd fmla="val 0" name="adj2"/>
              </a:avLst>
            </a:prstGeom>
            <a:solidFill>
              <a:srgbClr val="DBE5EE">
                <a:alpha val="89411"/>
              </a:srgbClr>
            </a:solidFill>
            <a:ln cap="flat" cmpd="sng" w="10775">
              <a:solidFill>
                <a:srgbClr val="DBE5EE">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156" name="Google Shape;156;p6"/>
            <p:cNvSpPr txBox="1"/>
            <p:nvPr/>
          </p:nvSpPr>
          <p:spPr>
            <a:xfrm>
              <a:off x="3067812" y="61154"/>
              <a:ext cx="5437033" cy="311562"/>
            </a:xfrm>
            <a:prstGeom prst="rect">
              <a:avLst/>
            </a:prstGeom>
            <a:noFill/>
            <a:ln>
              <a:noFill/>
            </a:ln>
          </p:spPr>
          <p:txBody>
            <a:bodyPr anchorCtr="0" anchor="ctr" bIns="123825" lIns="247650" spcFirstLastPara="1" rIns="247650" wrap="square" tIns="123825">
              <a:noAutofit/>
            </a:bodyPr>
            <a:lstStyle/>
            <a:p>
              <a:pPr indent="-114300" lvl="1" marL="114300" marR="0" rtl="0" algn="l">
                <a:lnSpc>
                  <a:spcPct val="90000"/>
                </a:lnSpc>
                <a:spcBef>
                  <a:spcPts val="0"/>
                </a:spcBef>
                <a:spcAft>
                  <a:spcPts val="0"/>
                </a:spcAft>
                <a:buClr>
                  <a:schemeClr val="lt1"/>
                </a:buClr>
                <a:buSzPts val="1400"/>
                <a:buFont typeface="Corbel"/>
                <a:buChar char="•"/>
              </a:pPr>
              <a:r>
                <a:rPr b="0" i="0" lang="en-GB" sz="1400" u="none" cap="none" strike="noStrike">
                  <a:solidFill>
                    <a:srgbClr val="59473F"/>
                  </a:solidFill>
                  <a:latin typeface="Corbel"/>
                  <a:ea typeface="Corbel"/>
                  <a:cs typeface="Corbel"/>
                  <a:sym typeface="Corbel"/>
                </a:rPr>
                <a:t>Identifikasi pengguna kartu kredit (Categorical)</a:t>
              </a:r>
              <a:endParaRPr b="0" i="0" sz="1400" u="none" cap="none" strike="noStrike">
                <a:solidFill>
                  <a:srgbClr val="59473F"/>
                </a:solidFill>
                <a:latin typeface="Corbel"/>
                <a:ea typeface="Corbel"/>
                <a:cs typeface="Corbel"/>
                <a:sym typeface="Corbel"/>
              </a:endParaRPr>
            </a:p>
          </p:txBody>
        </p:sp>
        <p:sp>
          <p:nvSpPr>
            <p:cNvPr id="157" name="Google Shape;157;p6"/>
            <p:cNvSpPr/>
            <p:nvPr/>
          </p:nvSpPr>
          <p:spPr>
            <a:xfrm>
              <a:off x="0" y="1139"/>
              <a:ext cx="3067812" cy="431591"/>
            </a:xfrm>
            <a:prstGeom prst="roundRect">
              <a:avLst>
                <a:gd fmla="val 16667" name="adj"/>
              </a:avLst>
            </a:prstGeom>
            <a:solidFill>
              <a:srgbClr val="93B6D2"/>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158" name="Google Shape;158;p6"/>
            <p:cNvSpPr txBox="1"/>
            <p:nvPr/>
          </p:nvSpPr>
          <p:spPr>
            <a:xfrm>
              <a:off x="21069" y="22208"/>
              <a:ext cx="3025674" cy="389453"/>
            </a:xfrm>
            <a:prstGeom prst="rect">
              <a:avLst/>
            </a:prstGeom>
            <a:noFill/>
            <a:ln>
              <a:noFill/>
            </a:ln>
          </p:spPr>
          <p:txBody>
            <a:bodyPr anchorCtr="0" anchor="ctr" bIns="26650" lIns="53325" spcFirstLastPara="1" rIns="53325" wrap="square" tIns="26650">
              <a:noAutofit/>
            </a:bodyPr>
            <a:lstStyle/>
            <a:p>
              <a:pPr indent="0" lvl="0" marL="0" marR="0" rtl="0" algn="l">
                <a:lnSpc>
                  <a:spcPct val="90000"/>
                </a:lnSpc>
                <a:spcBef>
                  <a:spcPts val="0"/>
                </a:spcBef>
                <a:spcAft>
                  <a:spcPts val="0"/>
                </a:spcAft>
                <a:buClr>
                  <a:schemeClr val="lt1"/>
                </a:buClr>
                <a:buSzPts val="1400"/>
                <a:buFont typeface="Corbel"/>
                <a:buNone/>
              </a:pPr>
              <a:r>
                <a:rPr b="0" i="0" lang="en-GB" sz="1400" u="none" cap="none" strike="noStrike">
                  <a:solidFill>
                    <a:srgbClr val="59473F"/>
                  </a:solidFill>
                  <a:latin typeface="Corbel"/>
                  <a:ea typeface="Corbel"/>
                  <a:cs typeface="Corbel"/>
                  <a:sym typeface="Corbel"/>
                </a:rPr>
                <a:t>1. CUSTID</a:t>
              </a:r>
              <a:endParaRPr b="0" i="0" sz="1400" u="none" cap="none" strike="noStrike">
                <a:solidFill>
                  <a:srgbClr val="59473F"/>
                </a:solidFill>
                <a:latin typeface="Corbel"/>
                <a:ea typeface="Corbel"/>
                <a:cs typeface="Corbel"/>
                <a:sym typeface="Corbel"/>
              </a:endParaRPr>
            </a:p>
          </p:txBody>
        </p:sp>
        <p:sp>
          <p:nvSpPr>
            <p:cNvPr id="159" name="Google Shape;159;p6"/>
            <p:cNvSpPr/>
            <p:nvPr/>
          </p:nvSpPr>
          <p:spPr>
            <a:xfrm rot="5400000">
              <a:off x="5622119" y="-2056837"/>
              <a:ext cx="345272" cy="5453888"/>
            </a:xfrm>
            <a:prstGeom prst="round2SameRect">
              <a:avLst>
                <a:gd fmla="val 16667" name="adj1"/>
                <a:gd fmla="val 0" name="adj2"/>
              </a:avLst>
            </a:prstGeom>
            <a:solidFill>
              <a:srgbClr val="DBE5EE">
                <a:alpha val="89411"/>
              </a:srgbClr>
            </a:solidFill>
            <a:ln cap="flat" cmpd="sng" w="10775">
              <a:solidFill>
                <a:srgbClr val="DBE5EE">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160" name="Google Shape;160;p6"/>
            <p:cNvSpPr txBox="1"/>
            <p:nvPr/>
          </p:nvSpPr>
          <p:spPr>
            <a:xfrm>
              <a:off x="3067812" y="514325"/>
              <a:ext cx="5437033" cy="311562"/>
            </a:xfrm>
            <a:prstGeom prst="rect">
              <a:avLst/>
            </a:prstGeom>
            <a:noFill/>
            <a:ln>
              <a:noFill/>
            </a:ln>
          </p:spPr>
          <p:txBody>
            <a:bodyPr anchorCtr="0" anchor="ctr" bIns="123825" lIns="247650" spcFirstLastPara="1" rIns="247650" wrap="square" tIns="123825">
              <a:noAutofit/>
            </a:bodyPr>
            <a:lstStyle/>
            <a:p>
              <a:pPr indent="-114300" lvl="1" marL="114300" marR="0" rtl="0" algn="l">
                <a:lnSpc>
                  <a:spcPct val="90000"/>
                </a:lnSpc>
                <a:spcBef>
                  <a:spcPts val="0"/>
                </a:spcBef>
                <a:spcAft>
                  <a:spcPts val="0"/>
                </a:spcAft>
                <a:buClr>
                  <a:schemeClr val="lt1"/>
                </a:buClr>
                <a:buSzPts val="1400"/>
                <a:buFont typeface="Corbel"/>
                <a:buChar char="•"/>
              </a:pPr>
              <a:r>
                <a:rPr b="0" i="0" lang="en-GB" sz="1400" u="none" cap="none" strike="noStrike">
                  <a:solidFill>
                    <a:srgbClr val="59473F"/>
                  </a:solidFill>
                  <a:latin typeface="Corbel"/>
                  <a:ea typeface="Corbel"/>
                  <a:cs typeface="Corbel"/>
                  <a:sym typeface="Corbel"/>
                </a:rPr>
                <a:t>Jumlah saldo yang tersisa di rekening untuk melakukan pembelian</a:t>
              </a:r>
              <a:endParaRPr b="0" i="0" sz="1400" u="none" cap="none" strike="noStrike">
                <a:solidFill>
                  <a:srgbClr val="59473F"/>
                </a:solidFill>
                <a:latin typeface="Corbel"/>
                <a:ea typeface="Corbel"/>
                <a:cs typeface="Corbel"/>
                <a:sym typeface="Corbel"/>
              </a:endParaRPr>
            </a:p>
          </p:txBody>
        </p:sp>
        <p:sp>
          <p:nvSpPr>
            <p:cNvPr id="161" name="Google Shape;161;p6"/>
            <p:cNvSpPr/>
            <p:nvPr/>
          </p:nvSpPr>
          <p:spPr>
            <a:xfrm>
              <a:off x="0" y="454310"/>
              <a:ext cx="3067812" cy="431591"/>
            </a:xfrm>
            <a:prstGeom prst="roundRect">
              <a:avLst>
                <a:gd fmla="val 16667" name="adj"/>
              </a:avLst>
            </a:prstGeom>
            <a:solidFill>
              <a:srgbClr val="93B6D2"/>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162" name="Google Shape;162;p6"/>
            <p:cNvSpPr txBox="1"/>
            <p:nvPr/>
          </p:nvSpPr>
          <p:spPr>
            <a:xfrm>
              <a:off x="21069" y="475379"/>
              <a:ext cx="3025674" cy="389453"/>
            </a:xfrm>
            <a:prstGeom prst="rect">
              <a:avLst/>
            </a:prstGeom>
            <a:noFill/>
            <a:ln>
              <a:noFill/>
            </a:ln>
          </p:spPr>
          <p:txBody>
            <a:bodyPr anchorCtr="0" anchor="ctr" bIns="26650" lIns="53325" spcFirstLastPara="1" rIns="53325" wrap="square" tIns="26650">
              <a:noAutofit/>
            </a:bodyPr>
            <a:lstStyle/>
            <a:p>
              <a:pPr indent="0" lvl="0" marL="0" marR="0" rtl="0" algn="l">
                <a:lnSpc>
                  <a:spcPct val="90000"/>
                </a:lnSpc>
                <a:spcBef>
                  <a:spcPts val="0"/>
                </a:spcBef>
                <a:spcAft>
                  <a:spcPts val="0"/>
                </a:spcAft>
                <a:buClr>
                  <a:schemeClr val="lt1"/>
                </a:buClr>
                <a:buSzPts val="1400"/>
                <a:buFont typeface="Corbel"/>
                <a:buNone/>
              </a:pPr>
              <a:r>
                <a:rPr b="0" i="0" lang="en-GB" sz="1400" u="none" cap="none" strike="noStrike">
                  <a:solidFill>
                    <a:srgbClr val="59473F"/>
                  </a:solidFill>
                  <a:latin typeface="Corbel"/>
                  <a:ea typeface="Corbel"/>
                  <a:cs typeface="Corbel"/>
                  <a:sym typeface="Corbel"/>
                </a:rPr>
                <a:t>2. BALANCE</a:t>
              </a:r>
              <a:endParaRPr b="0" i="0" sz="1400" u="none" cap="none" strike="noStrike">
                <a:solidFill>
                  <a:srgbClr val="59473F"/>
                </a:solidFill>
                <a:latin typeface="Corbel"/>
                <a:ea typeface="Corbel"/>
                <a:cs typeface="Corbel"/>
                <a:sym typeface="Corbel"/>
              </a:endParaRPr>
            </a:p>
          </p:txBody>
        </p:sp>
        <p:sp>
          <p:nvSpPr>
            <p:cNvPr id="163" name="Google Shape;163;p6"/>
            <p:cNvSpPr/>
            <p:nvPr/>
          </p:nvSpPr>
          <p:spPr>
            <a:xfrm rot="5400000">
              <a:off x="5622119" y="-1603667"/>
              <a:ext cx="345272" cy="5453888"/>
            </a:xfrm>
            <a:prstGeom prst="round2SameRect">
              <a:avLst>
                <a:gd fmla="val 16667" name="adj1"/>
                <a:gd fmla="val 0" name="adj2"/>
              </a:avLst>
            </a:prstGeom>
            <a:solidFill>
              <a:srgbClr val="DBE5EE">
                <a:alpha val="89411"/>
              </a:srgbClr>
            </a:solidFill>
            <a:ln cap="flat" cmpd="sng" w="10775">
              <a:solidFill>
                <a:srgbClr val="DBE5EE">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164" name="Google Shape;164;p6"/>
            <p:cNvSpPr txBox="1"/>
            <p:nvPr/>
          </p:nvSpPr>
          <p:spPr>
            <a:xfrm>
              <a:off x="3067812" y="967495"/>
              <a:ext cx="5437033" cy="311562"/>
            </a:xfrm>
            <a:prstGeom prst="rect">
              <a:avLst/>
            </a:prstGeom>
            <a:noFill/>
            <a:ln>
              <a:noFill/>
            </a:ln>
          </p:spPr>
          <p:txBody>
            <a:bodyPr anchorCtr="0" anchor="ctr" bIns="123825" lIns="247650" spcFirstLastPara="1" rIns="247650" wrap="square" tIns="123825">
              <a:noAutofit/>
            </a:bodyPr>
            <a:lstStyle/>
            <a:p>
              <a:pPr indent="-114300" lvl="1" marL="114300" marR="0" rtl="0" algn="l">
                <a:lnSpc>
                  <a:spcPct val="90000"/>
                </a:lnSpc>
                <a:spcBef>
                  <a:spcPts val="0"/>
                </a:spcBef>
                <a:spcAft>
                  <a:spcPts val="0"/>
                </a:spcAft>
                <a:buClr>
                  <a:schemeClr val="lt1"/>
                </a:buClr>
                <a:buSzPts val="1400"/>
                <a:buFont typeface="Corbel"/>
                <a:buChar char="•"/>
              </a:pPr>
              <a:r>
                <a:rPr b="0" i="0" lang="en-GB" sz="1400" u="none" cap="none" strike="noStrike">
                  <a:solidFill>
                    <a:srgbClr val="59473F"/>
                  </a:solidFill>
                  <a:latin typeface="Corbel"/>
                  <a:ea typeface="Corbel"/>
                  <a:cs typeface="Corbel"/>
                  <a:sym typeface="Corbel"/>
                </a:rPr>
                <a:t>Seberapa sering saldo di-update </a:t>
              </a:r>
              <a:endParaRPr b="0" i="0" sz="1400" u="none" cap="none" strike="noStrike">
                <a:solidFill>
                  <a:srgbClr val="59473F"/>
                </a:solidFill>
                <a:latin typeface="Corbel"/>
                <a:ea typeface="Corbel"/>
                <a:cs typeface="Corbel"/>
                <a:sym typeface="Corbel"/>
              </a:endParaRPr>
            </a:p>
          </p:txBody>
        </p:sp>
        <p:sp>
          <p:nvSpPr>
            <p:cNvPr id="165" name="Google Shape;165;p6"/>
            <p:cNvSpPr/>
            <p:nvPr/>
          </p:nvSpPr>
          <p:spPr>
            <a:xfrm>
              <a:off x="0" y="907481"/>
              <a:ext cx="3067812" cy="431591"/>
            </a:xfrm>
            <a:prstGeom prst="roundRect">
              <a:avLst>
                <a:gd fmla="val 16667" name="adj"/>
              </a:avLst>
            </a:prstGeom>
            <a:solidFill>
              <a:srgbClr val="93B6D2"/>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166" name="Google Shape;166;p6"/>
            <p:cNvSpPr txBox="1"/>
            <p:nvPr/>
          </p:nvSpPr>
          <p:spPr>
            <a:xfrm>
              <a:off x="21069" y="928550"/>
              <a:ext cx="3025674" cy="389453"/>
            </a:xfrm>
            <a:prstGeom prst="rect">
              <a:avLst/>
            </a:prstGeom>
            <a:noFill/>
            <a:ln>
              <a:noFill/>
            </a:ln>
          </p:spPr>
          <p:txBody>
            <a:bodyPr anchorCtr="0" anchor="ctr" bIns="26650" lIns="53325" spcFirstLastPara="1" rIns="53325" wrap="square" tIns="26650">
              <a:noAutofit/>
            </a:bodyPr>
            <a:lstStyle/>
            <a:p>
              <a:pPr indent="0" lvl="0" marL="0" marR="0" rtl="0" algn="l">
                <a:lnSpc>
                  <a:spcPct val="90000"/>
                </a:lnSpc>
                <a:spcBef>
                  <a:spcPts val="0"/>
                </a:spcBef>
                <a:spcAft>
                  <a:spcPts val="0"/>
                </a:spcAft>
                <a:buClr>
                  <a:schemeClr val="lt1"/>
                </a:buClr>
                <a:buSzPts val="1400"/>
                <a:buFont typeface="Corbel"/>
                <a:buNone/>
              </a:pPr>
              <a:r>
                <a:rPr b="0" i="0" lang="en-GB" sz="1400" u="none" cap="none" strike="noStrike">
                  <a:solidFill>
                    <a:srgbClr val="59473F"/>
                  </a:solidFill>
                  <a:latin typeface="Corbel"/>
                  <a:ea typeface="Corbel"/>
                  <a:cs typeface="Corbel"/>
                  <a:sym typeface="Corbel"/>
                </a:rPr>
                <a:t>3. BALANCEFREQUENCY</a:t>
              </a:r>
              <a:endParaRPr b="0" i="0" sz="1400" u="none" cap="none" strike="noStrike">
                <a:solidFill>
                  <a:srgbClr val="59473F"/>
                </a:solidFill>
                <a:latin typeface="Corbel"/>
                <a:ea typeface="Corbel"/>
                <a:cs typeface="Corbel"/>
                <a:sym typeface="Corbel"/>
              </a:endParaRPr>
            </a:p>
          </p:txBody>
        </p:sp>
        <p:sp>
          <p:nvSpPr>
            <p:cNvPr id="167" name="Google Shape;167;p6"/>
            <p:cNvSpPr/>
            <p:nvPr/>
          </p:nvSpPr>
          <p:spPr>
            <a:xfrm rot="5400000">
              <a:off x="5622119" y="-1150496"/>
              <a:ext cx="345272" cy="5453888"/>
            </a:xfrm>
            <a:prstGeom prst="round2SameRect">
              <a:avLst>
                <a:gd fmla="val 16667" name="adj1"/>
                <a:gd fmla="val 0" name="adj2"/>
              </a:avLst>
            </a:prstGeom>
            <a:solidFill>
              <a:srgbClr val="DBE5EE">
                <a:alpha val="89411"/>
              </a:srgbClr>
            </a:solidFill>
            <a:ln cap="flat" cmpd="sng" w="10775">
              <a:solidFill>
                <a:srgbClr val="DBE5EE">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168" name="Google Shape;168;p6"/>
            <p:cNvSpPr txBox="1"/>
            <p:nvPr/>
          </p:nvSpPr>
          <p:spPr>
            <a:xfrm>
              <a:off x="3067812" y="1420666"/>
              <a:ext cx="5437033" cy="311562"/>
            </a:xfrm>
            <a:prstGeom prst="rect">
              <a:avLst/>
            </a:prstGeom>
            <a:noFill/>
            <a:ln>
              <a:noFill/>
            </a:ln>
          </p:spPr>
          <p:txBody>
            <a:bodyPr anchorCtr="0" anchor="ctr" bIns="123825" lIns="247650" spcFirstLastPara="1" rIns="247650" wrap="square" tIns="123825">
              <a:noAutofit/>
            </a:bodyPr>
            <a:lstStyle/>
            <a:p>
              <a:pPr indent="-114300" lvl="1" marL="114300" marR="0" rtl="0" algn="l">
                <a:lnSpc>
                  <a:spcPct val="90000"/>
                </a:lnSpc>
                <a:spcBef>
                  <a:spcPts val="0"/>
                </a:spcBef>
                <a:spcAft>
                  <a:spcPts val="0"/>
                </a:spcAft>
                <a:buClr>
                  <a:schemeClr val="lt1"/>
                </a:buClr>
                <a:buSzPts val="1400"/>
                <a:buFont typeface="Corbel"/>
                <a:buChar char="•"/>
              </a:pPr>
              <a:r>
                <a:rPr b="0" i="0" lang="en-GB" sz="1400" u="none" cap="none" strike="noStrike">
                  <a:solidFill>
                    <a:srgbClr val="59473F"/>
                  </a:solidFill>
                  <a:latin typeface="Corbel"/>
                  <a:ea typeface="Corbel"/>
                  <a:cs typeface="Corbel"/>
                  <a:sym typeface="Corbel"/>
                </a:rPr>
                <a:t>Jumlah pembelian yang dilakukan</a:t>
              </a:r>
              <a:endParaRPr b="0" i="0" sz="1400" u="none" cap="none" strike="noStrike">
                <a:solidFill>
                  <a:srgbClr val="59473F"/>
                </a:solidFill>
                <a:latin typeface="Corbel"/>
                <a:ea typeface="Corbel"/>
                <a:cs typeface="Corbel"/>
                <a:sym typeface="Corbel"/>
              </a:endParaRPr>
            </a:p>
          </p:txBody>
        </p:sp>
        <p:sp>
          <p:nvSpPr>
            <p:cNvPr id="169" name="Google Shape;169;p6"/>
            <p:cNvSpPr/>
            <p:nvPr/>
          </p:nvSpPr>
          <p:spPr>
            <a:xfrm>
              <a:off x="0" y="1360652"/>
              <a:ext cx="3067812" cy="431591"/>
            </a:xfrm>
            <a:prstGeom prst="roundRect">
              <a:avLst>
                <a:gd fmla="val 16667" name="adj"/>
              </a:avLst>
            </a:prstGeom>
            <a:solidFill>
              <a:srgbClr val="93B6D2"/>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170" name="Google Shape;170;p6"/>
            <p:cNvSpPr txBox="1"/>
            <p:nvPr/>
          </p:nvSpPr>
          <p:spPr>
            <a:xfrm>
              <a:off x="21069" y="1381721"/>
              <a:ext cx="3025674" cy="389453"/>
            </a:xfrm>
            <a:prstGeom prst="rect">
              <a:avLst/>
            </a:prstGeom>
            <a:noFill/>
            <a:ln>
              <a:noFill/>
            </a:ln>
          </p:spPr>
          <p:txBody>
            <a:bodyPr anchorCtr="0" anchor="ctr" bIns="26650" lIns="53325" spcFirstLastPara="1" rIns="53325" wrap="square" tIns="26650">
              <a:noAutofit/>
            </a:bodyPr>
            <a:lstStyle/>
            <a:p>
              <a:pPr indent="0" lvl="0" marL="0" marR="0" rtl="0" algn="l">
                <a:lnSpc>
                  <a:spcPct val="90000"/>
                </a:lnSpc>
                <a:spcBef>
                  <a:spcPts val="0"/>
                </a:spcBef>
                <a:spcAft>
                  <a:spcPts val="0"/>
                </a:spcAft>
                <a:buClr>
                  <a:schemeClr val="lt1"/>
                </a:buClr>
                <a:buSzPts val="1400"/>
                <a:buFont typeface="Corbel"/>
                <a:buNone/>
              </a:pPr>
              <a:r>
                <a:rPr b="0" i="0" lang="en-GB" sz="1400" u="none" cap="none" strike="noStrike">
                  <a:solidFill>
                    <a:srgbClr val="59473F"/>
                  </a:solidFill>
                  <a:latin typeface="Corbel"/>
                  <a:ea typeface="Corbel"/>
                  <a:cs typeface="Corbel"/>
                  <a:sym typeface="Corbel"/>
                </a:rPr>
                <a:t>4. PURCHASES</a:t>
              </a:r>
              <a:endParaRPr b="0" i="0" sz="1400" u="none" cap="none" strike="noStrike">
                <a:solidFill>
                  <a:srgbClr val="59473F"/>
                </a:solidFill>
                <a:latin typeface="Corbel"/>
                <a:ea typeface="Corbel"/>
                <a:cs typeface="Corbel"/>
                <a:sym typeface="Corbel"/>
              </a:endParaRPr>
            </a:p>
          </p:txBody>
        </p:sp>
        <p:sp>
          <p:nvSpPr>
            <p:cNvPr id="171" name="Google Shape;171;p6"/>
            <p:cNvSpPr/>
            <p:nvPr/>
          </p:nvSpPr>
          <p:spPr>
            <a:xfrm rot="5400000">
              <a:off x="5622119" y="-697325"/>
              <a:ext cx="345272" cy="5453888"/>
            </a:xfrm>
            <a:prstGeom prst="round2SameRect">
              <a:avLst>
                <a:gd fmla="val 16667" name="adj1"/>
                <a:gd fmla="val 0" name="adj2"/>
              </a:avLst>
            </a:prstGeom>
            <a:solidFill>
              <a:srgbClr val="DBE5EE">
                <a:alpha val="89411"/>
              </a:srgbClr>
            </a:solidFill>
            <a:ln cap="flat" cmpd="sng" w="10775">
              <a:solidFill>
                <a:srgbClr val="DBE5EE">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172" name="Google Shape;172;p6"/>
            <p:cNvSpPr txBox="1"/>
            <p:nvPr/>
          </p:nvSpPr>
          <p:spPr>
            <a:xfrm>
              <a:off x="3067812" y="1873837"/>
              <a:ext cx="5437033" cy="311562"/>
            </a:xfrm>
            <a:prstGeom prst="rect">
              <a:avLst/>
            </a:prstGeom>
            <a:noFill/>
            <a:ln>
              <a:noFill/>
            </a:ln>
          </p:spPr>
          <p:txBody>
            <a:bodyPr anchorCtr="0" anchor="ctr" bIns="123825" lIns="247650" spcFirstLastPara="1" rIns="247650" wrap="square" tIns="123825">
              <a:noAutofit/>
            </a:bodyPr>
            <a:lstStyle/>
            <a:p>
              <a:pPr indent="-114300" lvl="1" marL="114300" marR="0" rtl="0" algn="l">
                <a:lnSpc>
                  <a:spcPct val="90000"/>
                </a:lnSpc>
                <a:spcBef>
                  <a:spcPts val="0"/>
                </a:spcBef>
                <a:spcAft>
                  <a:spcPts val="0"/>
                </a:spcAft>
                <a:buClr>
                  <a:schemeClr val="lt1"/>
                </a:buClr>
                <a:buSzPts val="1400"/>
                <a:buFont typeface="Corbel"/>
                <a:buChar char="•"/>
              </a:pPr>
              <a:r>
                <a:rPr b="0" i="0" lang="en-GB" sz="1400" u="none" cap="none" strike="noStrike">
                  <a:solidFill>
                    <a:srgbClr val="59473F"/>
                  </a:solidFill>
                  <a:latin typeface="Corbel"/>
                  <a:ea typeface="Corbel"/>
                  <a:cs typeface="Corbel"/>
                  <a:sym typeface="Corbel"/>
                </a:rPr>
                <a:t>Jumlah pembelian maksimum yang dilakukan dalam sekali jalan</a:t>
              </a:r>
              <a:endParaRPr b="0" i="0" sz="1400" u="none" cap="none" strike="noStrike">
                <a:solidFill>
                  <a:srgbClr val="59473F"/>
                </a:solidFill>
                <a:latin typeface="Corbel"/>
                <a:ea typeface="Corbel"/>
                <a:cs typeface="Corbel"/>
                <a:sym typeface="Corbel"/>
              </a:endParaRPr>
            </a:p>
          </p:txBody>
        </p:sp>
        <p:sp>
          <p:nvSpPr>
            <p:cNvPr id="173" name="Google Shape;173;p6"/>
            <p:cNvSpPr/>
            <p:nvPr/>
          </p:nvSpPr>
          <p:spPr>
            <a:xfrm>
              <a:off x="0" y="1813822"/>
              <a:ext cx="3067812" cy="431591"/>
            </a:xfrm>
            <a:prstGeom prst="roundRect">
              <a:avLst>
                <a:gd fmla="val 16667" name="adj"/>
              </a:avLst>
            </a:prstGeom>
            <a:solidFill>
              <a:srgbClr val="93B6D2"/>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174" name="Google Shape;174;p6"/>
            <p:cNvSpPr txBox="1"/>
            <p:nvPr/>
          </p:nvSpPr>
          <p:spPr>
            <a:xfrm>
              <a:off x="21069" y="1834891"/>
              <a:ext cx="3025674" cy="389453"/>
            </a:xfrm>
            <a:prstGeom prst="rect">
              <a:avLst/>
            </a:prstGeom>
            <a:noFill/>
            <a:ln>
              <a:noFill/>
            </a:ln>
          </p:spPr>
          <p:txBody>
            <a:bodyPr anchorCtr="0" anchor="ctr" bIns="26650" lIns="53325" spcFirstLastPara="1" rIns="53325" wrap="square" tIns="26650">
              <a:noAutofit/>
            </a:bodyPr>
            <a:lstStyle/>
            <a:p>
              <a:pPr indent="0" lvl="0" marL="0" marR="0" rtl="0" algn="l">
                <a:lnSpc>
                  <a:spcPct val="90000"/>
                </a:lnSpc>
                <a:spcBef>
                  <a:spcPts val="0"/>
                </a:spcBef>
                <a:spcAft>
                  <a:spcPts val="0"/>
                </a:spcAft>
                <a:buClr>
                  <a:schemeClr val="lt1"/>
                </a:buClr>
                <a:buSzPts val="1400"/>
                <a:buFont typeface="Corbel"/>
                <a:buNone/>
              </a:pPr>
              <a:r>
                <a:rPr b="0" i="0" lang="en-GB" sz="1400" u="none" cap="none" strike="noStrike">
                  <a:solidFill>
                    <a:srgbClr val="59473F"/>
                  </a:solidFill>
                  <a:latin typeface="Corbel"/>
                  <a:ea typeface="Corbel"/>
                  <a:cs typeface="Corbel"/>
                  <a:sym typeface="Corbel"/>
                </a:rPr>
                <a:t>5. ONEOFFPURCHASES</a:t>
              </a:r>
              <a:endParaRPr b="0" i="0" sz="1400" u="none" cap="none" strike="noStrike">
                <a:solidFill>
                  <a:srgbClr val="59473F"/>
                </a:solidFill>
                <a:latin typeface="Corbel"/>
                <a:ea typeface="Corbel"/>
                <a:cs typeface="Corbel"/>
                <a:sym typeface="Corbel"/>
              </a:endParaRPr>
            </a:p>
          </p:txBody>
        </p:sp>
        <p:sp>
          <p:nvSpPr>
            <p:cNvPr id="175" name="Google Shape;175;p6"/>
            <p:cNvSpPr/>
            <p:nvPr/>
          </p:nvSpPr>
          <p:spPr>
            <a:xfrm rot="5400000">
              <a:off x="5622119" y="-244154"/>
              <a:ext cx="345272" cy="5453888"/>
            </a:xfrm>
            <a:prstGeom prst="round2SameRect">
              <a:avLst>
                <a:gd fmla="val 16667" name="adj1"/>
                <a:gd fmla="val 0" name="adj2"/>
              </a:avLst>
            </a:prstGeom>
            <a:solidFill>
              <a:srgbClr val="DBE5EE">
                <a:alpha val="89411"/>
              </a:srgbClr>
            </a:solidFill>
            <a:ln cap="flat" cmpd="sng" w="10775">
              <a:solidFill>
                <a:srgbClr val="DBE5EE">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176" name="Google Shape;176;p6"/>
            <p:cNvSpPr txBox="1"/>
            <p:nvPr/>
          </p:nvSpPr>
          <p:spPr>
            <a:xfrm>
              <a:off x="3067812" y="2327008"/>
              <a:ext cx="5437033" cy="311562"/>
            </a:xfrm>
            <a:prstGeom prst="rect">
              <a:avLst/>
            </a:prstGeom>
            <a:noFill/>
            <a:ln>
              <a:noFill/>
            </a:ln>
          </p:spPr>
          <p:txBody>
            <a:bodyPr anchorCtr="0" anchor="ctr" bIns="123825" lIns="247650" spcFirstLastPara="1" rIns="247650" wrap="square" tIns="123825">
              <a:noAutofit/>
            </a:bodyPr>
            <a:lstStyle/>
            <a:p>
              <a:pPr indent="-114300" lvl="1" marL="114300" marR="0" rtl="0" algn="l">
                <a:lnSpc>
                  <a:spcPct val="90000"/>
                </a:lnSpc>
                <a:spcBef>
                  <a:spcPts val="0"/>
                </a:spcBef>
                <a:spcAft>
                  <a:spcPts val="0"/>
                </a:spcAft>
                <a:buClr>
                  <a:schemeClr val="lt1"/>
                </a:buClr>
                <a:buSzPts val="1400"/>
                <a:buFont typeface="Corbel"/>
                <a:buChar char="•"/>
              </a:pPr>
              <a:r>
                <a:rPr b="0" i="0" lang="en-GB" sz="1400" u="none" cap="none" strike="noStrike">
                  <a:solidFill>
                    <a:srgbClr val="59473F"/>
                  </a:solidFill>
                  <a:latin typeface="Corbel"/>
                  <a:ea typeface="Corbel"/>
                  <a:cs typeface="Corbel"/>
                  <a:sym typeface="Corbel"/>
                </a:rPr>
                <a:t>Jumlah pembelian dilakukan secara angsuran</a:t>
              </a:r>
              <a:endParaRPr b="0" i="0" sz="1400" u="none" cap="none" strike="noStrike">
                <a:solidFill>
                  <a:srgbClr val="59473F"/>
                </a:solidFill>
                <a:latin typeface="Corbel"/>
                <a:ea typeface="Corbel"/>
                <a:cs typeface="Corbel"/>
                <a:sym typeface="Corbel"/>
              </a:endParaRPr>
            </a:p>
          </p:txBody>
        </p:sp>
        <p:sp>
          <p:nvSpPr>
            <p:cNvPr id="177" name="Google Shape;177;p6"/>
            <p:cNvSpPr/>
            <p:nvPr/>
          </p:nvSpPr>
          <p:spPr>
            <a:xfrm>
              <a:off x="0" y="2266993"/>
              <a:ext cx="3067812" cy="431591"/>
            </a:xfrm>
            <a:prstGeom prst="roundRect">
              <a:avLst>
                <a:gd fmla="val 16667" name="adj"/>
              </a:avLst>
            </a:prstGeom>
            <a:solidFill>
              <a:srgbClr val="93B6D2"/>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178" name="Google Shape;178;p6"/>
            <p:cNvSpPr txBox="1"/>
            <p:nvPr/>
          </p:nvSpPr>
          <p:spPr>
            <a:xfrm>
              <a:off x="21069" y="2288062"/>
              <a:ext cx="3025674" cy="389453"/>
            </a:xfrm>
            <a:prstGeom prst="rect">
              <a:avLst/>
            </a:prstGeom>
            <a:noFill/>
            <a:ln>
              <a:noFill/>
            </a:ln>
          </p:spPr>
          <p:txBody>
            <a:bodyPr anchorCtr="0" anchor="ctr" bIns="26650" lIns="53325" spcFirstLastPara="1" rIns="53325" wrap="square" tIns="26650">
              <a:noAutofit/>
            </a:bodyPr>
            <a:lstStyle/>
            <a:p>
              <a:pPr indent="0" lvl="0" marL="0" marR="0" rtl="0" algn="l">
                <a:lnSpc>
                  <a:spcPct val="90000"/>
                </a:lnSpc>
                <a:spcBef>
                  <a:spcPts val="0"/>
                </a:spcBef>
                <a:spcAft>
                  <a:spcPts val="0"/>
                </a:spcAft>
                <a:buClr>
                  <a:schemeClr val="lt1"/>
                </a:buClr>
                <a:buSzPts val="1400"/>
                <a:buFont typeface="Corbel"/>
                <a:buNone/>
              </a:pPr>
              <a:r>
                <a:rPr b="0" i="0" lang="en-GB" sz="1400" u="none" cap="none" strike="noStrike">
                  <a:solidFill>
                    <a:srgbClr val="59473F"/>
                  </a:solidFill>
                  <a:latin typeface="Corbel"/>
                  <a:ea typeface="Corbel"/>
                  <a:cs typeface="Corbel"/>
                  <a:sym typeface="Corbel"/>
                </a:rPr>
                <a:t>6. INSTALLMENTSPURCHASES</a:t>
              </a:r>
              <a:endParaRPr b="0" i="0" sz="1400" u="none" cap="none" strike="noStrike">
                <a:solidFill>
                  <a:srgbClr val="59473F"/>
                </a:solidFill>
                <a:latin typeface="Corbel"/>
                <a:ea typeface="Corbel"/>
                <a:cs typeface="Corbel"/>
                <a:sym typeface="Corbel"/>
              </a:endParaRPr>
            </a:p>
          </p:txBody>
        </p:sp>
        <p:sp>
          <p:nvSpPr>
            <p:cNvPr id="179" name="Google Shape;179;p6"/>
            <p:cNvSpPr/>
            <p:nvPr/>
          </p:nvSpPr>
          <p:spPr>
            <a:xfrm rot="5400000">
              <a:off x="5622119" y="209016"/>
              <a:ext cx="345272" cy="5453888"/>
            </a:xfrm>
            <a:prstGeom prst="round2SameRect">
              <a:avLst>
                <a:gd fmla="val 16667" name="adj1"/>
                <a:gd fmla="val 0" name="adj2"/>
              </a:avLst>
            </a:prstGeom>
            <a:solidFill>
              <a:srgbClr val="DBE5EE">
                <a:alpha val="89411"/>
              </a:srgbClr>
            </a:solidFill>
            <a:ln cap="flat" cmpd="sng" w="10775">
              <a:solidFill>
                <a:srgbClr val="DBE5EE">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180" name="Google Shape;180;p6"/>
            <p:cNvSpPr txBox="1"/>
            <p:nvPr/>
          </p:nvSpPr>
          <p:spPr>
            <a:xfrm>
              <a:off x="3067812" y="2780179"/>
              <a:ext cx="5437033" cy="311562"/>
            </a:xfrm>
            <a:prstGeom prst="rect">
              <a:avLst/>
            </a:prstGeom>
            <a:noFill/>
            <a:ln>
              <a:noFill/>
            </a:ln>
          </p:spPr>
          <p:txBody>
            <a:bodyPr anchorCtr="0" anchor="ctr" bIns="123825" lIns="247650" spcFirstLastPara="1" rIns="247650" wrap="square" tIns="123825">
              <a:noAutofit/>
            </a:bodyPr>
            <a:lstStyle/>
            <a:p>
              <a:pPr indent="-114300" lvl="1" marL="114300" marR="0" rtl="0" algn="l">
                <a:lnSpc>
                  <a:spcPct val="90000"/>
                </a:lnSpc>
                <a:spcBef>
                  <a:spcPts val="0"/>
                </a:spcBef>
                <a:spcAft>
                  <a:spcPts val="0"/>
                </a:spcAft>
                <a:buClr>
                  <a:schemeClr val="lt1"/>
                </a:buClr>
                <a:buSzPts val="1400"/>
                <a:buFont typeface="Corbel"/>
                <a:buChar char="•"/>
              </a:pPr>
              <a:r>
                <a:rPr b="0" i="0" lang="en-GB" sz="1400" u="none" cap="none" strike="noStrike">
                  <a:solidFill>
                    <a:srgbClr val="59473F"/>
                  </a:solidFill>
                  <a:latin typeface="Corbel"/>
                  <a:ea typeface="Corbel"/>
                  <a:cs typeface="Corbel"/>
                  <a:sym typeface="Corbel"/>
                </a:rPr>
                <a:t>Uang tunai di muka yang diberikan ke customer</a:t>
              </a:r>
              <a:endParaRPr b="0" i="0" sz="1400" u="none" cap="none" strike="noStrike">
                <a:solidFill>
                  <a:srgbClr val="59473F"/>
                </a:solidFill>
                <a:latin typeface="Corbel"/>
                <a:ea typeface="Corbel"/>
                <a:cs typeface="Corbel"/>
                <a:sym typeface="Corbel"/>
              </a:endParaRPr>
            </a:p>
          </p:txBody>
        </p:sp>
        <p:sp>
          <p:nvSpPr>
            <p:cNvPr id="181" name="Google Shape;181;p6"/>
            <p:cNvSpPr/>
            <p:nvPr/>
          </p:nvSpPr>
          <p:spPr>
            <a:xfrm>
              <a:off x="0" y="2720164"/>
              <a:ext cx="3067812" cy="431591"/>
            </a:xfrm>
            <a:prstGeom prst="roundRect">
              <a:avLst>
                <a:gd fmla="val 16667" name="adj"/>
              </a:avLst>
            </a:prstGeom>
            <a:solidFill>
              <a:srgbClr val="93B6D2"/>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182" name="Google Shape;182;p6"/>
            <p:cNvSpPr txBox="1"/>
            <p:nvPr/>
          </p:nvSpPr>
          <p:spPr>
            <a:xfrm>
              <a:off x="21069" y="2741233"/>
              <a:ext cx="3025674" cy="389453"/>
            </a:xfrm>
            <a:prstGeom prst="rect">
              <a:avLst/>
            </a:prstGeom>
            <a:noFill/>
            <a:ln>
              <a:noFill/>
            </a:ln>
          </p:spPr>
          <p:txBody>
            <a:bodyPr anchorCtr="0" anchor="ctr" bIns="26650" lIns="53325" spcFirstLastPara="1" rIns="53325" wrap="square" tIns="26650">
              <a:noAutofit/>
            </a:bodyPr>
            <a:lstStyle/>
            <a:p>
              <a:pPr indent="0" lvl="0" marL="0" marR="0" rtl="0" algn="l">
                <a:lnSpc>
                  <a:spcPct val="90000"/>
                </a:lnSpc>
                <a:spcBef>
                  <a:spcPts val="0"/>
                </a:spcBef>
                <a:spcAft>
                  <a:spcPts val="0"/>
                </a:spcAft>
                <a:buClr>
                  <a:schemeClr val="lt1"/>
                </a:buClr>
                <a:buSzPts val="1400"/>
                <a:buFont typeface="Corbel"/>
                <a:buNone/>
              </a:pPr>
              <a:r>
                <a:rPr b="0" i="0" lang="en-GB" sz="1400" u="none" cap="none" strike="noStrike">
                  <a:solidFill>
                    <a:srgbClr val="59473F"/>
                  </a:solidFill>
                  <a:latin typeface="Corbel"/>
                  <a:ea typeface="Corbel"/>
                  <a:cs typeface="Corbel"/>
                  <a:sym typeface="Corbel"/>
                </a:rPr>
                <a:t>7. CASHADVANCE</a:t>
              </a:r>
              <a:endParaRPr b="0" i="0" sz="1400" u="none" cap="none" strike="noStrike">
                <a:solidFill>
                  <a:srgbClr val="59473F"/>
                </a:solidFill>
                <a:latin typeface="Corbel"/>
                <a:ea typeface="Corbel"/>
                <a:cs typeface="Corbel"/>
                <a:sym typeface="Corbel"/>
              </a:endParaRPr>
            </a:p>
          </p:txBody>
        </p:sp>
        <p:sp>
          <p:nvSpPr>
            <p:cNvPr id="183" name="Google Shape;183;p6"/>
            <p:cNvSpPr/>
            <p:nvPr/>
          </p:nvSpPr>
          <p:spPr>
            <a:xfrm rot="5400000">
              <a:off x="5622119" y="662186"/>
              <a:ext cx="345272" cy="5453888"/>
            </a:xfrm>
            <a:prstGeom prst="round2SameRect">
              <a:avLst>
                <a:gd fmla="val 16667" name="adj1"/>
                <a:gd fmla="val 0" name="adj2"/>
              </a:avLst>
            </a:prstGeom>
            <a:solidFill>
              <a:srgbClr val="DBE5EE">
                <a:alpha val="89411"/>
              </a:srgbClr>
            </a:solidFill>
            <a:ln cap="flat" cmpd="sng" w="10775">
              <a:solidFill>
                <a:srgbClr val="DBE5EE">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184" name="Google Shape;184;p6"/>
            <p:cNvSpPr txBox="1"/>
            <p:nvPr/>
          </p:nvSpPr>
          <p:spPr>
            <a:xfrm>
              <a:off x="3067812" y="3233349"/>
              <a:ext cx="5437033" cy="311562"/>
            </a:xfrm>
            <a:prstGeom prst="rect">
              <a:avLst/>
            </a:prstGeom>
            <a:noFill/>
            <a:ln>
              <a:noFill/>
            </a:ln>
          </p:spPr>
          <p:txBody>
            <a:bodyPr anchorCtr="0" anchor="ctr" bIns="123825" lIns="247650" spcFirstLastPara="1" rIns="247650" wrap="square" tIns="123825">
              <a:noAutofit/>
            </a:bodyPr>
            <a:lstStyle/>
            <a:p>
              <a:pPr indent="-114300" lvl="1" marL="114300" marR="0" rtl="0" algn="l">
                <a:lnSpc>
                  <a:spcPct val="90000"/>
                </a:lnSpc>
                <a:spcBef>
                  <a:spcPts val="0"/>
                </a:spcBef>
                <a:spcAft>
                  <a:spcPts val="0"/>
                </a:spcAft>
                <a:buClr>
                  <a:schemeClr val="lt1"/>
                </a:buClr>
                <a:buSzPts val="1400"/>
                <a:buFont typeface="Corbel"/>
                <a:buChar char="•"/>
              </a:pPr>
              <a:r>
                <a:rPr b="0" i="0" lang="en-GB" sz="1400" u="none" cap="none" strike="noStrike">
                  <a:solidFill>
                    <a:srgbClr val="59473F"/>
                  </a:solidFill>
                  <a:latin typeface="Corbel"/>
                  <a:ea typeface="Corbel"/>
                  <a:cs typeface="Corbel"/>
                  <a:sym typeface="Corbel"/>
                </a:rPr>
                <a:t>Seberapa sering pembelian dilakukan</a:t>
              </a:r>
              <a:endParaRPr b="0" i="0" sz="1400" u="none" cap="none" strike="noStrike">
                <a:solidFill>
                  <a:srgbClr val="59473F"/>
                </a:solidFill>
                <a:latin typeface="Corbel"/>
                <a:ea typeface="Corbel"/>
                <a:cs typeface="Corbel"/>
                <a:sym typeface="Corbel"/>
              </a:endParaRPr>
            </a:p>
          </p:txBody>
        </p:sp>
        <p:sp>
          <p:nvSpPr>
            <p:cNvPr id="185" name="Google Shape;185;p6"/>
            <p:cNvSpPr/>
            <p:nvPr/>
          </p:nvSpPr>
          <p:spPr>
            <a:xfrm>
              <a:off x="0" y="3173335"/>
              <a:ext cx="3067812" cy="431591"/>
            </a:xfrm>
            <a:prstGeom prst="roundRect">
              <a:avLst>
                <a:gd fmla="val 16667" name="adj"/>
              </a:avLst>
            </a:prstGeom>
            <a:solidFill>
              <a:srgbClr val="93B6D2"/>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186" name="Google Shape;186;p6"/>
            <p:cNvSpPr txBox="1"/>
            <p:nvPr/>
          </p:nvSpPr>
          <p:spPr>
            <a:xfrm>
              <a:off x="21069" y="3194404"/>
              <a:ext cx="3025674" cy="389453"/>
            </a:xfrm>
            <a:prstGeom prst="rect">
              <a:avLst/>
            </a:prstGeom>
            <a:noFill/>
            <a:ln>
              <a:noFill/>
            </a:ln>
          </p:spPr>
          <p:txBody>
            <a:bodyPr anchorCtr="0" anchor="ctr" bIns="26650" lIns="53325" spcFirstLastPara="1" rIns="53325" wrap="square" tIns="26650">
              <a:noAutofit/>
            </a:bodyPr>
            <a:lstStyle/>
            <a:p>
              <a:pPr indent="0" lvl="0" marL="0" marR="0" rtl="0" algn="l">
                <a:lnSpc>
                  <a:spcPct val="90000"/>
                </a:lnSpc>
                <a:spcBef>
                  <a:spcPts val="0"/>
                </a:spcBef>
                <a:spcAft>
                  <a:spcPts val="0"/>
                </a:spcAft>
                <a:buClr>
                  <a:schemeClr val="lt1"/>
                </a:buClr>
                <a:buSzPts val="1400"/>
                <a:buFont typeface="Corbel"/>
                <a:buNone/>
              </a:pPr>
              <a:r>
                <a:rPr b="0" i="0" lang="en-GB" sz="1400" u="none" cap="none" strike="noStrike">
                  <a:solidFill>
                    <a:srgbClr val="59473F"/>
                  </a:solidFill>
                  <a:latin typeface="Corbel"/>
                  <a:ea typeface="Corbel"/>
                  <a:cs typeface="Corbel"/>
                  <a:sym typeface="Corbel"/>
                </a:rPr>
                <a:t>8. PURCHASESFREQUENCY</a:t>
              </a:r>
              <a:endParaRPr b="0" i="0" sz="1400" u="none" cap="none" strike="noStrike">
                <a:solidFill>
                  <a:srgbClr val="59473F"/>
                </a:solidFill>
                <a:latin typeface="Corbel"/>
                <a:ea typeface="Corbel"/>
                <a:cs typeface="Corbel"/>
                <a:sym typeface="Corbel"/>
              </a:endParaRPr>
            </a:p>
          </p:txBody>
        </p:sp>
        <p:sp>
          <p:nvSpPr>
            <p:cNvPr id="187" name="Google Shape;187;p6"/>
            <p:cNvSpPr/>
            <p:nvPr/>
          </p:nvSpPr>
          <p:spPr>
            <a:xfrm rot="5400000">
              <a:off x="5622119" y="1115357"/>
              <a:ext cx="345272" cy="5453888"/>
            </a:xfrm>
            <a:prstGeom prst="round2SameRect">
              <a:avLst>
                <a:gd fmla="val 16667" name="adj1"/>
                <a:gd fmla="val 0" name="adj2"/>
              </a:avLst>
            </a:prstGeom>
            <a:solidFill>
              <a:srgbClr val="DBE5EE">
                <a:alpha val="89411"/>
              </a:srgbClr>
            </a:solidFill>
            <a:ln cap="flat" cmpd="sng" w="10775">
              <a:solidFill>
                <a:srgbClr val="DBE5EE">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188" name="Google Shape;188;p6"/>
            <p:cNvSpPr txBox="1"/>
            <p:nvPr/>
          </p:nvSpPr>
          <p:spPr>
            <a:xfrm>
              <a:off x="3067812" y="3686520"/>
              <a:ext cx="5436900" cy="311700"/>
            </a:xfrm>
            <a:prstGeom prst="rect">
              <a:avLst/>
            </a:prstGeom>
            <a:noFill/>
            <a:ln>
              <a:noFill/>
            </a:ln>
          </p:spPr>
          <p:txBody>
            <a:bodyPr anchorCtr="0" anchor="ctr" bIns="123825" lIns="247650" spcFirstLastPara="1" rIns="247650" wrap="square" tIns="123825">
              <a:noAutofit/>
            </a:bodyPr>
            <a:lstStyle/>
            <a:p>
              <a:pPr indent="-114300" lvl="1" marL="114300" marR="0" rtl="0" algn="l">
                <a:lnSpc>
                  <a:spcPct val="90000"/>
                </a:lnSpc>
                <a:spcBef>
                  <a:spcPts val="0"/>
                </a:spcBef>
                <a:spcAft>
                  <a:spcPts val="0"/>
                </a:spcAft>
                <a:buClr>
                  <a:schemeClr val="lt1"/>
                </a:buClr>
                <a:buSzPts val="1400"/>
                <a:buFont typeface="Corbel"/>
                <a:buChar char="•"/>
              </a:pPr>
              <a:r>
                <a:rPr b="0" i="0" lang="en-GB" sz="1400" u="none" cap="none" strike="noStrike">
                  <a:solidFill>
                    <a:srgbClr val="59473F"/>
                  </a:solidFill>
                  <a:latin typeface="Corbel"/>
                  <a:ea typeface="Corbel"/>
                  <a:cs typeface="Corbel"/>
                  <a:sym typeface="Corbel"/>
                </a:rPr>
                <a:t>Seberapa sering customer melakukan pembelian yang dilakukan dalam sekali jalan</a:t>
              </a:r>
              <a:endParaRPr b="0" i="0" sz="1400" u="none" cap="none" strike="noStrike">
                <a:solidFill>
                  <a:srgbClr val="59473F"/>
                </a:solidFill>
                <a:latin typeface="Corbel"/>
                <a:ea typeface="Corbel"/>
                <a:cs typeface="Corbel"/>
                <a:sym typeface="Corbel"/>
              </a:endParaRPr>
            </a:p>
          </p:txBody>
        </p:sp>
        <p:sp>
          <p:nvSpPr>
            <p:cNvPr id="189" name="Google Shape;189;p6"/>
            <p:cNvSpPr/>
            <p:nvPr/>
          </p:nvSpPr>
          <p:spPr>
            <a:xfrm>
              <a:off x="0" y="3626506"/>
              <a:ext cx="3067812" cy="431591"/>
            </a:xfrm>
            <a:prstGeom prst="roundRect">
              <a:avLst>
                <a:gd fmla="val 16667" name="adj"/>
              </a:avLst>
            </a:prstGeom>
            <a:solidFill>
              <a:srgbClr val="93B6D2"/>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190" name="Google Shape;190;p6"/>
            <p:cNvSpPr txBox="1"/>
            <p:nvPr/>
          </p:nvSpPr>
          <p:spPr>
            <a:xfrm>
              <a:off x="21069" y="3647575"/>
              <a:ext cx="3025674" cy="389453"/>
            </a:xfrm>
            <a:prstGeom prst="rect">
              <a:avLst/>
            </a:prstGeom>
            <a:noFill/>
            <a:ln>
              <a:noFill/>
            </a:ln>
          </p:spPr>
          <p:txBody>
            <a:bodyPr anchorCtr="0" anchor="ctr" bIns="26650" lIns="53325" spcFirstLastPara="1" rIns="53325" wrap="square" tIns="26650">
              <a:noAutofit/>
            </a:bodyPr>
            <a:lstStyle/>
            <a:p>
              <a:pPr indent="0" lvl="0" marL="0" marR="0" rtl="0" algn="l">
                <a:lnSpc>
                  <a:spcPct val="90000"/>
                </a:lnSpc>
                <a:spcBef>
                  <a:spcPts val="0"/>
                </a:spcBef>
                <a:spcAft>
                  <a:spcPts val="0"/>
                </a:spcAft>
                <a:buClr>
                  <a:schemeClr val="lt1"/>
                </a:buClr>
                <a:buSzPts val="1400"/>
                <a:buFont typeface="Corbel"/>
                <a:buNone/>
              </a:pPr>
              <a:r>
                <a:rPr b="0" i="0" lang="en-GB" sz="1400" u="none" cap="none" strike="noStrike">
                  <a:solidFill>
                    <a:srgbClr val="59473F"/>
                  </a:solidFill>
                  <a:latin typeface="Corbel"/>
                  <a:ea typeface="Corbel"/>
                  <a:cs typeface="Corbel"/>
                  <a:sym typeface="Corbel"/>
                </a:rPr>
                <a:t>9. ONEOFFPURCHASESFREQUENCY</a:t>
              </a:r>
              <a:endParaRPr b="0" i="0" sz="1400" u="none" cap="none" strike="noStrike">
                <a:solidFill>
                  <a:srgbClr val="59473F"/>
                </a:solidFill>
                <a:latin typeface="Corbel"/>
                <a:ea typeface="Corbel"/>
                <a:cs typeface="Corbel"/>
                <a:sym typeface="Corbel"/>
              </a:endParaRPr>
            </a:p>
          </p:txBody>
        </p:sp>
      </p:grpSp>
      <p:sp>
        <p:nvSpPr>
          <p:cNvPr id="191" name="Google Shape;191;p6"/>
          <p:cNvSpPr txBox="1"/>
          <p:nvPr/>
        </p:nvSpPr>
        <p:spPr>
          <a:xfrm>
            <a:off x="-28352" y="371168"/>
            <a:ext cx="7591647" cy="355482"/>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chemeClr val="lt1"/>
              </a:buClr>
              <a:buSzPts val="275"/>
              <a:buFont typeface="Corbel"/>
              <a:buNone/>
            </a:pPr>
            <a:r>
              <a:rPr b="0" i="0" lang="en-GB" sz="1800" u="none" cap="none" strike="noStrike">
                <a:solidFill>
                  <a:schemeClr val="lt1"/>
                </a:solidFill>
                <a:latin typeface="Corbel"/>
                <a:ea typeface="Corbel"/>
                <a:cs typeface="Corbel"/>
                <a:sym typeface="Corbel"/>
              </a:rPr>
              <a:t>Data perilaku</a:t>
            </a:r>
            <a:r>
              <a:rPr b="1" i="0" lang="en-GB" sz="1800" u="none" cap="none" strike="noStrike">
                <a:solidFill>
                  <a:schemeClr val="lt1"/>
                </a:solidFill>
                <a:latin typeface="Corbel"/>
                <a:ea typeface="Corbel"/>
                <a:cs typeface="Corbel"/>
                <a:sym typeface="Corbel"/>
              </a:rPr>
              <a:t> 8950</a:t>
            </a:r>
            <a:r>
              <a:rPr b="0" i="0" lang="en-GB" sz="1800" u="none" cap="none" strike="noStrike">
                <a:solidFill>
                  <a:schemeClr val="lt1"/>
                </a:solidFill>
                <a:latin typeface="Corbel"/>
                <a:ea typeface="Corbel"/>
                <a:cs typeface="Corbel"/>
                <a:sym typeface="Corbel"/>
              </a:rPr>
              <a:t> customer kartu kredit aktif selama 6 bulan terakhir</a:t>
            </a:r>
            <a:endParaRPr b="0" i="0" sz="1800" u="none" cap="none" strike="noStrike">
              <a:solidFill>
                <a:schemeClr val="lt1"/>
              </a:solidFill>
              <a:latin typeface="Corbel"/>
              <a:ea typeface="Corbel"/>
              <a:cs typeface="Corbel"/>
              <a:sym typeface="Corbe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grpSp>
        <p:nvGrpSpPr>
          <p:cNvPr id="196" name="Google Shape;196;p7"/>
          <p:cNvGrpSpPr/>
          <p:nvPr/>
        </p:nvGrpSpPr>
        <p:grpSpPr>
          <a:xfrm>
            <a:off x="164804" y="479712"/>
            <a:ext cx="8814390" cy="4476729"/>
            <a:chOff x="0" y="1246"/>
            <a:chExt cx="8814390" cy="4476729"/>
          </a:xfrm>
        </p:grpSpPr>
        <p:sp>
          <p:nvSpPr>
            <p:cNvPr id="197" name="Google Shape;197;p7"/>
            <p:cNvSpPr/>
            <p:nvPr/>
          </p:nvSpPr>
          <p:spPr>
            <a:xfrm>
              <a:off x="0" y="1246"/>
              <a:ext cx="3170100" cy="650700"/>
            </a:xfrm>
            <a:prstGeom prst="roundRect">
              <a:avLst>
                <a:gd fmla="val 16667" name="adj"/>
              </a:avLst>
            </a:prstGeom>
            <a:solidFill>
              <a:srgbClr val="93B6D2"/>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198" name="Google Shape;198;p7"/>
            <p:cNvSpPr txBox="1"/>
            <p:nvPr/>
          </p:nvSpPr>
          <p:spPr>
            <a:xfrm>
              <a:off x="31770" y="33016"/>
              <a:ext cx="3106500" cy="587400"/>
            </a:xfrm>
            <a:prstGeom prst="rect">
              <a:avLst/>
            </a:prstGeom>
            <a:noFill/>
            <a:ln>
              <a:noFill/>
            </a:ln>
          </p:spPr>
          <p:txBody>
            <a:bodyPr anchorCtr="0" anchor="ctr" bIns="26650" lIns="53325" spcFirstLastPara="1" rIns="53325" wrap="square" tIns="26650">
              <a:noAutofit/>
            </a:bodyPr>
            <a:lstStyle/>
            <a:p>
              <a:pPr indent="0" lvl="0" marL="0" marR="0" rtl="0" algn="l">
                <a:lnSpc>
                  <a:spcPct val="90000"/>
                </a:lnSpc>
                <a:spcBef>
                  <a:spcPts val="0"/>
                </a:spcBef>
                <a:spcAft>
                  <a:spcPts val="0"/>
                </a:spcAft>
                <a:buClr>
                  <a:schemeClr val="lt1"/>
                </a:buClr>
                <a:buSzPts val="1400"/>
                <a:buFont typeface="Corbel"/>
                <a:buNone/>
              </a:pPr>
              <a:r>
                <a:rPr b="0" i="0" lang="en-GB" sz="1400" u="none" cap="none" strike="noStrike">
                  <a:solidFill>
                    <a:srgbClr val="59473F"/>
                  </a:solidFill>
                  <a:latin typeface="Corbel"/>
                  <a:ea typeface="Corbel"/>
                  <a:cs typeface="Corbel"/>
                  <a:sym typeface="Corbel"/>
                </a:rPr>
                <a:t>10. PURCHASESINSTALLMENTSFREQUENCY</a:t>
              </a:r>
              <a:endParaRPr b="0" i="0" sz="1400" u="none" cap="none" strike="noStrike">
                <a:solidFill>
                  <a:srgbClr val="59473F"/>
                </a:solidFill>
                <a:latin typeface="Corbel"/>
                <a:ea typeface="Corbel"/>
                <a:cs typeface="Corbel"/>
                <a:sym typeface="Corbel"/>
              </a:endParaRPr>
            </a:p>
          </p:txBody>
        </p:sp>
        <p:sp>
          <p:nvSpPr>
            <p:cNvPr id="199" name="Google Shape;199;p7"/>
            <p:cNvSpPr/>
            <p:nvPr/>
          </p:nvSpPr>
          <p:spPr>
            <a:xfrm>
              <a:off x="0" y="674831"/>
              <a:ext cx="3173100" cy="455400"/>
            </a:xfrm>
            <a:prstGeom prst="roundRect">
              <a:avLst>
                <a:gd fmla="val 16667" name="adj"/>
              </a:avLst>
            </a:prstGeom>
            <a:solidFill>
              <a:srgbClr val="93B6D2"/>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200" name="Google Shape;200;p7"/>
            <p:cNvSpPr txBox="1"/>
            <p:nvPr/>
          </p:nvSpPr>
          <p:spPr>
            <a:xfrm>
              <a:off x="22234" y="697065"/>
              <a:ext cx="3128700" cy="411000"/>
            </a:xfrm>
            <a:prstGeom prst="rect">
              <a:avLst/>
            </a:prstGeom>
            <a:noFill/>
            <a:ln>
              <a:noFill/>
            </a:ln>
          </p:spPr>
          <p:txBody>
            <a:bodyPr anchorCtr="0" anchor="ctr" bIns="26650" lIns="53325" spcFirstLastPara="1" rIns="53325" wrap="square" tIns="26650">
              <a:noAutofit/>
            </a:bodyPr>
            <a:lstStyle/>
            <a:p>
              <a:pPr indent="0" lvl="0" marL="0" marR="0" rtl="0" algn="l">
                <a:lnSpc>
                  <a:spcPct val="90000"/>
                </a:lnSpc>
                <a:spcBef>
                  <a:spcPts val="0"/>
                </a:spcBef>
                <a:spcAft>
                  <a:spcPts val="0"/>
                </a:spcAft>
                <a:buClr>
                  <a:schemeClr val="lt1"/>
                </a:buClr>
                <a:buSzPts val="1400"/>
                <a:buFont typeface="Corbel"/>
                <a:buNone/>
              </a:pPr>
              <a:r>
                <a:rPr b="0" i="0" lang="en-GB" sz="1400" u="none" cap="none" strike="noStrike">
                  <a:solidFill>
                    <a:srgbClr val="59473F"/>
                  </a:solidFill>
                  <a:latin typeface="Corbel"/>
                  <a:ea typeface="Corbel"/>
                  <a:cs typeface="Corbel"/>
                  <a:sym typeface="Corbel"/>
                </a:rPr>
                <a:t>11. CASHADVANCEFREQUENCY</a:t>
              </a:r>
              <a:endParaRPr b="0" i="0" sz="1400" u="none" cap="none" strike="noStrike">
                <a:solidFill>
                  <a:srgbClr val="59473F"/>
                </a:solidFill>
                <a:latin typeface="Corbel"/>
                <a:ea typeface="Corbel"/>
                <a:cs typeface="Corbel"/>
                <a:sym typeface="Corbel"/>
              </a:endParaRPr>
            </a:p>
          </p:txBody>
        </p:sp>
        <p:sp>
          <p:nvSpPr>
            <p:cNvPr id="201" name="Google Shape;201;p7"/>
            <p:cNvSpPr/>
            <p:nvPr/>
          </p:nvSpPr>
          <p:spPr>
            <a:xfrm>
              <a:off x="0" y="1153080"/>
              <a:ext cx="3173100" cy="455400"/>
            </a:xfrm>
            <a:prstGeom prst="roundRect">
              <a:avLst>
                <a:gd fmla="val 16667" name="adj"/>
              </a:avLst>
            </a:prstGeom>
            <a:solidFill>
              <a:srgbClr val="93B6D2"/>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202" name="Google Shape;202;p7"/>
            <p:cNvSpPr txBox="1"/>
            <p:nvPr/>
          </p:nvSpPr>
          <p:spPr>
            <a:xfrm>
              <a:off x="22234" y="1175314"/>
              <a:ext cx="3128700" cy="411000"/>
            </a:xfrm>
            <a:prstGeom prst="rect">
              <a:avLst/>
            </a:prstGeom>
            <a:noFill/>
            <a:ln>
              <a:noFill/>
            </a:ln>
          </p:spPr>
          <p:txBody>
            <a:bodyPr anchorCtr="0" anchor="ctr" bIns="26650" lIns="53325" spcFirstLastPara="1" rIns="53325" wrap="square" tIns="26650">
              <a:noAutofit/>
            </a:bodyPr>
            <a:lstStyle/>
            <a:p>
              <a:pPr indent="0" lvl="0" marL="0" marR="0" rtl="0" algn="l">
                <a:lnSpc>
                  <a:spcPct val="90000"/>
                </a:lnSpc>
                <a:spcBef>
                  <a:spcPts val="0"/>
                </a:spcBef>
                <a:spcAft>
                  <a:spcPts val="0"/>
                </a:spcAft>
                <a:buClr>
                  <a:schemeClr val="lt1"/>
                </a:buClr>
                <a:buSzPts val="1400"/>
                <a:buFont typeface="Corbel"/>
                <a:buNone/>
              </a:pPr>
              <a:r>
                <a:rPr b="0" i="0" lang="en-GB" sz="1400" u="none" cap="none" strike="noStrike">
                  <a:solidFill>
                    <a:srgbClr val="59473F"/>
                  </a:solidFill>
                  <a:latin typeface="Corbel"/>
                  <a:ea typeface="Corbel"/>
                  <a:cs typeface="Corbel"/>
                  <a:sym typeface="Corbel"/>
                </a:rPr>
                <a:t>12. CASHADVANCETRX</a:t>
              </a:r>
              <a:endParaRPr b="0" i="0" sz="1400" u="none" cap="none" strike="noStrike">
                <a:solidFill>
                  <a:srgbClr val="59473F"/>
                </a:solidFill>
                <a:latin typeface="Corbel"/>
                <a:ea typeface="Corbel"/>
                <a:cs typeface="Corbel"/>
                <a:sym typeface="Corbel"/>
              </a:endParaRPr>
            </a:p>
          </p:txBody>
        </p:sp>
        <p:sp>
          <p:nvSpPr>
            <p:cNvPr id="203" name="Google Shape;203;p7"/>
            <p:cNvSpPr/>
            <p:nvPr/>
          </p:nvSpPr>
          <p:spPr>
            <a:xfrm>
              <a:off x="0" y="1631329"/>
              <a:ext cx="3173100" cy="455400"/>
            </a:xfrm>
            <a:prstGeom prst="roundRect">
              <a:avLst>
                <a:gd fmla="val 16667" name="adj"/>
              </a:avLst>
            </a:prstGeom>
            <a:solidFill>
              <a:srgbClr val="93B6D2"/>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204" name="Google Shape;204;p7"/>
            <p:cNvSpPr txBox="1"/>
            <p:nvPr/>
          </p:nvSpPr>
          <p:spPr>
            <a:xfrm>
              <a:off x="22234" y="1653563"/>
              <a:ext cx="3128700" cy="411000"/>
            </a:xfrm>
            <a:prstGeom prst="rect">
              <a:avLst/>
            </a:prstGeom>
            <a:noFill/>
            <a:ln>
              <a:noFill/>
            </a:ln>
          </p:spPr>
          <p:txBody>
            <a:bodyPr anchorCtr="0" anchor="ctr" bIns="26650" lIns="53325" spcFirstLastPara="1" rIns="53325" wrap="square" tIns="26650">
              <a:noAutofit/>
            </a:bodyPr>
            <a:lstStyle/>
            <a:p>
              <a:pPr indent="0" lvl="0" marL="0" marR="0" rtl="0" algn="l">
                <a:lnSpc>
                  <a:spcPct val="90000"/>
                </a:lnSpc>
                <a:spcBef>
                  <a:spcPts val="0"/>
                </a:spcBef>
                <a:spcAft>
                  <a:spcPts val="0"/>
                </a:spcAft>
                <a:buClr>
                  <a:schemeClr val="lt1"/>
                </a:buClr>
                <a:buSzPts val="1400"/>
                <a:buFont typeface="Corbel"/>
                <a:buNone/>
              </a:pPr>
              <a:r>
                <a:rPr b="0" i="0" lang="en-GB" sz="1400" u="none" cap="none" strike="noStrike">
                  <a:solidFill>
                    <a:srgbClr val="59473F"/>
                  </a:solidFill>
                  <a:latin typeface="Corbel"/>
                  <a:ea typeface="Corbel"/>
                  <a:cs typeface="Corbel"/>
                  <a:sym typeface="Corbel"/>
                </a:rPr>
                <a:t>13. PURCHASESTRX</a:t>
              </a:r>
              <a:endParaRPr b="0" i="0" sz="1400" u="none" cap="none" strike="noStrike">
                <a:solidFill>
                  <a:srgbClr val="59473F"/>
                </a:solidFill>
                <a:latin typeface="Corbel"/>
                <a:ea typeface="Corbel"/>
                <a:cs typeface="Corbel"/>
                <a:sym typeface="Corbel"/>
              </a:endParaRPr>
            </a:p>
          </p:txBody>
        </p:sp>
        <p:sp>
          <p:nvSpPr>
            <p:cNvPr id="205" name="Google Shape;205;p7"/>
            <p:cNvSpPr/>
            <p:nvPr/>
          </p:nvSpPr>
          <p:spPr>
            <a:xfrm>
              <a:off x="0" y="2109578"/>
              <a:ext cx="3173100" cy="455400"/>
            </a:xfrm>
            <a:prstGeom prst="roundRect">
              <a:avLst>
                <a:gd fmla="val 16667" name="adj"/>
              </a:avLst>
            </a:prstGeom>
            <a:solidFill>
              <a:srgbClr val="93B6D2"/>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206" name="Google Shape;206;p7"/>
            <p:cNvSpPr txBox="1"/>
            <p:nvPr/>
          </p:nvSpPr>
          <p:spPr>
            <a:xfrm>
              <a:off x="22234" y="2131812"/>
              <a:ext cx="3128700" cy="411000"/>
            </a:xfrm>
            <a:prstGeom prst="rect">
              <a:avLst/>
            </a:prstGeom>
            <a:noFill/>
            <a:ln>
              <a:noFill/>
            </a:ln>
          </p:spPr>
          <p:txBody>
            <a:bodyPr anchorCtr="0" anchor="ctr" bIns="26650" lIns="53325" spcFirstLastPara="1" rIns="53325" wrap="square" tIns="26650">
              <a:noAutofit/>
            </a:bodyPr>
            <a:lstStyle/>
            <a:p>
              <a:pPr indent="0" lvl="0" marL="0" marR="0" rtl="0" algn="l">
                <a:lnSpc>
                  <a:spcPct val="90000"/>
                </a:lnSpc>
                <a:spcBef>
                  <a:spcPts val="0"/>
                </a:spcBef>
                <a:spcAft>
                  <a:spcPts val="0"/>
                </a:spcAft>
                <a:buClr>
                  <a:schemeClr val="lt1"/>
                </a:buClr>
                <a:buSzPts val="1400"/>
                <a:buFont typeface="Corbel"/>
                <a:buNone/>
              </a:pPr>
              <a:r>
                <a:rPr b="0" i="0" lang="en-GB" sz="1400" u="none" cap="none" strike="noStrike">
                  <a:solidFill>
                    <a:srgbClr val="59473F"/>
                  </a:solidFill>
                  <a:latin typeface="Corbel"/>
                  <a:ea typeface="Corbel"/>
                  <a:cs typeface="Corbel"/>
                  <a:sym typeface="Corbel"/>
                </a:rPr>
                <a:t>14. CREDITLIMIT</a:t>
              </a:r>
              <a:endParaRPr b="0" i="0" sz="1400" u="none" cap="none" strike="noStrike">
                <a:solidFill>
                  <a:srgbClr val="59473F"/>
                </a:solidFill>
                <a:latin typeface="Corbel"/>
                <a:ea typeface="Corbel"/>
                <a:cs typeface="Corbel"/>
                <a:sym typeface="Corbel"/>
              </a:endParaRPr>
            </a:p>
          </p:txBody>
        </p:sp>
        <p:sp>
          <p:nvSpPr>
            <p:cNvPr id="207" name="Google Shape;207;p7"/>
            <p:cNvSpPr/>
            <p:nvPr/>
          </p:nvSpPr>
          <p:spPr>
            <a:xfrm>
              <a:off x="0" y="2587828"/>
              <a:ext cx="3173100" cy="455400"/>
            </a:xfrm>
            <a:prstGeom prst="roundRect">
              <a:avLst>
                <a:gd fmla="val 16667" name="adj"/>
              </a:avLst>
            </a:prstGeom>
            <a:solidFill>
              <a:srgbClr val="93B6D2"/>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208" name="Google Shape;208;p7"/>
            <p:cNvSpPr txBox="1"/>
            <p:nvPr/>
          </p:nvSpPr>
          <p:spPr>
            <a:xfrm>
              <a:off x="22234" y="2610062"/>
              <a:ext cx="3128700" cy="411000"/>
            </a:xfrm>
            <a:prstGeom prst="rect">
              <a:avLst/>
            </a:prstGeom>
            <a:noFill/>
            <a:ln>
              <a:noFill/>
            </a:ln>
          </p:spPr>
          <p:txBody>
            <a:bodyPr anchorCtr="0" anchor="ctr" bIns="26650" lIns="53325" spcFirstLastPara="1" rIns="53325" wrap="square" tIns="26650">
              <a:noAutofit/>
            </a:bodyPr>
            <a:lstStyle/>
            <a:p>
              <a:pPr indent="0" lvl="0" marL="0" marR="0" rtl="0" algn="l">
                <a:lnSpc>
                  <a:spcPct val="90000"/>
                </a:lnSpc>
                <a:spcBef>
                  <a:spcPts val="0"/>
                </a:spcBef>
                <a:spcAft>
                  <a:spcPts val="0"/>
                </a:spcAft>
                <a:buClr>
                  <a:schemeClr val="lt1"/>
                </a:buClr>
                <a:buSzPts val="1400"/>
                <a:buFont typeface="Corbel"/>
                <a:buNone/>
              </a:pPr>
              <a:r>
                <a:rPr b="0" i="0" lang="en-GB" sz="1400" u="none" cap="none" strike="noStrike">
                  <a:solidFill>
                    <a:srgbClr val="59473F"/>
                  </a:solidFill>
                  <a:latin typeface="Corbel"/>
                  <a:ea typeface="Corbel"/>
                  <a:cs typeface="Corbel"/>
                  <a:sym typeface="Corbel"/>
                </a:rPr>
                <a:t>15. PAYMENTS</a:t>
              </a:r>
              <a:endParaRPr b="0" i="0" sz="1400" u="none" cap="none" strike="noStrike">
                <a:solidFill>
                  <a:srgbClr val="59473F"/>
                </a:solidFill>
                <a:latin typeface="Corbel"/>
                <a:ea typeface="Corbel"/>
                <a:cs typeface="Corbel"/>
                <a:sym typeface="Corbel"/>
              </a:endParaRPr>
            </a:p>
          </p:txBody>
        </p:sp>
        <p:sp>
          <p:nvSpPr>
            <p:cNvPr id="209" name="Google Shape;209;p7"/>
            <p:cNvSpPr/>
            <p:nvPr/>
          </p:nvSpPr>
          <p:spPr>
            <a:xfrm>
              <a:off x="0" y="3066077"/>
              <a:ext cx="3173100" cy="455400"/>
            </a:xfrm>
            <a:prstGeom prst="roundRect">
              <a:avLst>
                <a:gd fmla="val 16667" name="adj"/>
              </a:avLst>
            </a:prstGeom>
            <a:solidFill>
              <a:srgbClr val="93B6D2"/>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210" name="Google Shape;210;p7"/>
            <p:cNvSpPr txBox="1"/>
            <p:nvPr/>
          </p:nvSpPr>
          <p:spPr>
            <a:xfrm>
              <a:off x="22234" y="3088311"/>
              <a:ext cx="3128700" cy="411000"/>
            </a:xfrm>
            <a:prstGeom prst="rect">
              <a:avLst/>
            </a:prstGeom>
            <a:noFill/>
            <a:ln>
              <a:noFill/>
            </a:ln>
          </p:spPr>
          <p:txBody>
            <a:bodyPr anchorCtr="0" anchor="ctr" bIns="26650" lIns="53325" spcFirstLastPara="1" rIns="53325" wrap="square" tIns="26650">
              <a:noAutofit/>
            </a:bodyPr>
            <a:lstStyle/>
            <a:p>
              <a:pPr indent="0" lvl="0" marL="0" marR="0" rtl="0" algn="l">
                <a:lnSpc>
                  <a:spcPct val="90000"/>
                </a:lnSpc>
                <a:spcBef>
                  <a:spcPts val="0"/>
                </a:spcBef>
                <a:spcAft>
                  <a:spcPts val="0"/>
                </a:spcAft>
                <a:buClr>
                  <a:schemeClr val="lt1"/>
                </a:buClr>
                <a:buSzPts val="1400"/>
                <a:buFont typeface="Corbel"/>
                <a:buNone/>
              </a:pPr>
              <a:r>
                <a:rPr b="0" i="0" lang="en-GB" sz="1400" u="none" cap="none" strike="noStrike">
                  <a:solidFill>
                    <a:srgbClr val="59473F"/>
                  </a:solidFill>
                  <a:latin typeface="Corbel"/>
                  <a:ea typeface="Corbel"/>
                  <a:cs typeface="Corbel"/>
                  <a:sym typeface="Corbel"/>
                </a:rPr>
                <a:t>16. MINIMUM_PAYMENTS</a:t>
              </a:r>
              <a:endParaRPr b="0" i="0" sz="1400" u="none" cap="none" strike="noStrike">
                <a:solidFill>
                  <a:srgbClr val="59473F"/>
                </a:solidFill>
                <a:latin typeface="Corbel"/>
                <a:ea typeface="Corbel"/>
                <a:cs typeface="Corbel"/>
                <a:sym typeface="Corbel"/>
              </a:endParaRPr>
            </a:p>
          </p:txBody>
        </p:sp>
        <p:sp>
          <p:nvSpPr>
            <p:cNvPr id="211" name="Google Shape;211;p7"/>
            <p:cNvSpPr/>
            <p:nvPr/>
          </p:nvSpPr>
          <p:spPr>
            <a:xfrm>
              <a:off x="0" y="3544326"/>
              <a:ext cx="3173100" cy="455400"/>
            </a:xfrm>
            <a:prstGeom prst="roundRect">
              <a:avLst>
                <a:gd fmla="val 16667" name="adj"/>
              </a:avLst>
            </a:prstGeom>
            <a:solidFill>
              <a:srgbClr val="93B6D2"/>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212" name="Google Shape;212;p7"/>
            <p:cNvSpPr txBox="1"/>
            <p:nvPr/>
          </p:nvSpPr>
          <p:spPr>
            <a:xfrm>
              <a:off x="22234" y="3566560"/>
              <a:ext cx="3128700" cy="411000"/>
            </a:xfrm>
            <a:prstGeom prst="rect">
              <a:avLst/>
            </a:prstGeom>
            <a:noFill/>
            <a:ln>
              <a:noFill/>
            </a:ln>
          </p:spPr>
          <p:txBody>
            <a:bodyPr anchorCtr="0" anchor="ctr" bIns="26650" lIns="53325" spcFirstLastPara="1" rIns="53325" wrap="square" tIns="26650">
              <a:noAutofit/>
            </a:bodyPr>
            <a:lstStyle/>
            <a:p>
              <a:pPr indent="0" lvl="0" marL="0" marR="0" rtl="0" algn="l">
                <a:lnSpc>
                  <a:spcPct val="90000"/>
                </a:lnSpc>
                <a:spcBef>
                  <a:spcPts val="0"/>
                </a:spcBef>
                <a:spcAft>
                  <a:spcPts val="0"/>
                </a:spcAft>
                <a:buClr>
                  <a:schemeClr val="lt1"/>
                </a:buClr>
                <a:buSzPts val="1400"/>
                <a:buFont typeface="Corbel"/>
                <a:buNone/>
              </a:pPr>
              <a:r>
                <a:rPr b="0" i="0" lang="en-GB" sz="1400" u="none" cap="none" strike="noStrike">
                  <a:solidFill>
                    <a:srgbClr val="59473F"/>
                  </a:solidFill>
                  <a:latin typeface="Corbel"/>
                  <a:ea typeface="Corbel"/>
                  <a:cs typeface="Corbel"/>
                  <a:sym typeface="Corbel"/>
                </a:rPr>
                <a:t>17. PRCFULLPAYMENT</a:t>
              </a:r>
              <a:endParaRPr b="0" i="0" sz="1400" u="none" cap="none" strike="noStrike">
                <a:solidFill>
                  <a:srgbClr val="59473F"/>
                </a:solidFill>
                <a:latin typeface="Corbel"/>
                <a:ea typeface="Corbel"/>
                <a:cs typeface="Corbel"/>
                <a:sym typeface="Corbel"/>
              </a:endParaRPr>
            </a:p>
          </p:txBody>
        </p:sp>
        <p:sp>
          <p:nvSpPr>
            <p:cNvPr id="213" name="Google Shape;213;p7"/>
            <p:cNvSpPr/>
            <p:nvPr/>
          </p:nvSpPr>
          <p:spPr>
            <a:xfrm>
              <a:off x="0" y="4022575"/>
              <a:ext cx="3173100" cy="455400"/>
            </a:xfrm>
            <a:prstGeom prst="roundRect">
              <a:avLst>
                <a:gd fmla="val 16667" name="adj"/>
              </a:avLst>
            </a:prstGeom>
            <a:solidFill>
              <a:srgbClr val="93B6D2"/>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214" name="Google Shape;214;p7"/>
            <p:cNvSpPr txBox="1"/>
            <p:nvPr/>
          </p:nvSpPr>
          <p:spPr>
            <a:xfrm>
              <a:off x="22234" y="4044809"/>
              <a:ext cx="3128700" cy="411000"/>
            </a:xfrm>
            <a:prstGeom prst="rect">
              <a:avLst/>
            </a:prstGeom>
            <a:noFill/>
            <a:ln>
              <a:noFill/>
            </a:ln>
          </p:spPr>
          <p:txBody>
            <a:bodyPr anchorCtr="0" anchor="ctr" bIns="26650" lIns="53325" spcFirstLastPara="1" rIns="53325" wrap="square" tIns="26650">
              <a:noAutofit/>
            </a:bodyPr>
            <a:lstStyle/>
            <a:p>
              <a:pPr indent="0" lvl="0" marL="0" marR="0" rtl="0" algn="l">
                <a:lnSpc>
                  <a:spcPct val="90000"/>
                </a:lnSpc>
                <a:spcBef>
                  <a:spcPts val="0"/>
                </a:spcBef>
                <a:spcAft>
                  <a:spcPts val="0"/>
                </a:spcAft>
                <a:buClr>
                  <a:schemeClr val="lt1"/>
                </a:buClr>
                <a:buSzPts val="1400"/>
                <a:buFont typeface="Corbel"/>
                <a:buNone/>
              </a:pPr>
              <a:r>
                <a:rPr b="0" i="0" lang="en-GB" sz="1400" u="none" cap="none" strike="noStrike">
                  <a:solidFill>
                    <a:srgbClr val="59473F"/>
                  </a:solidFill>
                  <a:latin typeface="Corbel"/>
                  <a:ea typeface="Corbel"/>
                  <a:cs typeface="Corbel"/>
                  <a:sym typeface="Corbel"/>
                </a:rPr>
                <a:t>18. TENURE</a:t>
              </a:r>
              <a:endParaRPr b="0" i="0" sz="1400" u="none" cap="none" strike="noStrike">
                <a:solidFill>
                  <a:srgbClr val="59473F"/>
                </a:solidFill>
                <a:latin typeface="Corbel"/>
                <a:ea typeface="Corbel"/>
                <a:cs typeface="Corbel"/>
                <a:sym typeface="Corbel"/>
              </a:endParaRPr>
            </a:p>
          </p:txBody>
        </p:sp>
        <p:sp>
          <p:nvSpPr>
            <p:cNvPr id="215" name="Google Shape;215;p7"/>
            <p:cNvSpPr/>
            <p:nvPr/>
          </p:nvSpPr>
          <p:spPr>
            <a:xfrm rot="5400000">
              <a:off x="5811540" y="-961472"/>
              <a:ext cx="364500" cy="5641200"/>
            </a:xfrm>
            <a:prstGeom prst="round2SameRect">
              <a:avLst>
                <a:gd fmla="val 16667" name="adj1"/>
                <a:gd fmla="val 0" name="adj2"/>
              </a:avLst>
            </a:prstGeom>
            <a:solidFill>
              <a:srgbClr val="DBE5EE">
                <a:alpha val="89410"/>
              </a:srgbClr>
            </a:solidFill>
            <a:ln cap="flat" cmpd="sng" w="10775">
              <a:solidFill>
                <a:srgbClr val="DBE5EE">
                  <a:alpha val="89410"/>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216" name="Google Shape;216;p7"/>
            <p:cNvSpPr/>
            <p:nvPr/>
          </p:nvSpPr>
          <p:spPr>
            <a:xfrm rot="5400000">
              <a:off x="5811540" y="-1917971"/>
              <a:ext cx="364500" cy="5641200"/>
            </a:xfrm>
            <a:prstGeom prst="round2SameRect">
              <a:avLst>
                <a:gd fmla="val 16667" name="adj1"/>
                <a:gd fmla="val 0" name="adj2"/>
              </a:avLst>
            </a:prstGeom>
            <a:solidFill>
              <a:srgbClr val="DBE5EE">
                <a:alpha val="89410"/>
              </a:srgbClr>
            </a:solidFill>
            <a:ln cap="flat" cmpd="sng" w="10775">
              <a:solidFill>
                <a:srgbClr val="DBE5EE">
                  <a:alpha val="89410"/>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217" name="Google Shape;217;p7"/>
            <p:cNvSpPr/>
            <p:nvPr/>
          </p:nvSpPr>
          <p:spPr>
            <a:xfrm rot="5400000">
              <a:off x="5811540" y="-483223"/>
              <a:ext cx="364500" cy="5641200"/>
            </a:xfrm>
            <a:prstGeom prst="round2SameRect">
              <a:avLst>
                <a:gd fmla="val 16667" name="adj1"/>
                <a:gd fmla="val 0" name="adj2"/>
              </a:avLst>
            </a:prstGeom>
            <a:solidFill>
              <a:srgbClr val="DBE5EE">
                <a:alpha val="89410"/>
              </a:srgbClr>
            </a:solidFill>
            <a:ln cap="flat" cmpd="sng" w="10775">
              <a:solidFill>
                <a:srgbClr val="DBE5EE">
                  <a:alpha val="89410"/>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218" name="Google Shape;218;p7"/>
            <p:cNvSpPr/>
            <p:nvPr/>
          </p:nvSpPr>
          <p:spPr>
            <a:xfrm rot="5400000">
              <a:off x="5811540" y="-1439722"/>
              <a:ext cx="364500" cy="5641200"/>
            </a:xfrm>
            <a:prstGeom prst="round2SameRect">
              <a:avLst>
                <a:gd fmla="val 16667" name="adj1"/>
                <a:gd fmla="val 0" name="adj2"/>
              </a:avLst>
            </a:prstGeom>
            <a:solidFill>
              <a:srgbClr val="DBE5EE">
                <a:alpha val="89410"/>
              </a:srgbClr>
            </a:solidFill>
            <a:ln cap="flat" cmpd="sng" w="10775">
              <a:solidFill>
                <a:srgbClr val="DBE5EE">
                  <a:alpha val="89410"/>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219" name="Google Shape;219;p7"/>
            <p:cNvSpPr/>
            <p:nvPr/>
          </p:nvSpPr>
          <p:spPr>
            <a:xfrm rot="5400000">
              <a:off x="5811540" y="951524"/>
              <a:ext cx="364500" cy="5641200"/>
            </a:xfrm>
            <a:prstGeom prst="round2SameRect">
              <a:avLst>
                <a:gd fmla="val 16667" name="adj1"/>
                <a:gd fmla="val 0" name="adj2"/>
              </a:avLst>
            </a:prstGeom>
            <a:solidFill>
              <a:srgbClr val="DBE5EE">
                <a:alpha val="89410"/>
              </a:srgbClr>
            </a:solidFill>
            <a:ln cap="flat" cmpd="sng" w="10775">
              <a:solidFill>
                <a:srgbClr val="DBE5EE">
                  <a:alpha val="89410"/>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220" name="Google Shape;220;p7"/>
            <p:cNvSpPr txBox="1"/>
            <p:nvPr/>
          </p:nvSpPr>
          <p:spPr>
            <a:xfrm>
              <a:off x="3173180" y="4085911"/>
              <a:ext cx="5623500" cy="328800"/>
            </a:xfrm>
            <a:prstGeom prst="rect">
              <a:avLst/>
            </a:prstGeom>
            <a:noFill/>
            <a:ln>
              <a:noFill/>
            </a:ln>
          </p:spPr>
          <p:txBody>
            <a:bodyPr anchorCtr="0" anchor="ctr" bIns="123825" lIns="247650" spcFirstLastPara="1" rIns="247650" wrap="square" tIns="123825">
              <a:noAutofit/>
            </a:bodyPr>
            <a:lstStyle/>
            <a:p>
              <a:pPr indent="-114300" lvl="1" marL="114300" marR="0" rtl="0" algn="l">
                <a:lnSpc>
                  <a:spcPct val="90000"/>
                </a:lnSpc>
                <a:spcBef>
                  <a:spcPts val="0"/>
                </a:spcBef>
                <a:spcAft>
                  <a:spcPts val="0"/>
                </a:spcAft>
                <a:buClr>
                  <a:schemeClr val="lt1"/>
                </a:buClr>
                <a:buSzPts val="1400"/>
                <a:buFont typeface="Corbel"/>
                <a:buChar char="•"/>
              </a:pPr>
              <a:r>
                <a:rPr b="0" i="0" lang="en-GB" sz="1400" u="none" cap="none" strike="noStrike">
                  <a:solidFill>
                    <a:srgbClr val="59473F"/>
                  </a:solidFill>
                  <a:latin typeface="Corbel"/>
                  <a:ea typeface="Corbel"/>
                  <a:cs typeface="Corbel"/>
                  <a:sym typeface="Corbel"/>
                </a:rPr>
                <a:t>Tenure kartu kredit customer</a:t>
              </a:r>
              <a:endParaRPr b="0" i="0" sz="1400" u="none" cap="none" strike="noStrike">
                <a:solidFill>
                  <a:srgbClr val="59473F"/>
                </a:solidFill>
                <a:latin typeface="Corbel"/>
                <a:ea typeface="Corbel"/>
                <a:cs typeface="Corbel"/>
                <a:sym typeface="Corbel"/>
              </a:endParaRPr>
            </a:p>
          </p:txBody>
        </p:sp>
        <p:sp>
          <p:nvSpPr>
            <p:cNvPr id="221" name="Google Shape;221;p7"/>
            <p:cNvSpPr/>
            <p:nvPr/>
          </p:nvSpPr>
          <p:spPr>
            <a:xfrm rot="5400000">
              <a:off x="5811540" y="473275"/>
              <a:ext cx="364500" cy="5641200"/>
            </a:xfrm>
            <a:prstGeom prst="round2SameRect">
              <a:avLst>
                <a:gd fmla="val 16667" name="adj1"/>
                <a:gd fmla="val 0" name="adj2"/>
              </a:avLst>
            </a:prstGeom>
            <a:solidFill>
              <a:srgbClr val="DBE5EE">
                <a:alpha val="89410"/>
              </a:srgbClr>
            </a:solidFill>
            <a:ln cap="flat" cmpd="sng" w="10775">
              <a:solidFill>
                <a:srgbClr val="DBE5EE">
                  <a:alpha val="89410"/>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222" name="Google Shape;222;p7"/>
            <p:cNvSpPr txBox="1"/>
            <p:nvPr/>
          </p:nvSpPr>
          <p:spPr>
            <a:xfrm>
              <a:off x="3173180" y="3607662"/>
              <a:ext cx="5623500" cy="328800"/>
            </a:xfrm>
            <a:prstGeom prst="rect">
              <a:avLst/>
            </a:prstGeom>
            <a:noFill/>
            <a:ln>
              <a:noFill/>
            </a:ln>
          </p:spPr>
          <p:txBody>
            <a:bodyPr anchorCtr="0" anchor="ctr" bIns="123825" lIns="247650" spcFirstLastPara="1" rIns="247650" wrap="square" tIns="123825">
              <a:noAutofit/>
            </a:bodyPr>
            <a:lstStyle/>
            <a:p>
              <a:pPr indent="-114300" lvl="1" marL="114300" marR="0" rtl="0" algn="l">
                <a:lnSpc>
                  <a:spcPct val="90000"/>
                </a:lnSpc>
                <a:spcBef>
                  <a:spcPts val="0"/>
                </a:spcBef>
                <a:spcAft>
                  <a:spcPts val="0"/>
                </a:spcAft>
                <a:buClr>
                  <a:schemeClr val="lt1"/>
                </a:buClr>
                <a:buSzPts val="1400"/>
                <a:buFont typeface="Corbel"/>
                <a:buChar char="•"/>
              </a:pPr>
              <a:r>
                <a:rPr b="0" i="0" lang="en-GB" sz="1400" u="none" cap="none" strike="noStrike">
                  <a:solidFill>
                    <a:srgbClr val="59473F"/>
                  </a:solidFill>
                  <a:latin typeface="Corbel"/>
                  <a:ea typeface="Corbel"/>
                  <a:cs typeface="Corbel"/>
                  <a:sym typeface="Corbel"/>
                </a:rPr>
                <a:t>Persentase pembayaran penuh (lunas) oleh customer</a:t>
              </a:r>
              <a:endParaRPr b="0" i="0" sz="1400" u="none" cap="none" strike="noStrike">
                <a:solidFill>
                  <a:srgbClr val="59473F"/>
                </a:solidFill>
                <a:latin typeface="Corbel"/>
                <a:ea typeface="Corbel"/>
                <a:cs typeface="Corbel"/>
                <a:sym typeface="Corbel"/>
              </a:endParaRPr>
            </a:p>
          </p:txBody>
        </p:sp>
        <p:sp>
          <p:nvSpPr>
            <p:cNvPr id="223" name="Google Shape;223;p7"/>
            <p:cNvSpPr/>
            <p:nvPr/>
          </p:nvSpPr>
          <p:spPr>
            <a:xfrm rot="5400000">
              <a:off x="5811540" y="-4974"/>
              <a:ext cx="364500" cy="5641200"/>
            </a:xfrm>
            <a:prstGeom prst="round2SameRect">
              <a:avLst>
                <a:gd fmla="val 16667" name="adj1"/>
                <a:gd fmla="val 0" name="adj2"/>
              </a:avLst>
            </a:prstGeom>
            <a:solidFill>
              <a:srgbClr val="DBE5EE">
                <a:alpha val="89410"/>
              </a:srgbClr>
            </a:solidFill>
            <a:ln cap="flat" cmpd="sng" w="10775">
              <a:solidFill>
                <a:srgbClr val="DBE5EE">
                  <a:alpha val="89410"/>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224" name="Google Shape;224;p7"/>
            <p:cNvSpPr/>
            <p:nvPr/>
          </p:nvSpPr>
          <p:spPr>
            <a:xfrm rot="5400000">
              <a:off x="5805633" y="-2491187"/>
              <a:ext cx="364500" cy="5635800"/>
            </a:xfrm>
            <a:prstGeom prst="round2SameRect">
              <a:avLst>
                <a:gd fmla="val 16667" name="adj1"/>
                <a:gd fmla="val 0" name="adj2"/>
              </a:avLst>
            </a:prstGeom>
            <a:solidFill>
              <a:srgbClr val="DBE5EE">
                <a:alpha val="89410"/>
              </a:srgbClr>
            </a:solidFill>
            <a:ln cap="flat" cmpd="sng" w="10775">
              <a:solidFill>
                <a:srgbClr val="DBE5EE">
                  <a:alpha val="89410"/>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225" name="Google Shape;225;p7"/>
            <p:cNvSpPr txBox="1"/>
            <p:nvPr/>
          </p:nvSpPr>
          <p:spPr>
            <a:xfrm>
              <a:off x="3173180" y="3129413"/>
              <a:ext cx="5623500" cy="328800"/>
            </a:xfrm>
            <a:prstGeom prst="rect">
              <a:avLst/>
            </a:prstGeom>
            <a:noFill/>
            <a:ln>
              <a:noFill/>
            </a:ln>
          </p:spPr>
          <p:txBody>
            <a:bodyPr anchorCtr="0" anchor="ctr" bIns="123825" lIns="247650" spcFirstLastPara="1" rIns="247650" wrap="square" tIns="123825">
              <a:noAutofit/>
            </a:bodyPr>
            <a:lstStyle/>
            <a:p>
              <a:pPr indent="-114300" lvl="1" marL="114300" marR="0" rtl="0" algn="l">
                <a:lnSpc>
                  <a:spcPct val="90000"/>
                </a:lnSpc>
                <a:spcBef>
                  <a:spcPts val="0"/>
                </a:spcBef>
                <a:spcAft>
                  <a:spcPts val="0"/>
                </a:spcAft>
                <a:buClr>
                  <a:schemeClr val="lt1"/>
                </a:buClr>
                <a:buSzPts val="1400"/>
                <a:buFont typeface="Corbel"/>
                <a:buChar char="•"/>
              </a:pPr>
              <a:r>
                <a:rPr b="0" i="0" lang="en-GB" sz="1400" u="none" cap="none" strike="noStrike">
                  <a:solidFill>
                    <a:srgbClr val="59473F"/>
                  </a:solidFill>
                  <a:latin typeface="Corbel"/>
                  <a:ea typeface="Corbel"/>
                  <a:cs typeface="Corbel"/>
                  <a:sym typeface="Corbel"/>
                </a:rPr>
                <a:t>Jumlah minimum pembayaran yang harus dibayar customer</a:t>
              </a:r>
              <a:endParaRPr b="0" i="0" sz="1400" u="none" cap="none" strike="noStrike">
                <a:solidFill>
                  <a:srgbClr val="59473F"/>
                </a:solidFill>
                <a:latin typeface="Corbel"/>
                <a:ea typeface="Corbel"/>
                <a:cs typeface="Corbel"/>
                <a:sym typeface="Corbel"/>
              </a:endParaRPr>
            </a:p>
          </p:txBody>
        </p:sp>
        <p:sp>
          <p:nvSpPr>
            <p:cNvPr id="226" name="Google Shape;226;p7"/>
            <p:cNvSpPr/>
            <p:nvPr/>
          </p:nvSpPr>
          <p:spPr>
            <a:xfrm rot="5400000">
              <a:off x="5811540" y="1429773"/>
              <a:ext cx="364500" cy="5641200"/>
            </a:xfrm>
            <a:prstGeom prst="round2SameRect">
              <a:avLst>
                <a:gd fmla="val 16667" name="adj1"/>
                <a:gd fmla="val 0" name="adj2"/>
              </a:avLst>
            </a:prstGeom>
            <a:solidFill>
              <a:srgbClr val="DBE5EE">
                <a:alpha val="89410"/>
              </a:srgbClr>
            </a:solidFill>
            <a:ln cap="flat" cmpd="sng" w="10775">
              <a:solidFill>
                <a:srgbClr val="DBE5EE">
                  <a:alpha val="89410"/>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473F"/>
                </a:solidFill>
                <a:latin typeface="Arial"/>
                <a:ea typeface="Arial"/>
                <a:cs typeface="Arial"/>
                <a:sym typeface="Arial"/>
              </a:endParaRPr>
            </a:p>
          </p:txBody>
        </p:sp>
        <p:sp>
          <p:nvSpPr>
            <p:cNvPr id="227" name="Google Shape;227;p7"/>
            <p:cNvSpPr txBox="1"/>
            <p:nvPr/>
          </p:nvSpPr>
          <p:spPr>
            <a:xfrm>
              <a:off x="3173180" y="2651164"/>
              <a:ext cx="5623500" cy="328800"/>
            </a:xfrm>
            <a:prstGeom prst="rect">
              <a:avLst/>
            </a:prstGeom>
            <a:noFill/>
            <a:ln>
              <a:noFill/>
            </a:ln>
          </p:spPr>
          <p:txBody>
            <a:bodyPr anchorCtr="0" anchor="ctr" bIns="123825" lIns="247650" spcFirstLastPara="1" rIns="247650" wrap="square" tIns="123825">
              <a:noAutofit/>
            </a:bodyPr>
            <a:lstStyle/>
            <a:p>
              <a:pPr indent="-114300" lvl="1" marL="114300" marR="0" rtl="0" algn="l">
                <a:lnSpc>
                  <a:spcPct val="90000"/>
                </a:lnSpc>
                <a:spcBef>
                  <a:spcPts val="0"/>
                </a:spcBef>
                <a:spcAft>
                  <a:spcPts val="0"/>
                </a:spcAft>
                <a:buClr>
                  <a:schemeClr val="lt1"/>
                </a:buClr>
                <a:buSzPts val="1400"/>
                <a:buFont typeface="Corbel"/>
                <a:buChar char="•"/>
              </a:pPr>
              <a:r>
                <a:rPr b="0" i="0" lang="en-GB" sz="1400" u="none" cap="none" strike="noStrike">
                  <a:solidFill>
                    <a:srgbClr val="59473F"/>
                  </a:solidFill>
                  <a:latin typeface="Corbel"/>
                  <a:ea typeface="Corbel"/>
                  <a:cs typeface="Corbel"/>
                  <a:sym typeface="Corbel"/>
                </a:rPr>
                <a:t>Jumlah pembayaran yang dilakukan customer</a:t>
              </a:r>
              <a:endParaRPr b="0" i="0" sz="1400" u="none" cap="none" strike="noStrike">
                <a:solidFill>
                  <a:srgbClr val="59473F"/>
                </a:solidFill>
                <a:latin typeface="Corbel"/>
                <a:ea typeface="Corbel"/>
                <a:cs typeface="Corbel"/>
                <a:sym typeface="Corbel"/>
              </a:endParaRPr>
            </a:p>
          </p:txBody>
        </p:sp>
        <p:sp>
          <p:nvSpPr>
            <p:cNvPr id="228" name="Google Shape;228;p7"/>
            <p:cNvSpPr txBox="1"/>
            <p:nvPr/>
          </p:nvSpPr>
          <p:spPr>
            <a:xfrm>
              <a:off x="3173180" y="2172915"/>
              <a:ext cx="5623500" cy="328800"/>
            </a:xfrm>
            <a:prstGeom prst="rect">
              <a:avLst/>
            </a:prstGeom>
            <a:noFill/>
            <a:ln>
              <a:noFill/>
            </a:ln>
          </p:spPr>
          <p:txBody>
            <a:bodyPr anchorCtr="0" anchor="ctr" bIns="123825" lIns="247650" spcFirstLastPara="1" rIns="247650" wrap="square" tIns="123825">
              <a:noAutofit/>
            </a:bodyPr>
            <a:lstStyle/>
            <a:p>
              <a:pPr indent="-114300" lvl="1" marL="114300" marR="0" rtl="0" algn="l">
                <a:lnSpc>
                  <a:spcPct val="90000"/>
                </a:lnSpc>
                <a:spcBef>
                  <a:spcPts val="0"/>
                </a:spcBef>
                <a:spcAft>
                  <a:spcPts val="0"/>
                </a:spcAft>
                <a:buClr>
                  <a:schemeClr val="lt1"/>
                </a:buClr>
                <a:buSzPts val="1400"/>
                <a:buFont typeface="Corbel"/>
                <a:buChar char="•"/>
              </a:pPr>
              <a:r>
                <a:rPr b="0" i="0" lang="en-GB" sz="1400" u="none" cap="none" strike="noStrike">
                  <a:solidFill>
                    <a:srgbClr val="59473F"/>
                  </a:solidFill>
                  <a:latin typeface="Corbel"/>
                  <a:ea typeface="Corbel"/>
                  <a:cs typeface="Corbel"/>
                  <a:sym typeface="Corbel"/>
                </a:rPr>
                <a:t>Limit kartu kredit customer</a:t>
              </a:r>
              <a:endParaRPr b="0" i="0" sz="1400" u="none" cap="none" strike="noStrike">
                <a:solidFill>
                  <a:srgbClr val="59473F"/>
                </a:solidFill>
                <a:latin typeface="Corbel"/>
                <a:ea typeface="Corbel"/>
                <a:cs typeface="Corbel"/>
                <a:sym typeface="Corbel"/>
              </a:endParaRPr>
            </a:p>
          </p:txBody>
        </p:sp>
        <p:sp>
          <p:nvSpPr>
            <p:cNvPr id="229" name="Google Shape;229;p7"/>
            <p:cNvSpPr txBox="1"/>
            <p:nvPr/>
          </p:nvSpPr>
          <p:spPr>
            <a:xfrm>
              <a:off x="3173180" y="1694666"/>
              <a:ext cx="5623500" cy="328800"/>
            </a:xfrm>
            <a:prstGeom prst="rect">
              <a:avLst/>
            </a:prstGeom>
            <a:noFill/>
            <a:ln>
              <a:noFill/>
            </a:ln>
          </p:spPr>
          <p:txBody>
            <a:bodyPr anchorCtr="0" anchor="ctr" bIns="123825" lIns="247650" spcFirstLastPara="1" rIns="247650" wrap="square" tIns="123825">
              <a:noAutofit/>
            </a:bodyPr>
            <a:lstStyle/>
            <a:p>
              <a:pPr indent="-114300" lvl="1" marL="114300" marR="0" rtl="0" algn="l">
                <a:lnSpc>
                  <a:spcPct val="90000"/>
                </a:lnSpc>
                <a:spcBef>
                  <a:spcPts val="0"/>
                </a:spcBef>
                <a:spcAft>
                  <a:spcPts val="0"/>
                </a:spcAft>
                <a:buClr>
                  <a:schemeClr val="lt1"/>
                </a:buClr>
                <a:buSzPts val="1400"/>
                <a:buFont typeface="Corbel"/>
                <a:buChar char="•"/>
              </a:pPr>
              <a:r>
                <a:rPr b="0" i="0" lang="en-GB" sz="1400" u="none" cap="none" strike="noStrike">
                  <a:solidFill>
                    <a:srgbClr val="59473F"/>
                  </a:solidFill>
                  <a:latin typeface="Corbel"/>
                  <a:ea typeface="Corbel"/>
                  <a:cs typeface="Corbel"/>
                  <a:sym typeface="Corbel"/>
                </a:rPr>
                <a:t>Jumlah transaksi pembelian yang dilakukan</a:t>
              </a:r>
              <a:endParaRPr b="0" i="0" sz="1400" u="none" cap="none" strike="noStrike">
                <a:solidFill>
                  <a:srgbClr val="59473F"/>
                </a:solidFill>
                <a:latin typeface="Corbel"/>
                <a:ea typeface="Corbel"/>
                <a:cs typeface="Corbel"/>
                <a:sym typeface="Corbel"/>
              </a:endParaRPr>
            </a:p>
          </p:txBody>
        </p:sp>
        <p:sp>
          <p:nvSpPr>
            <p:cNvPr id="230" name="Google Shape;230;p7"/>
            <p:cNvSpPr txBox="1"/>
            <p:nvPr/>
          </p:nvSpPr>
          <p:spPr>
            <a:xfrm>
              <a:off x="3173180" y="1216416"/>
              <a:ext cx="5623500" cy="328800"/>
            </a:xfrm>
            <a:prstGeom prst="rect">
              <a:avLst/>
            </a:prstGeom>
            <a:noFill/>
            <a:ln>
              <a:noFill/>
            </a:ln>
          </p:spPr>
          <p:txBody>
            <a:bodyPr anchorCtr="0" anchor="ctr" bIns="123825" lIns="247650" spcFirstLastPara="1" rIns="247650" wrap="square" tIns="123825">
              <a:noAutofit/>
            </a:bodyPr>
            <a:lstStyle/>
            <a:p>
              <a:pPr indent="-114300" lvl="1" marL="114300" marR="0" rtl="0" algn="l">
                <a:lnSpc>
                  <a:spcPct val="90000"/>
                </a:lnSpc>
                <a:spcBef>
                  <a:spcPts val="0"/>
                </a:spcBef>
                <a:spcAft>
                  <a:spcPts val="0"/>
                </a:spcAft>
                <a:buClr>
                  <a:schemeClr val="lt1"/>
                </a:buClr>
                <a:buSzPts val="1400"/>
                <a:buFont typeface="Corbel"/>
                <a:buChar char="•"/>
              </a:pPr>
              <a:r>
                <a:rPr b="0" i="0" lang="en-GB" sz="1400" u="none" cap="none" strike="noStrike">
                  <a:solidFill>
                    <a:srgbClr val="59473F"/>
                  </a:solidFill>
                  <a:latin typeface="Corbel"/>
                  <a:ea typeface="Corbel"/>
                  <a:cs typeface="Corbel"/>
                  <a:sym typeface="Corbel"/>
                </a:rPr>
                <a:t>Jumlah transaksi yang dilakukan dengan uang tunai di muka</a:t>
              </a:r>
              <a:endParaRPr b="0" i="0" sz="1400" u="none" cap="none" strike="noStrike">
                <a:solidFill>
                  <a:srgbClr val="59473F"/>
                </a:solidFill>
                <a:latin typeface="Corbel"/>
                <a:ea typeface="Corbel"/>
                <a:cs typeface="Corbel"/>
                <a:sym typeface="Corbel"/>
              </a:endParaRPr>
            </a:p>
          </p:txBody>
        </p:sp>
        <p:sp>
          <p:nvSpPr>
            <p:cNvPr id="231" name="Google Shape;231;p7"/>
            <p:cNvSpPr txBox="1"/>
            <p:nvPr/>
          </p:nvSpPr>
          <p:spPr>
            <a:xfrm>
              <a:off x="3173180" y="738167"/>
              <a:ext cx="5623500" cy="328800"/>
            </a:xfrm>
            <a:prstGeom prst="rect">
              <a:avLst/>
            </a:prstGeom>
            <a:noFill/>
            <a:ln>
              <a:noFill/>
            </a:ln>
          </p:spPr>
          <p:txBody>
            <a:bodyPr anchorCtr="0" anchor="ctr" bIns="123825" lIns="247650" spcFirstLastPara="1" rIns="247650" wrap="square" tIns="123825">
              <a:noAutofit/>
            </a:bodyPr>
            <a:lstStyle/>
            <a:p>
              <a:pPr indent="-114300" lvl="1" marL="114300" marR="0" rtl="0" algn="l">
                <a:lnSpc>
                  <a:spcPct val="90000"/>
                </a:lnSpc>
                <a:spcBef>
                  <a:spcPts val="0"/>
                </a:spcBef>
                <a:spcAft>
                  <a:spcPts val="0"/>
                </a:spcAft>
                <a:buClr>
                  <a:schemeClr val="lt1"/>
                </a:buClr>
                <a:buSzPts val="1400"/>
                <a:buFont typeface="Corbel"/>
                <a:buChar char="•"/>
              </a:pPr>
              <a:r>
                <a:rPr b="0" i="0" lang="en-GB" sz="1400" u="none" cap="none" strike="noStrike">
                  <a:solidFill>
                    <a:srgbClr val="59473F"/>
                  </a:solidFill>
                  <a:latin typeface="Corbel"/>
                  <a:ea typeface="Corbel"/>
                  <a:cs typeface="Corbel"/>
                  <a:sym typeface="Corbel"/>
                </a:rPr>
                <a:t>Seberapa sering customer melakukan tarik uang tunai di muka</a:t>
              </a:r>
              <a:endParaRPr b="0" i="0" sz="1400" u="none" cap="none" strike="noStrike">
                <a:solidFill>
                  <a:srgbClr val="59473F"/>
                </a:solidFill>
                <a:latin typeface="Corbel"/>
                <a:ea typeface="Corbel"/>
                <a:cs typeface="Corbel"/>
                <a:sym typeface="Corbel"/>
              </a:endParaRPr>
            </a:p>
          </p:txBody>
        </p:sp>
        <p:sp>
          <p:nvSpPr>
            <p:cNvPr id="232" name="Google Shape;232;p7"/>
            <p:cNvSpPr txBox="1"/>
            <p:nvPr/>
          </p:nvSpPr>
          <p:spPr>
            <a:xfrm>
              <a:off x="3170082" y="162250"/>
              <a:ext cx="5617800" cy="328800"/>
            </a:xfrm>
            <a:prstGeom prst="rect">
              <a:avLst/>
            </a:prstGeom>
            <a:noFill/>
            <a:ln>
              <a:noFill/>
            </a:ln>
          </p:spPr>
          <p:txBody>
            <a:bodyPr anchorCtr="0" anchor="ctr" bIns="123825" lIns="247650" spcFirstLastPara="1" rIns="247650" wrap="square" tIns="123825">
              <a:noAutofit/>
            </a:bodyPr>
            <a:lstStyle/>
            <a:p>
              <a:pPr indent="-114300" lvl="1" marL="114300" marR="0" rtl="0" algn="l">
                <a:lnSpc>
                  <a:spcPct val="90000"/>
                </a:lnSpc>
                <a:spcBef>
                  <a:spcPts val="0"/>
                </a:spcBef>
                <a:spcAft>
                  <a:spcPts val="0"/>
                </a:spcAft>
                <a:buClr>
                  <a:schemeClr val="lt1"/>
                </a:buClr>
                <a:buSzPts val="1400"/>
                <a:buFont typeface="Corbel"/>
                <a:buChar char="•"/>
              </a:pPr>
              <a:r>
                <a:rPr b="0" i="0" lang="en-GB" sz="1400" u="none" cap="none" strike="noStrike">
                  <a:solidFill>
                    <a:srgbClr val="59473F"/>
                  </a:solidFill>
                  <a:latin typeface="Corbel"/>
                  <a:ea typeface="Corbel"/>
                  <a:cs typeface="Corbel"/>
                  <a:sym typeface="Corbel"/>
                </a:rPr>
                <a:t>Seberapa sering customer melakukan pembelian yang dilakukan secara angsuran </a:t>
              </a:r>
              <a:endParaRPr b="0" i="0" sz="1400" u="none" cap="none" strike="noStrike">
                <a:solidFill>
                  <a:srgbClr val="59473F"/>
                </a:solidFill>
                <a:latin typeface="Corbel"/>
                <a:ea typeface="Corbel"/>
                <a:cs typeface="Corbel"/>
                <a:sym typeface="Corbel"/>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rame">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Lala Wp</dc:creator>
</cp:coreProperties>
</file>